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68" r:id="rId2"/>
    <p:sldMasterId id="2147483979" r:id="rId3"/>
  </p:sldMasterIdLst>
  <p:notesMasterIdLst>
    <p:notesMasterId r:id="rId59"/>
  </p:notesMasterIdLst>
  <p:sldIdLst>
    <p:sldId id="256" r:id="rId4"/>
    <p:sldId id="266" r:id="rId5"/>
    <p:sldId id="394" r:id="rId6"/>
    <p:sldId id="554" r:id="rId7"/>
    <p:sldId id="555" r:id="rId8"/>
    <p:sldId id="556" r:id="rId9"/>
    <p:sldId id="267" r:id="rId10"/>
    <p:sldId id="268" r:id="rId11"/>
    <p:sldId id="269" r:id="rId12"/>
    <p:sldId id="270" r:id="rId13"/>
    <p:sldId id="271" r:id="rId14"/>
    <p:sldId id="272" r:id="rId15"/>
    <p:sldId id="843" r:id="rId16"/>
    <p:sldId id="841" r:id="rId17"/>
    <p:sldId id="842" r:id="rId18"/>
    <p:sldId id="274" r:id="rId19"/>
    <p:sldId id="844" r:id="rId20"/>
    <p:sldId id="845" r:id="rId21"/>
    <p:sldId id="285" r:id="rId22"/>
    <p:sldId id="288" r:id="rId23"/>
    <p:sldId id="853" r:id="rId24"/>
    <p:sldId id="290" r:id="rId25"/>
    <p:sldId id="291" r:id="rId26"/>
    <p:sldId id="292" r:id="rId27"/>
    <p:sldId id="293" r:id="rId28"/>
    <p:sldId id="279" r:id="rId29"/>
    <p:sldId id="276" r:id="rId30"/>
    <p:sldId id="846" r:id="rId31"/>
    <p:sldId id="314" r:id="rId32"/>
    <p:sldId id="856" r:id="rId33"/>
    <p:sldId id="315" r:id="rId34"/>
    <p:sldId id="316" r:id="rId35"/>
    <p:sldId id="317" r:id="rId36"/>
    <p:sldId id="318" r:id="rId37"/>
    <p:sldId id="321" r:id="rId38"/>
    <p:sldId id="324" r:id="rId39"/>
    <p:sldId id="297" r:id="rId40"/>
    <p:sldId id="294" r:id="rId41"/>
    <p:sldId id="300" r:id="rId42"/>
    <p:sldId id="301" r:id="rId43"/>
    <p:sldId id="310" r:id="rId44"/>
    <p:sldId id="855" r:id="rId45"/>
    <p:sldId id="521" r:id="rId46"/>
    <p:sldId id="522" r:id="rId47"/>
    <p:sldId id="523" r:id="rId48"/>
    <p:sldId id="524" r:id="rId49"/>
    <p:sldId id="847" r:id="rId50"/>
    <p:sldId id="848" r:id="rId51"/>
    <p:sldId id="849" r:id="rId52"/>
    <p:sldId id="850" r:id="rId53"/>
    <p:sldId id="851" r:id="rId54"/>
    <p:sldId id="857" r:id="rId55"/>
    <p:sldId id="347" r:id="rId56"/>
    <p:sldId id="396" r:id="rId57"/>
    <p:sldId id="852" r:id="rId58"/>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28600" rtl="0" fontAlgn="auto" latinLnBrk="0" hangingPunct="0">
      <a:lnSpc>
        <a:spcPct val="8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Poppins ExtraLight"/>
      </a:defRPr>
    </a:lvl1pPr>
    <a:lvl2pPr marL="0" marR="0" indent="114300" algn="l" defTabSz="228600" rtl="0" fontAlgn="auto" latinLnBrk="0" hangingPunct="0">
      <a:lnSpc>
        <a:spcPct val="8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Poppins ExtraLight"/>
      </a:defRPr>
    </a:lvl2pPr>
    <a:lvl3pPr marL="0" marR="0" indent="228600" algn="l" defTabSz="228600" rtl="0" fontAlgn="auto" latinLnBrk="0" hangingPunct="0">
      <a:lnSpc>
        <a:spcPct val="8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Poppins ExtraLight"/>
      </a:defRPr>
    </a:lvl3pPr>
    <a:lvl4pPr marL="0" marR="0" indent="342900" algn="l" defTabSz="228600" rtl="0" fontAlgn="auto" latinLnBrk="0" hangingPunct="0">
      <a:lnSpc>
        <a:spcPct val="8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Poppins ExtraLight"/>
      </a:defRPr>
    </a:lvl4pPr>
    <a:lvl5pPr marL="0" marR="0" indent="457200" algn="l" defTabSz="228600" rtl="0" fontAlgn="auto" latinLnBrk="0" hangingPunct="0">
      <a:lnSpc>
        <a:spcPct val="8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Poppins ExtraLight"/>
      </a:defRPr>
    </a:lvl5pPr>
    <a:lvl6pPr marL="0" marR="0" indent="571500" algn="l" defTabSz="228600" rtl="0" fontAlgn="auto" latinLnBrk="0" hangingPunct="0">
      <a:lnSpc>
        <a:spcPct val="8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Poppins ExtraLight"/>
      </a:defRPr>
    </a:lvl6pPr>
    <a:lvl7pPr marL="0" marR="0" indent="685800" algn="l" defTabSz="228600" rtl="0" fontAlgn="auto" latinLnBrk="0" hangingPunct="0">
      <a:lnSpc>
        <a:spcPct val="8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Poppins ExtraLight"/>
      </a:defRPr>
    </a:lvl7pPr>
    <a:lvl8pPr marL="0" marR="0" indent="800100" algn="l" defTabSz="228600" rtl="0" fontAlgn="auto" latinLnBrk="0" hangingPunct="0">
      <a:lnSpc>
        <a:spcPct val="8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Poppins ExtraLight"/>
      </a:defRPr>
    </a:lvl8pPr>
    <a:lvl9pPr marL="0" marR="0" indent="914400" algn="l" defTabSz="228600" rtl="0" fontAlgn="auto" latinLnBrk="0" hangingPunct="0">
      <a:lnSpc>
        <a:spcPct val="8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Poppins ExtraLight"/>
      </a:defRPr>
    </a:lvl9pPr>
  </p:defaultTextStyle>
  <p:extLst>
    <p:ext uri="{521415D9-36F7-43E2-AB2F-B90AF26B5E84}">
      <p14:sectionLst xmlns:p14="http://schemas.microsoft.com/office/powerpoint/2010/main">
        <p14:section name="Default Section" id="{9032626D-67A6-488F-AB10-23B7D0C5B6C9}">
          <p14:sldIdLst>
            <p14:sldId id="256"/>
          </p14:sldIdLst>
        </p14:section>
        <p14:section name="01 Intro to R3" id="{DA3073D8-9824-4955-869F-5B0087707A31}">
          <p14:sldIdLst>
            <p14:sldId id="266"/>
            <p14:sldId id="394"/>
            <p14:sldId id="554"/>
            <p14:sldId id="555"/>
            <p14:sldId id="556"/>
            <p14:sldId id="267"/>
            <p14:sldId id="268"/>
            <p14:sldId id="269"/>
            <p14:sldId id="270"/>
            <p14:sldId id="271"/>
            <p14:sldId id="272"/>
            <p14:sldId id="843"/>
            <p14:sldId id="841"/>
            <p14:sldId id="842"/>
          </p14:sldIdLst>
        </p14:section>
        <p14:section name="02 Corda Vision" id="{52E81856-1A31-4087-BE91-21243F3AEF61}">
          <p14:sldIdLst>
            <p14:sldId id="274"/>
            <p14:sldId id="844"/>
            <p14:sldId id="845"/>
            <p14:sldId id="285"/>
            <p14:sldId id="288"/>
            <p14:sldId id="853"/>
            <p14:sldId id="290"/>
            <p14:sldId id="291"/>
            <p14:sldId id="292"/>
            <p14:sldId id="293"/>
            <p14:sldId id="279"/>
            <p14:sldId id="276"/>
            <p14:sldId id="846"/>
          </p14:sldIdLst>
        </p14:section>
        <p14:section name="03 Key Concepts" id="{2B155858-C052-4839-A641-ECFD6976E534}">
          <p14:sldIdLst>
            <p14:sldId id="314"/>
            <p14:sldId id="856"/>
            <p14:sldId id="315"/>
            <p14:sldId id="316"/>
            <p14:sldId id="317"/>
            <p14:sldId id="318"/>
            <p14:sldId id="321"/>
            <p14:sldId id="324"/>
          </p14:sldIdLst>
        </p14:section>
        <p14:section name="04 Architecture" id="{7CAF1620-B461-4EF6-BEBE-DC43E9F4308F}">
          <p14:sldIdLst>
            <p14:sldId id="297"/>
            <p14:sldId id="294"/>
            <p14:sldId id="300"/>
            <p14:sldId id="301"/>
            <p14:sldId id="310"/>
          </p14:sldIdLst>
        </p14:section>
        <p14:section name="05 Corda Enterprise" id="{CD0D7CAA-4E4A-5746-9E0B-BB1AF1FC55C2}">
          <p14:sldIdLst>
            <p14:sldId id="855"/>
            <p14:sldId id="521"/>
            <p14:sldId id="522"/>
            <p14:sldId id="523"/>
            <p14:sldId id="524"/>
          </p14:sldIdLst>
        </p14:section>
        <p14:section name="06 Ready for Production" id="{BDB29E0E-3246-AC45-960A-72EF27768EBD}">
          <p14:sldIdLst>
            <p14:sldId id="847"/>
            <p14:sldId id="848"/>
            <p14:sldId id="849"/>
            <p14:sldId id="850"/>
            <p14:sldId id="851"/>
          </p14:sldIdLst>
        </p14:section>
        <p14:section name="07 Summary" id="{FABBEE18-E4CE-8842-9BCF-679C1355AC7F}">
          <p14:sldIdLst>
            <p14:sldId id="857"/>
            <p14:sldId id="347"/>
            <p14:sldId id="396"/>
            <p14:sldId id="8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FB6"/>
    <a:srgbClr val="FFFD7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45" autoAdjust="0"/>
    <p:restoredTop sz="96886" autoAdjust="0"/>
  </p:normalViewPr>
  <p:slideViewPr>
    <p:cSldViewPr snapToGrid="0">
      <p:cViewPr varScale="1">
        <p:scale>
          <a:sx n="74" d="100"/>
          <a:sy n="74" d="100"/>
        </p:scale>
        <p:origin x="1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9CB7FE-C86C-496A-8202-FD19C13AC95C}" type="datetimeFigureOut">
              <a:rPr lang="en-US" smtClean="0"/>
              <a:t>7/3/2018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7D883-3222-4290-9489-990A40635BD7}" type="slidenum">
              <a:rPr lang="en-US" smtClean="0"/>
              <a:t>‹nº›</a:t>
            </a:fld>
            <a:endParaRPr lang="en-US"/>
          </a:p>
        </p:txBody>
      </p:sp>
    </p:spTree>
    <p:extLst>
      <p:ext uri="{BB962C8B-B14F-4D97-AF65-F5344CB8AC3E}">
        <p14:creationId xmlns:p14="http://schemas.microsoft.com/office/powerpoint/2010/main" val="2641204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aims to cover R3’s story and evolution of our ecosystem </a:t>
            </a:r>
          </a:p>
        </p:txBody>
      </p:sp>
      <p:sp>
        <p:nvSpPr>
          <p:cNvPr id="4" name="Slide Number Placeholder 3"/>
          <p:cNvSpPr>
            <a:spLocks noGrp="1"/>
          </p:cNvSpPr>
          <p:nvPr>
            <p:ph type="sldNum" sz="quarter" idx="10"/>
          </p:nvPr>
        </p:nvSpPr>
        <p:spPr/>
        <p:txBody>
          <a:bodyPr/>
          <a:lstStyle/>
          <a:p>
            <a:fld id="{7F4BCA41-E1D3-434B-98EA-BA303299D279}" type="slidenum">
              <a:rPr lang="en-US" smtClean="0"/>
              <a:t>2</a:t>
            </a:fld>
            <a:endParaRPr lang="en-US"/>
          </a:p>
        </p:txBody>
      </p:sp>
    </p:spTree>
    <p:extLst>
      <p:ext uri="{BB962C8B-B14F-4D97-AF65-F5344CB8AC3E}">
        <p14:creationId xmlns:p14="http://schemas.microsoft.com/office/powerpoint/2010/main" val="372285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Corda Network is the unifying ecosystem of corda nodes in order to facilitate communication and deployment of </a:t>
            </a:r>
            <a:r>
              <a:rPr lang="en-US" dirty="0" err="1"/>
              <a:t>CorDapps</a:t>
            </a:r>
            <a:r>
              <a:rPr lang="en-US" dirty="0"/>
              <a:t>. The Corda nodes would include on-</a:t>
            </a:r>
            <a:r>
              <a:rPr lang="en-US" dirty="0" err="1"/>
              <a:t>prem</a:t>
            </a:r>
            <a:r>
              <a:rPr lang="en-US" dirty="0"/>
              <a:t>/cloud installations, third party service providers (like Thompson Reuters for market data services) and Business Networks (the software vendor managing the operational playbook for deployments and upgrades). More details on Corda Network will be provided in a subsequent section.</a:t>
            </a:r>
          </a:p>
        </p:txBody>
      </p:sp>
      <p:sp>
        <p:nvSpPr>
          <p:cNvPr id="4" name="Slide Number Placeholder 3"/>
          <p:cNvSpPr>
            <a:spLocks noGrp="1"/>
          </p:cNvSpPr>
          <p:nvPr>
            <p:ph type="sldNum" sz="quarter" idx="10"/>
          </p:nvPr>
        </p:nvSpPr>
        <p:spPr/>
        <p:txBody>
          <a:bodyPr/>
          <a:lstStyle/>
          <a:p>
            <a:fld id="{7F4BCA41-E1D3-434B-98EA-BA303299D279}" type="slidenum">
              <a:rPr lang="en-US" smtClean="0"/>
              <a:t>11</a:t>
            </a:fld>
            <a:endParaRPr lang="en-US"/>
          </a:p>
        </p:txBody>
      </p:sp>
    </p:spTree>
    <p:extLst>
      <p:ext uri="{BB962C8B-B14F-4D97-AF65-F5344CB8AC3E}">
        <p14:creationId xmlns:p14="http://schemas.microsoft.com/office/powerpoint/2010/main" val="1526980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round out the ecosystem, we are building an r3-based marketplace for better connecting solution consumers to service providers on corda. This product would allow for easier guided learning and discovery of available parties in the ecosystem.</a:t>
            </a:r>
          </a:p>
        </p:txBody>
      </p:sp>
      <p:sp>
        <p:nvSpPr>
          <p:cNvPr id="4" name="Slide Number Placeholder 3"/>
          <p:cNvSpPr>
            <a:spLocks noGrp="1"/>
          </p:cNvSpPr>
          <p:nvPr>
            <p:ph type="sldNum" sz="quarter" idx="10"/>
          </p:nvPr>
        </p:nvSpPr>
        <p:spPr/>
        <p:txBody>
          <a:bodyPr/>
          <a:lstStyle/>
          <a:p>
            <a:fld id="{7F4BCA41-E1D3-434B-98EA-BA303299D279}" type="slidenum">
              <a:rPr lang="en-US" smtClean="0"/>
              <a:t>12</a:t>
            </a:fld>
            <a:endParaRPr lang="en-US"/>
          </a:p>
        </p:txBody>
      </p:sp>
    </p:spTree>
    <p:extLst>
      <p:ext uri="{BB962C8B-B14F-4D97-AF65-F5344CB8AC3E}">
        <p14:creationId xmlns:p14="http://schemas.microsoft.com/office/powerpoint/2010/main" val="391723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step back and look at the bigger picture:</a:t>
            </a:r>
          </a:p>
          <a:p>
            <a:pPr marL="171450" indent="-171450">
              <a:buFontTx/>
              <a:buChar char="-"/>
            </a:pPr>
            <a:r>
              <a:rPr lang="en-US" dirty="0"/>
              <a:t>we have the customers within the membership</a:t>
            </a:r>
          </a:p>
          <a:p>
            <a:pPr marL="171450" indent="-171450">
              <a:buFontTx/>
              <a:buChar char="-"/>
            </a:pPr>
            <a:r>
              <a:rPr lang="en-US" dirty="0"/>
              <a:t>an advanced enterprise-grade platform with corda</a:t>
            </a:r>
          </a:p>
          <a:p>
            <a:pPr marL="171450" indent="-171450">
              <a:buFontTx/>
              <a:buChar char="-"/>
            </a:pPr>
            <a:r>
              <a:rPr lang="en-US" dirty="0"/>
              <a:t>partners for scaled delivery and system integration</a:t>
            </a:r>
          </a:p>
          <a:p>
            <a:pPr marL="171450" indent="-171450">
              <a:buFontTx/>
              <a:buChar char="-"/>
            </a:pPr>
            <a:r>
              <a:rPr lang="en-US" dirty="0"/>
              <a:t>The corda connect ecosystem for standing collaboration</a:t>
            </a:r>
          </a:p>
          <a:p>
            <a:pPr marL="171450" indent="-171450">
              <a:buFontTx/>
              <a:buChar char="-"/>
            </a:pPr>
            <a:r>
              <a:rPr lang="en-US" dirty="0"/>
              <a:t>And the marketplace for active matchmaking and shared user experience within r3</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7F4BCA41-E1D3-434B-98EA-BA303299D279}" type="slidenum">
              <a:rPr lang="en-US" smtClean="0"/>
              <a:t>13</a:t>
            </a:fld>
            <a:endParaRPr lang="en-US"/>
          </a:p>
        </p:txBody>
      </p:sp>
    </p:spTree>
    <p:extLst>
      <p:ext uri="{BB962C8B-B14F-4D97-AF65-F5344CB8AC3E}">
        <p14:creationId xmlns:p14="http://schemas.microsoft.com/office/powerpoint/2010/main" val="4063697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14</a:t>
            </a:fld>
            <a:endParaRPr lang="en-US"/>
          </a:p>
        </p:txBody>
      </p:sp>
    </p:spTree>
    <p:extLst>
      <p:ext uri="{BB962C8B-B14F-4D97-AF65-F5344CB8AC3E}">
        <p14:creationId xmlns:p14="http://schemas.microsoft.com/office/powerpoint/2010/main" val="3646345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aims to provide a high level overview of </a:t>
            </a:r>
            <a:r>
              <a:rPr lang="en-US" dirty="0" err="1"/>
              <a:t>Corda’s</a:t>
            </a:r>
            <a:r>
              <a:rPr lang="en-US" dirty="0"/>
              <a:t> vision</a:t>
            </a:r>
          </a:p>
        </p:txBody>
      </p:sp>
      <p:sp>
        <p:nvSpPr>
          <p:cNvPr id="4" name="Slide Number Placeholder 3"/>
          <p:cNvSpPr>
            <a:spLocks noGrp="1"/>
          </p:cNvSpPr>
          <p:nvPr>
            <p:ph type="sldNum" sz="quarter" idx="10"/>
          </p:nvPr>
        </p:nvSpPr>
        <p:spPr/>
        <p:txBody>
          <a:bodyPr/>
          <a:lstStyle/>
          <a:p>
            <a:fld id="{374ECCD9-6748-494C-92D1-0709930E5905}" type="slidenum">
              <a:rPr lang="en-US" smtClean="0"/>
              <a:t>16</a:t>
            </a:fld>
            <a:endParaRPr lang="en-US"/>
          </a:p>
        </p:txBody>
      </p:sp>
    </p:spTree>
    <p:extLst>
      <p:ext uri="{BB962C8B-B14F-4D97-AF65-F5344CB8AC3E}">
        <p14:creationId xmlns:p14="http://schemas.microsoft.com/office/powerpoint/2010/main" val="2963227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There was no DLT technology that met the stringent requirements of the world’s largest financial institutions</a:t>
            </a:r>
          </a:p>
          <a:p>
            <a:r>
              <a:rPr lang="en-GB" sz="1200" dirty="0">
                <a:latin typeface="Poppins Bold"/>
                <a:ea typeface="Poppins Bold"/>
                <a:cs typeface="Poppins Bold"/>
                <a:sym typeface="Poppins Bold"/>
              </a:rPr>
              <a:t>This is why we built it: Corda</a:t>
            </a:r>
          </a:p>
          <a:p>
            <a:endParaRPr lang="en-US" dirty="0"/>
          </a:p>
          <a:p>
            <a:pPr marL="0" indent="0">
              <a:buNone/>
            </a:pPr>
            <a:r>
              <a:rPr lang="en-US" sz="1200" b="1" dirty="0">
                <a:latin typeface="Poppins SemiBold" pitchFamily="2" charset="77"/>
                <a:cs typeface="Poppins SemiBold" pitchFamily="2" charset="77"/>
              </a:rPr>
              <a:t>BLOCKCHAIN-INSPIRED: </a:t>
            </a:r>
            <a:r>
              <a:rPr lang="en-US" sz="1200" dirty="0"/>
              <a:t>takes best attributes from Bitcoin, Ethereum, and others, such as smart contracts to allow a strong link between legal prose and smart contract code</a:t>
            </a:r>
            <a:endParaRPr lang="en-GB" sz="1200" dirty="0"/>
          </a:p>
          <a:p>
            <a:pPr marL="0" indent="0">
              <a:buNone/>
            </a:pPr>
            <a:r>
              <a:rPr lang="en-US" sz="1200" b="1" dirty="0">
                <a:latin typeface="Poppins SemiBold" pitchFamily="2" charset="77"/>
                <a:cs typeface="Poppins SemiBold" pitchFamily="2" charset="77"/>
              </a:rPr>
              <a:t>SECURE: </a:t>
            </a:r>
            <a:r>
              <a:rPr lang="en-US" sz="1200" dirty="0"/>
              <a:t>transactions information propagated only to relevant nodes to ensure data privacy</a:t>
            </a:r>
            <a:endParaRPr lang="en-GB" sz="1200" dirty="0"/>
          </a:p>
          <a:p>
            <a:pPr marL="0" indent="0">
              <a:buNone/>
            </a:pPr>
            <a:r>
              <a:rPr lang="en-US" sz="1200" b="1" dirty="0">
                <a:latin typeface="Poppins SemiBold" pitchFamily="2" charset="77"/>
                <a:cs typeface="Poppins SemiBold" pitchFamily="2" charset="77"/>
              </a:rPr>
              <a:t>TRANSPARENT: </a:t>
            </a:r>
            <a:r>
              <a:rPr lang="en-US" sz="1200" dirty="0"/>
              <a:t>Consensus achieved at individual deal level, rather than system level. Supports a variety of consensus mechanisms</a:t>
            </a:r>
            <a:endParaRPr lang="en-GB" sz="1200" dirty="0"/>
          </a:p>
          <a:p>
            <a:pPr marL="0" indent="0">
              <a:buNone/>
            </a:pPr>
            <a:r>
              <a:rPr lang="en-US" sz="1200" b="1" dirty="0">
                <a:latin typeface="Poppins SemiBold" pitchFamily="2" charset="77"/>
                <a:cs typeface="Poppins SemiBold" pitchFamily="2" charset="77"/>
              </a:rPr>
              <a:t>EASY INTEGRATION: </a:t>
            </a:r>
            <a:r>
              <a:rPr lang="en-US" sz="1200" dirty="0"/>
              <a:t>reuse existing developer skills and make integration with bank systems easy and safe, and with a performant B2B workflow. Contracts can be coded in modern, standard languages like Java</a:t>
            </a:r>
            <a:endParaRPr lang="en-GB" sz="120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Corda is unique because it was built from the ground up from the demand of the consortium of financial institutions. The solution they sought must solve for the privacy and system integration requirements in the industry which were too broad when applied to the public blockchain space. These strict financial services non-functional requirements have since then applied to other non-financial use cases and industries.  </a:t>
            </a:r>
          </a:p>
          <a:p>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17</a:t>
            </a:fld>
            <a:endParaRPr lang="en-US"/>
          </a:p>
        </p:txBody>
      </p:sp>
    </p:spTree>
    <p:extLst>
      <p:ext uri="{BB962C8B-B14F-4D97-AF65-F5344CB8AC3E}">
        <p14:creationId xmlns:p14="http://schemas.microsoft.com/office/powerpoint/2010/main" val="2903283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sz="2000" b="1" dirty="0">
                <a:solidFill>
                  <a:srgbClr val="C00000"/>
                </a:solidFill>
                <a:latin typeface="Poppins SemiBold" pitchFamily="2" charset="77"/>
                <a:cs typeface="Poppins SemiBold" pitchFamily="2" charset="77"/>
              </a:rPr>
              <a:t>Privacy and Mutual Verification</a:t>
            </a:r>
            <a:endParaRPr lang="en-GB" sz="2000" b="1" dirty="0">
              <a:solidFill>
                <a:srgbClr val="C00000"/>
              </a:solidFill>
              <a:latin typeface="Poppins SemiBold" pitchFamily="2" charset="77"/>
              <a:cs typeface="Poppins SemiBold" pitchFamily="2" charset="77"/>
            </a:endParaRPr>
          </a:p>
          <a:p>
            <a:pPr marL="0" indent="0">
              <a:buNone/>
            </a:pPr>
            <a:r>
              <a:rPr lang="en-CA" sz="1200" dirty="0"/>
              <a:t>Facts are shared only with those directly transacting together, and verification consensus is achieved between them only</a:t>
            </a:r>
            <a:endParaRPr lang="en-GB" sz="1200" dirty="0"/>
          </a:p>
          <a:p>
            <a:pPr marL="0" indent="0">
              <a:buNone/>
            </a:pPr>
            <a:r>
              <a:rPr lang="en-GB" dirty="0"/>
              <a:t> </a:t>
            </a:r>
          </a:p>
          <a:p>
            <a:pPr marL="0" indent="0">
              <a:buNone/>
            </a:pPr>
            <a:r>
              <a:rPr lang="en-CA" sz="2000" b="1" dirty="0">
                <a:solidFill>
                  <a:srgbClr val="C00000"/>
                </a:solidFill>
                <a:latin typeface="Poppins SemiBold" pitchFamily="2" charset="77"/>
                <a:cs typeface="Poppins SemiBold" pitchFamily="2" charset="77"/>
              </a:rPr>
              <a:t>“I know what I see is what you see”</a:t>
            </a:r>
            <a:endParaRPr lang="en-GB" sz="2000" b="1" dirty="0">
              <a:solidFill>
                <a:srgbClr val="C00000"/>
              </a:solidFill>
              <a:latin typeface="Poppins SemiBold" pitchFamily="2" charset="77"/>
              <a:cs typeface="Poppins SemiBold" pitchFamily="2" charset="77"/>
            </a:endParaRPr>
          </a:p>
          <a:p>
            <a:pPr marL="0" indent="0">
              <a:buNone/>
            </a:pPr>
            <a:r>
              <a:rPr lang="en-CA" sz="1200" dirty="0"/>
              <a:t>Records of shared facts and commercial agreements are consistent across entities, and enforceable through a legal framework</a:t>
            </a:r>
            <a:endParaRPr lang="en-GB" sz="1200" dirty="0"/>
          </a:p>
          <a:p>
            <a:endParaRPr lang="en-US" dirty="0"/>
          </a:p>
          <a:p>
            <a:pPr marL="0" indent="0">
              <a:buNone/>
            </a:pPr>
            <a:r>
              <a:rPr lang="en-CA" sz="2000" b="1" dirty="0">
                <a:solidFill>
                  <a:srgbClr val="C00000"/>
                </a:solidFill>
                <a:latin typeface="Poppins SemiBold" pitchFamily="2" charset="77"/>
                <a:cs typeface="Poppins SemiBold" pitchFamily="2" charset="77"/>
              </a:rPr>
              <a:t>Immutability</a:t>
            </a:r>
            <a:endParaRPr lang="en-GB" sz="2000" b="1" dirty="0">
              <a:solidFill>
                <a:srgbClr val="C00000"/>
              </a:solidFill>
              <a:latin typeface="Poppins SemiBold" pitchFamily="2" charset="77"/>
              <a:cs typeface="Poppins SemiBold" pitchFamily="2" charset="77"/>
            </a:endParaRPr>
          </a:p>
          <a:p>
            <a:pPr marL="0" indent="0">
              <a:buNone/>
            </a:pPr>
            <a:r>
              <a:rPr lang="en-CA" sz="1200" dirty="0"/>
              <a:t>All transactions and ledger records are chained together cryptographically to assure lineage and resistance to tampering</a:t>
            </a:r>
            <a:endParaRPr lang="en-GB" sz="1200" dirty="0"/>
          </a:p>
          <a:p>
            <a:pPr marL="0" indent="0">
              <a:buNone/>
            </a:pPr>
            <a:r>
              <a:rPr lang="en-GB" dirty="0"/>
              <a:t> </a:t>
            </a:r>
          </a:p>
          <a:p>
            <a:pPr marL="0" indent="0">
              <a:buNone/>
            </a:pPr>
            <a:r>
              <a:rPr lang="en-US" sz="2000" b="1" dirty="0">
                <a:solidFill>
                  <a:srgbClr val="C00000"/>
                </a:solidFill>
                <a:latin typeface="Poppins SemiBold" pitchFamily="2" charset="77"/>
                <a:cs typeface="Poppins SemiBold" pitchFamily="2" charset="77"/>
              </a:rPr>
              <a:t>Smart Contracts</a:t>
            </a:r>
            <a:endParaRPr lang="en-GB" sz="2000" b="1" dirty="0">
              <a:solidFill>
                <a:srgbClr val="C00000"/>
              </a:solidFill>
              <a:latin typeface="Poppins SemiBold" pitchFamily="2" charset="77"/>
              <a:cs typeface="Poppins SemiBold" pitchFamily="2" charset="77"/>
            </a:endParaRPr>
          </a:p>
          <a:p>
            <a:pPr marL="0" indent="0">
              <a:buNone/>
            </a:pPr>
            <a:r>
              <a:rPr lang="en-CA" sz="1200" dirty="0"/>
              <a:t>Ledger updates are controlled by business logic, encapsulated and executed in a deterministic, tamper evident manner</a:t>
            </a:r>
            <a:endParaRPr lang="en-GB" sz="1200" dirty="0"/>
          </a:p>
          <a:p>
            <a:pPr marL="0" indent="0">
              <a:buNone/>
            </a:pPr>
            <a:endParaRPr lang="en-US" dirty="0"/>
          </a:p>
          <a:p>
            <a:r>
              <a:rPr lang="en-US" dirty="0"/>
              <a:t>The properties of blockchain that we are inspired by were immutability, mutual verification, consistent ledger of shared facts, and smart contracts business logic. </a:t>
            </a:r>
          </a:p>
          <a:p>
            <a:pPr marL="171450" indent="-171450">
              <a:buFontTx/>
              <a:buChar char="-"/>
            </a:pPr>
            <a:r>
              <a:rPr lang="en-US" dirty="0"/>
              <a:t>Immutability in </a:t>
            </a:r>
            <a:r>
              <a:rPr lang="en-US" dirty="0" err="1"/>
              <a:t>corda’s</a:t>
            </a:r>
            <a:r>
              <a:rPr lang="en-US" dirty="0"/>
              <a:t> case is tamper-evident transactions between multiple parties – this is a history chain of provenance for shared facts. </a:t>
            </a:r>
          </a:p>
          <a:p>
            <a:pPr marL="171450" indent="-171450">
              <a:buFontTx/>
              <a:buChar char="-"/>
            </a:pPr>
            <a:r>
              <a:rPr lang="en-US" dirty="0"/>
              <a:t>The shared facts must reach consensus through a series of agreed upon governance mechanisms. </a:t>
            </a:r>
          </a:p>
          <a:p>
            <a:pPr marL="171450" indent="-171450">
              <a:buFontTx/>
              <a:buChar char="-"/>
            </a:pPr>
            <a:r>
              <a:rPr lang="en-US" dirty="0"/>
              <a:t>The consistency of shared facts can be the specific metadata of the legal agreement or the attachment of the legal agreement itself through multiple events of a legal agreement’s life cycle. </a:t>
            </a:r>
          </a:p>
          <a:p>
            <a:pPr marL="171450" indent="-171450">
              <a:buFontTx/>
              <a:buChar char="-"/>
            </a:pPr>
            <a:r>
              <a:rPr lang="en-US" dirty="0"/>
              <a:t>Smart contracts provide a published piece of software that executes agreed upon business logic in a deterministic and tamper-evident way</a:t>
            </a:r>
          </a:p>
          <a:p>
            <a:pPr marL="0" indent="0">
              <a:buNone/>
            </a:pPr>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18</a:t>
            </a:fld>
            <a:endParaRPr lang="en-US"/>
          </a:p>
        </p:txBody>
      </p:sp>
    </p:spTree>
    <p:extLst>
      <p:ext uri="{BB962C8B-B14F-4D97-AF65-F5344CB8AC3E}">
        <p14:creationId xmlns:p14="http://schemas.microsoft.com/office/powerpoint/2010/main" val="816728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stepped back and looked at where different members were reviewing blockchain technologies, we found that they were trying to solve for guaranteed information transport and infrastructure savings within a permissioned set of trusted parties. The key problem was “What I see is not what you see” because the siloed processing of data is done independently by each system and with many manual intervention points when comparing the recorded work across both systems. What this technology ultimately promises is not just a shared network and shared data for golden source, but also shared business logic and a shared view of truth for multiple parties.</a:t>
            </a:r>
          </a:p>
        </p:txBody>
      </p:sp>
      <p:sp>
        <p:nvSpPr>
          <p:cNvPr id="4" name="Slide Number Placeholder 3"/>
          <p:cNvSpPr>
            <a:spLocks noGrp="1"/>
          </p:cNvSpPr>
          <p:nvPr>
            <p:ph type="sldNum" sz="quarter" idx="10"/>
          </p:nvPr>
        </p:nvSpPr>
        <p:spPr/>
        <p:txBody>
          <a:bodyPr/>
          <a:lstStyle/>
          <a:p>
            <a:fld id="{2CAEA286-FD12-4F7A-A477-A360247FC5D9}" type="slidenum">
              <a:rPr lang="en-US" smtClean="0"/>
              <a:t>19</a:t>
            </a:fld>
            <a:endParaRPr lang="en-US"/>
          </a:p>
        </p:txBody>
      </p:sp>
    </p:spTree>
    <p:extLst>
      <p:ext uri="{BB962C8B-B14F-4D97-AF65-F5344CB8AC3E}">
        <p14:creationId xmlns:p14="http://schemas.microsoft.com/office/powerpoint/2010/main" val="1187851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a gossip network, Corda utilizes a point-to-point system via MQ messages. This means that corda does not have full database replication, but it does provide a chain of replicated data between knowing parties. If these shared facts were a bilateral agreement between participants then only those participants would receive a copy of the document. In the blockchain world, the document or hash of the document would be sent to all parties to prove this document’s existence. </a:t>
            </a:r>
          </a:p>
        </p:txBody>
      </p:sp>
      <p:sp>
        <p:nvSpPr>
          <p:cNvPr id="4" name="Slide Number Placeholder 3"/>
          <p:cNvSpPr>
            <a:spLocks noGrp="1"/>
          </p:cNvSpPr>
          <p:nvPr>
            <p:ph type="sldNum" sz="quarter" idx="10"/>
          </p:nvPr>
        </p:nvSpPr>
        <p:spPr/>
        <p:txBody>
          <a:bodyPr/>
          <a:lstStyle/>
          <a:p>
            <a:fld id="{2CAEA286-FD12-4F7A-A477-A360247FC5D9}" type="slidenum">
              <a:rPr lang="en-US" smtClean="0"/>
              <a:t>20</a:t>
            </a:fld>
            <a:endParaRPr lang="en-US"/>
          </a:p>
        </p:txBody>
      </p:sp>
    </p:spTree>
    <p:extLst>
      <p:ext uri="{BB962C8B-B14F-4D97-AF65-F5344CB8AC3E}">
        <p14:creationId xmlns:p14="http://schemas.microsoft.com/office/powerpoint/2010/main" val="2378630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public blockchains like Bitcoin and Ethereum use proof of work block-based consensus. This is the process of collecting transactions from multiple parties and using a lottery-based validation for deciding the new block. Corda uses real-time consensus for transactions. The consensus mechanism is also pluggable and exchangeable based on the different requirements of each transaction. For example, a cash state could choose a non-validating consensus in a specific notary while an asset state could use a validating consensus in a separately owned notary pool.</a:t>
            </a:r>
          </a:p>
        </p:txBody>
      </p:sp>
      <p:sp>
        <p:nvSpPr>
          <p:cNvPr id="4" name="Slide Number Placeholder 3"/>
          <p:cNvSpPr>
            <a:spLocks noGrp="1"/>
          </p:cNvSpPr>
          <p:nvPr>
            <p:ph type="sldNum" sz="quarter" idx="10"/>
          </p:nvPr>
        </p:nvSpPr>
        <p:spPr/>
        <p:txBody>
          <a:bodyPr/>
          <a:lstStyle/>
          <a:p>
            <a:fld id="{2CAEA286-FD12-4F7A-A477-A360247FC5D9}" type="slidenum">
              <a:rPr lang="en-US" smtClean="0"/>
              <a:t>21</a:t>
            </a:fld>
            <a:endParaRPr lang="en-US"/>
          </a:p>
        </p:txBody>
      </p:sp>
    </p:spTree>
    <p:extLst>
      <p:ext uri="{BB962C8B-B14F-4D97-AF65-F5344CB8AC3E}">
        <p14:creationId xmlns:p14="http://schemas.microsoft.com/office/powerpoint/2010/main" val="17729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R3 is an enterprise software firm working with a network of over hundreds of banks, financial institutions, regulators, trade associations, professional services firms and technology companies to develop on Corda, our blockchain platform designed specifically for businesses.</a:t>
            </a:r>
          </a:p>
          <a:p>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3</a:t>
            </a:fld>
            <a:endParaRPr lang="en-US"/>
          </a:p>
        </p:txBody>
      </p:sp>
    </p:spTree>
    <p:extLst>
      <p:ext uri="{BB962C8B-B14F-4D97-AF65-F5344CB8AC3E}">
        <p14:creationId xmlns:p14="http://schemas.microsoft.com/office/powerpoint/2010/main" val="721359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Corda nodes can also run multiple </a:t>
            </a:r>
            <a:r>
              <a:rPr lang="en-US" dirty="0" err="1"/>
              <a:t>cordapps</a:t>
            </a:r>
            <a:r>
              <a:rPr lang="en-US" dirty="0"/>
              <a:t>. A corda node with a known identity can interact with other nodes running the same applications. This is managed by a business network.</a:t>
            </a:r>
          </a:p>
        </p:txBody>
      </p:sp>
      <p:sp>
        <p:nvSpPr>
          <p:cNvPr id="4" name="Slide Number Placeholder 3"/>
          <p:cNvSpPr>
            <a:spLocks noGrp="1"/>
          </p:cNvSpPr>
          <p:nvPr>
            <p:ph type="sldNum" sz="quarter" idx="10"/>
          </p:nvPr>
        </p:nvSpPr>
        <p:spPr/>
        <p:txBody>
          <a:bodyPr/>
          <a:lstStyle/>
          <a:p>
            <a:fld id="{2CAEA286-FD12-4F7A-A477-A360247FC5D9}" type="slidenum">
              <a:rPr lang="en-US" smtClean="0"/>
              <a:t>22</a:t>
            </a:fld>
            <a:endParaRPr lang="en-US"/>
          </a:p>
        </p:txBody>
      </p:sp>
    </p:spTree>
    <p:extLst>
      <p:ext uri="{BB962C8B-B14F-4D97-AF65-F5344CB8AC3E}">
        <p14:creationId xmlns:p14="http://schemas.microsoft.com/office/powerpoint/2010/main" val="874630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business networks manage, operate, and upgrade the membership of corda nodes running their </a:t>
            </a:r>
            <a:r>
              <a:rPr lang="en-US" dirty="0" err="1"/>
              <a:t>cordapp</a:t>
            </a:r>
            <a:r>
              <a:rPr lang="en-US" dirty="0"/>
              <a:t>. This governance provides different software partners with tools to manage and synchronize installations across multiple organizations</a:t>
            </a:r>
          </a:p>
        </p:txBody>
      </p:sp>
      <p:sp>
        <p:nvSpPr>
          <p:cNvPr id="4" name="Slide Number Placeholder 3"/>
          <p:cNvSpPr>
            <a:spLocks noGrp="1"/>
          </p:cNvSpPr>
          <p:nvPr>
            <p:ph type="sldNum" sz="quarter" idx="10"/>
          </p:nvPr>
        </p:nvSpPr>
        <p:spPr/>
        <p:txBody>
          <a:bodyPr/>
          <a:lstStyle/>
          <a:p>
            <a:fld id="{2CAEA286-FD12-4F7A-A477-A360247FC5D9}" type="slidenum">
              <a:rPr lang="en-US" smtClean="0"/>
              <a:t>23</a:t>
            </a:fld>
            <a:endParaRPr lang="en-US"/>
          </a:p>
        </p:txBody>
      </p:sp>
    </p:spTree>
    <p:extLst>
      <p:ext uri="{BB962C8B-B14F-4D97-AF65-F5344CB8AC3E}">
        <p14:creationId xmlns:p14="http://schemas.microsoft.com/office/powerpoint/2010/main" val="3962225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Bilateral agreements may require specific inputs of agreed upon data sources. These third party data providers are named oracles. Oracles can serve as market data inputs or shared libraries of calculations between parties.</a:t>
            </a:r>
          </a:p>
        </p:txBody>
      </p:sp>
      <p:sp>
        <p:nvSpPr>
          <p:cNvPr id="4" name="Slide Number Placeholder 3"/>
          <p:cNvSpPr>
            <a:spLocks noGrp="1"/>
          </p:cNvSpPr>
          <p:nvPr>
            <p:ph type="sldNum" sz="quarter" idx="10"/>
          </p:nvPr>
        </p:nvSpPr>
        <p:spPr/>
        <p:txBody>
          <a:bodyPr/>
          <a:lstStyle/>
          <a:p>
            <a:fld id="{2CAEA286-FD12-4F7A-A477-A360247FC5D9}" type="slidenum">
              <a:rPr lang="en-US" smtClean="0"/>
              <a:t>24</a:t>
            </a:fld>
            <a:endParaRPr lang="en-US"/>
          </a:p>
        </p:txBody>
      </p:sp>
    </p:spTree>
    <p:extLst>
      <p:ext uri="{BB962C8B-B14F-4D97-AF65-F5344CB8AC3E}">
        <p14:creationId xmlns:p14="http://schemas.microsoft.com/office/powerpoint/2010/main" val="159242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corda was inspired by the blockchain architecture, but made specific architectural decisions that help the technology adhere to the requirements within regulated financial institutions and other regulated industries. </a:t>
            </a:r>
          </a:p>
          <a:p>
            <a:pPr marL="171450" indent="-171450">
              <a:buFontTx/>
              <a:buChar char="-"/>
            </a:pPr>
            <a:r>
              <a:rPr lang="en-US" dirty="0"/>
              <a:t>Real time consensus allows for parallel processing without complex </a:t>
            </a:r>
            <a:r>
              <a:rPr lang="en-US" dirty="0" err="1"/>
              <a:t>sharding</a:t>
            </a:r>
            <a:r>
              <a:rPr lang="en-US" dirty="0"/>
              <a:t>. </a:t>
            </a:r>
          </a:p>
          <a:p>
            <a:pPr marL="171450" indent="-171450">
              <a:buFontTx/>
              <a:buChar char="-"/>
            </a:pPr>
            <a:r>
              <a:rPr lang="en-US" dirty="0"/>
              <a:t>Point-to-point messaging ensures only the permissioned data is sent between parties</a:t>
            </a:r>
          </a:p>
          <a:p>
            <a:pPr marL="171450" indent="-171450">
              <a:buFontTx/>
              <a:buChar char="-"/>
            </a:pPr>
            <a:r>
              <a:rPr lang="en-US" dirty="0"/>
              <a:t>Replication only occurs on the data level rather than the database (which also means corda relies on traditional database backups for recovery/high availability)</a:t>
            </a:r>
          </a:p>
          <a:p>
            <a:pPr marL="171450" indent="-171450">
              <a:buFontTx/>
              <a:buChar char="-"/>
            </a:pPr>
            <a:r>
              <a:rPr lang="en-US" dirty="0"/>
              <a:t>Nodes are provided with a single identity to remove the anonymous wallets feature behind the public space. This trade-off also means our use cases currently focus on business-to-business interactions in the wholesale rather than retail space</a:t>
            </a:r>
          </a:p>
        </p:txBody>
      </p:sp>
      <p:sp>
        <p:nvSpPr>
          <p:cNvPr id="4" name="Slide Number Placeholder 3"/>
          <p:cNvSpPr>
            <a:spLocks noGrp="1"/>
          </p:cNvSpPr>
          <p:nvPr>
            <p:ph type="sldNum" sz="quarter" idx="10"/>
          </p:nvPr>
        </p:nvSpPr>
        <p:spPr/>
        <p:txBody>
          <a:bodyPr/>
          <a:lstStyle/>
          <a:p>
            <a:fld id="{2CAEA286-FD12-4F7A-A477-A360247FC5D9}" type="slidenum">
              <a:rPr lang="en-US" smtClean="0"/>
              <a:t>25</a:t>
            </a:fld>
            <a:endParaRPr lang="en-US"/>
          </a:p>
        </p:txBody>
      </p:sp>
    </p:spTree>
    <p:extLst>
      <p:ext uri="{BB962C8B-B14F-4D97-AF65-F5344CB8AC3E}">
        <p14:creationId xmlns:p14="http://schemas.microsoft.com/office/powerpoint/2010/main" val="3339837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Microsoft is a long time partner, we like to use the XBOX analogy for describing r3’s platform approach. Similar to XBOX, the console is an on-premises installation with the capability of playing different games and connecting to other players playing that game via XBOX Live. The games themselves are not all written by Microsoft, but the ecosystem allows for a competing number of games that cover similar genres. </a:t>
            </a:r>
          </a:p>
          <a:p>
            <a:endParaRPr lang="en-US" dirty="0"/>
          </a:p>
          <a:p>
            <a:r>
              <a:rPr lang="en-US" dirty="0"/>
              <a:t>Within Corda, we imagine r3 corda to be a platform owned by our members that allow them to install </a:t>
            </a:r>
            <a:r>
              <a:rPr lang="en-US" dirty="0" err="1"/>
              <a:t>CorDapps</a:t>
            </a:r>
            <a:r>
              <a:rPr lang="en-US" dirty="0"/>
              <a:t> that would communicate with each other via corda connect. The </a:t>
            </a:r>
            <a:r>
              <a:rPr lang="en-US" dirty="0" err="1"/>
              <a:t>CorDapps</a:t>
            </a:r>
            <a:r>
              <a:rPr lang="en-US" dirty="0"/>
              <a:t> themselves are being pursued by different partners or joint ventures of members building to solve for a use case. R3 is not building top of stack applications, but enabling the marketplace to apply the corda technology to their existing applications.</a:t>
            </a:r>
          </a:p>
        </p:txBody>
      </p:sp>
      <p:sp>
        <p:nvSpPr>
          <p:cNvPr id="4" name="Slide Number Placeholder 3"/>
          <p:cNvSpPr>
            <a:spLocks noGrp="1"/>
          </p:cNvSpPr>
          <p:nvPr>
            <p:ph type="sldNum" sz="quarter" idx="10"/>
          </p:nvPr>
        </p:nvSpPr>
        <p:spPr/>
        <p:txBody>
          <a:bodyPr/>
          <a:lstStyle/>
          <a:p>
            <a:fld id="{374ECCD9-6748-494C-92D1-0709930E5905}" type="slidenum">
              <a:rPr lang="en-US" smtClean="0"/>
              <a:t>26</a:t>
            </a:fld>
            <a:endParaRPr lang="en-US"/>
          </a:p>
        </p:txBody>
      </p:sp>
    </p:spTree>
    <p:extLst>
      <p:ext uri="{BB962C8B-B14F-4D97-AF65-F5344CB8AC3E}">
        <p14:creationId xmlns:p14="http://schemas.microsoft.com/office/powerpoint/2010/main" val="1459910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larger ecosystem from top to bottom shows the interaction of different parties to create and maintain a </a:t>
            </a:r>
            <a:r>
              <a:rPr lang="en-US" dirty="0" err="1"/>
              <a:t>CorDapp</a:t>
            </a:r>
            <a:r>
              <a:rPr lang="en-US" dirty="0"/>
              <a:t> within Corda Network</a:t>
            </a:r>
          </a:p>
          <a:p>
            <a:endParaRPr lang="en-US" dirty="0"/>
          </a:p>
          <a:p>
            <a:r>
              <a:rPr lang="en-US" dirty="0"/>
              <a:t>The consumers often provide the requirements and narrow down the use cases for projects/RFPs representation</a:t>
            </a:r>
          </a:p>
          <a:p>
            <a:r>
              <a:rPr lang="en-US" dirty="0"/>
              <a:t>The project process allows delivery partners to better understand the nuances and requirements</a:t>
            </a:r>
          </a:p>
          <a:p>
            <a:r>
              <a:rPr lang="en-US" dirty="0"/>
              <a:t>The solutions are production-level systems run by a Business Network. The business network in a decentralized/distributed system is either a large market infrastructure company of a consortium that creates the proper governance</a:t>
            </a:r>
          </a:p>
          <a:p>
            <a:r>
              <a:rPr lang="en-US" dirty="0"/>
              <a:t>In terms of the supporting infrastructure, each business network will share node identity, network map, notary, and other third party services like oracle market data providers</a:t>
            </a:r>
          </a:p>
          <a:p>
            <a:endParaRPr lang="en-US" dirty="0"/>
          </a:p>
          <a:p>
            <a:r>
              <a:rPr lang="en-US" dirty="0"/>
              <a:t>More broadly, the incentives to build on this ecosystem covers the core customers being supported. Innovation leads want a product that can make their business money and also adhere to new regulatory standards or decommission legacy systems. Delivery partners are participating to sell headcount on projects and connect with more members around the world. Business Networks are selling licenses and deploying to our large member network. Corda Network services from the infrastructure side are likely going to sell by compute power or per transaction.</a:t>
            </a:r>
          </a:p>
          <a:p>
            <a:endParaRPr lang="en-US" dirty="0"/>
          </a:p>
        </p:txBody>
      </p:sp>
    </p:spTree>
    <p:extLst>
      <p:ext uri="{BB962C8B-B14F-4D97-AF65-F5344CB8AC3E}">
        <p14:creationId xmlns:p14="http://schemas.microsoft.com/office/powerpoint/2010/main" val="270732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aims to review corda building blocks and fundamentals. More details on this are available directly in </a:t>
            </a:r>
            <a:r>
              <a:rPr lang="en-US" dirty="0" err="1"/>
              <a:t>lessonly</a:t>
            </a:r>
            <a:r>
              <a:rPr lang="en-US" dirty="0"/>
              <a:t> courses or in the docs.corda.net key concepts videos.</a:t>
            </a:r>
          </a:p>
        </p:txBody>
      </p:sp>
      <p:sp>
        <p:nvSpPr>
          <p:cNvPr id="4" name="Slide Number Placeholder 3"/>
          <p:cNvSpPr>
            <a:spLocks noGrp="1"/>
          </p:cNvSpPr>
          <p:nvPr>
            <p:ph type="sldNum" sz="quarter" idx="10"/>
          </p:nvPr>
        </p:nvSpPr>
        <p:spPr/>
        <p:txBody>
          <a:bodyPr/>
          <a:lstStyle/>
          <a:p>
            <a:fld id="{350E4F50-4100-4BFC-A05F-E483B11E6072}" type="slidenum">
              <a:rPr lang="en-US" smtClean="0"/>
              <a:t>29</a:t>
            </a:fld>
            <a:endParaRPr lang="en-US"/>
          </a:p>
        </p:txBody>
      </p:sp>
    </p:spTree>
    <p:extLst>
      <p:ext uri="{BB962C8B-B14F-4D97-AF65-F5344CB8AC3E}">
        <p14:creationId xmlns:p14="http://schemas.microsoft.com/office/powerpoint/2010/main" val="3628955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6D433-12CF-42D3-990C-C358F3AE0C3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20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Corda’s</a:t>
            </a:r>
            <a:r>
              <a:rPr lang="en-US" dirty="0"/>
              <a:t> architecture is built on States, Transactions, and Flows. </a:t>
            </a:r>
          </a:p>
          <a:p>
            <a:pPr marL="171450" indent="-171450">
              <a:buFontTx/>
              <a:buChar char="-"/>
            </a:pPr>
            <a:r>
              <a:rPr lang="en-US" dirty="0"/>
              <a:t>States can be thought of as the terms inside of a legal agreement. It can only be changed using transactions, which creates a chain of provenance on all changes. </a:t>
            </a:r>
          </a:p>
          <a:p>
            <a:pPr marL="171450" indent="-171450">
              <a:buFontTx/>
              <a:buChar char="-"/>
            </a:pPr>
            <a:r>
              <a:rPr lang="en-US" dirty="0"/>
              <a:t>Transactions consume input states and create output states. This is used the same way as in Bitcoin with structured changes to the database. </a:t>
            </a:r>
          </a:p>
          <a:p>
            <a:pPr marL="171450" indent="-171450">
              <a:buFontTx/>
              <a:buChar char="-"/>
            </a:pPr>
            <a:r>
              <a:rPr lang="en-US" dirty="0"/>
              <a:t>Flows are real-time processes used for reaching consensus on a single transaction between the parties in a point-to-point messaging manner</a:t>
            </a:r>
          </a:p>
        </p:txBody>
      </p:sp>
      <p:sp>
        <p:nvSpPr>
          <p:cNvPr id="4" name="Slide Number Placeholder 3"/>
          <p:cNvSpPr>
            <a:spLocks noGrp="1"/>
          </p:cNvSpPr>
          <p:nvPr>
            <p:ph type="sldNum" sz="quarter" idx="10"/>
          </p:nvPr>
        </p:nvSpPr>
        <p:spPr/>
        <p:txBody>
          <a:bodyPr/>
          <a:lstStyle/>
          <a:p>
            <a:fld id="{350E4F50-4100-4BFC-A05F-E483B11E6072}" type="slidenum">
              <a:rPr lang="en-US" smtClean="0"/>
              <a:t>31</a:t>
            </a:fld>
            <a:endParaRPr lang="en-US"/>
          </a:p>
        </p:txBody>
      </p:sp>
    </p:spTree>
    <p:extLst>
      <p:ext uri="{BB962C8B-B14F-4D97-AF65-F5344CB8AC3E}">
        <p14:creationId xmlns:p14="http://schemas.microsoft.com/office/powerpoint/2010/main" val="3052020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Corda is essentially a state machine that manages the controlled evolution of agreements. If you look at bitcoin, the “state” represented only stores data about the date, amount, and owner’s public address. The bitcoin smart contract checks that the private key matches with the current owner and the transaction evolves the state to change the owner to another party. In this case, Exporter Ltd signed the contract to change the owner to Exporter Bank Ltd. This smart contract code is part of the cash agreement defined by the contract code in corda.</a:t>
            </a:r>
          </a:p>
        </p:txBody>
      </p:sp>
      <p:sp>
        <p:nvSpPr>
          <p:cNvPr id="4" name="Slide Number Placeholder 3"/>
          <p:cNvSpPr>
            <a:spLocks noGrp="1"/>
          </p:cNvSpPr>
          <p:nvPr>
            <p:ph type="sldNum" sz="quarter" idx="10"/>
          </p:nvPr>
        </p:nvSpPr>
        <p:spPr/>
        <p:txBody>
          <a:bodyPr/>
          <a:lstStyle/>
          <a:p>
            <a:fld id="{350E4F50-4100-4BFC-A05F-E483B11E6072}" type="slidenum">
              <a:rPr lang="en-US" smtClean="0"/>
              <a:t>32</a:t>
            </a:fld>
            <a:endParaRPr lang="en-US"/>
          </a:p>
        </p:txBody>
      </p:sp>
    </p:spTree>
    <p:extLst>
      <p:ext uri="{BB962C8B-B14F-4D97-AF65-F5344CB8AC3E}">
        <p14:creationId xmlns:p14="http://schemas.microsoft.com/office/powerpoint/2010/main" val="876335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R3 was founded through a realization that blockchain could be transformative for the operational challenges within Financial Services</a:t>
            </a:r>
            <a:endParaRPr lang="en-GB" sz="1200" dirty="0"/>
          </a:p>
          <a:p>
            <a:r>
              <a:rPr lang="en-US" sz="1200" dirty="0"/>
              <a:t>First R3 roundtable was attended by nine banks in Sept 2014 to understand the appetite within Financial Services</a:t>
            </a:r>
            <a:endParaRPr lang="en-GB" sz="1200" dirty="0"/>
          </a:p>
          <a:p>
            <a:r>
              <a:rPr lang="en-US" sz="1200" dirty="0"/>
              <a:t>First proof of concept delivered for FX settlement on blockchain</a:t>
            </a:r>
            <a:endParaRPr lang="en-GB" sz="1200" dirty="0"/>
          </a:p>
          <a:p>
            <a:r>
              <a:rPr lang="en-US" sz="1200" dirty="0"/>
              <a:t>R3 became the formal advisor to 42 bank members in early 2016</a:t>
            </a:r>
            <a:endParaRPr lang="en-GB" sz="1200" dirty="0"/>
          </a:p>
          <a:p>
            <a:r>
              <a:rPr lang="en-US" sz="1200" dirty="0"/>
              <a:t>R3 launched the Architecture Working Group, Product/Use Case Working Group, and Regulatory Working Group to drive understanding</a:t>
            </a:r>
            <a:endParaRPr lang="en-GB" sz="1200" dirty="0"/>
          </a:p>
          <a:p>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4</a:t>
            </a:fld>
            <a:endParaRPr lang="en-US"/>
          </a:p>
        </p:txBody>
      </p:sp>
    </p:spTree>
    <p:extLst>
      <p:ext uri="{BB962C8B-B14F-4D97-AF65-F5344CB8AC3E}">
        <p14:creationId xmlns:p14="http://schemas.microsoft.com/office/powerpoint/2010/main" val="1374557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Corda states must reference corda contracts (which include contract code and legal prose). The state properties can only evolve based on the definitions set by the contract code verify() functions</a:t>
            </a:r>
          </a:p>
        </p:txBody>
      </p:sp>
      <p:sp>
        <p:nvSpPr>
          <p:cNvPr id="4" name="Slide Number Placeholder 3"/>
          <p:cNvSpPr>
            <a:spLocks noGrp="1"/>
          </p:cNvSpPr>
          <p:nvPr>
            <p:ph type="sldNum" sz="quarter" idx="10"/>
          </p:nvPr>
        </p:nvSpPr>
        <p:spPr/>
        <p:txBody>
          <a:bodyPr/>
          <a:lstStyle/>
          <a:p>
            <a:fld id="{350E4F50-4100-4BFC-A05F-E483B11E6072}" type="slidenum">
              <a:rPr lang="en-US" smtClean="0"/>
              <a:t>33</a:t>
            </a:fld>
            <a:endParaRPr lang="en-US"/>
          </a:p>
        </p:txBody>
      </p:sp>
    </p:spTree>
    <p:extLst>
      <p:ext uri="{BB962C8B-B14F-4D97-AF65-F5344CB8AC3E}">
        <p14:creationId xmlns:p14="http://schemas.microsoft.com/office/powerpoint/2010/main" val="3475804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Corda contract code validates the evolution of specific states. A transaction can include multiple state evolutions referencing their respective contracts. The corda platform will use all contract code to verify the transaction.</a:t>
            </a:r>
          </a:p>
        </p:txBody>
      </p:sp>
      <p:sp>
        <p:nvSpPr>
          <p:cNvPr id="4" name="Slide Number Placeholder 3"/>
          <p:cNvSpPr>
            <a:spLocks noGrp="1"/>
          </p:cNvSpPr>
          <p:nvPr>
            <p:ph type="sldNum" sz="quarter" idx="10"/>
          </p:nvPr>
        </p:nvSpPr>
        <p:spPr/>
        <p:txBody>
          <a:bodyPr/>
          <a:lstStyle/>
          <a:p>
            <a:fld id="{350E4F50-4100-4BFC-A05F-E483B11E6072}" type="slidenum">
              <a:rPr lang="en-US" smtClean="0"/>
              <a:t>34</a:t>
            </a:fld>
            <a:endParaRPr lang="en-US"/>
          </a:p>
        </p:txBody>
      </p:sp>
    </p:spTree>
    <p:extLst>
      <p:ext uri="{BB962C8B-B14F-4D97-AF65-F5344CB8AC3E}">
        <p14:creationId xmlns:p14="http://schemas.microsoft.com/office/powerpoint/2010/main" val="391135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basic transactions include Issue, Transfer, and Exit for cash states. Issuance in Bitcoin would be the creation of bitcoin to specific miners that have won the block. Similarly in corda, the issue </a:t>
            </a:r>
            <a:r>
              <a:rPr lang="en-US" dirty="0" err="1"/>
              <a:t>cordapp</a:t>
            </a:r>
            <a:r>
              <a:rPr lang="en-US" dirty="0"/>
              <a:t> will likely be permissioned to a subset of corda nodes (like central bank nodes). Corda also allows for more complex transactions like Delivery Versus Payment. The right example shows the consumption of the input cash owned by the green bank changing to an output cash owned by blue bank. Within the same transaction, the input asset owned by blue bank is changed to an output asset owned by green bank. States do not exclusively have to be ownable aspects like cash or assets, but can represent any other intermediate account states like trades for changing statuses.</a:t>
            </a:r>
          </a:p>
        </p:txBody>
      </p:sp>
      <p:sp>
        <p:nvSpPr>
          <p:cNvPr id="4" name="Slide Number Placeholder 3"/>
          <p:cNvSpPr>
            <a:spLocks noGrp="1"/>
          </p:cNvSpPr>
          <p:nvPr>
            <p:ph type="sldNum" sz="quarter" idx="10"/>
          </p:nvPr>
        </p:nvSpPr>
        <p:spPr/>
        <p:txBody>
          <a:bodyPr/>
          <a:lstStyle/>
          <a:p>
            <a:fld id="{350E4F50-4100-4BFC-A05F-E483B11E6072}" type="slidenum">
              <a:rPr lang="en-US" smtClean="0"/>
              <a:t>35</a:t>
            </a:fld>
            <a:endParaRPr lang="en-US"/>
          </a:p>
        </p:txBody>
      </p:sp>
    </p:spTree>
    <p:extLst>
      <p:ext uri="{BB962C8B-B14F-4D97-AF65-F5344CB8AC3E}">
        <p14:creationId xmlns:p14="http://schemas.microsoft.com/office/powerpoint/2010/main" val="2422741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transactions, the verification and validation of these transactions occurs through a real-time negotiation framework called flows. This is written code that allows for the passing around of a partial transaction to gather signatures. Here, Alice creates a new transaction </a:t>
            </a:r>
            <a:r>
              <a:rPr lang="en-US" dirty="0">
                <a:sym typeface="Wingdings" panose="05000000000000000000" pitchFamily="2" charset="2"/>
              </a:rPr>
              <a:t> sends it to Bob to inspect the proposal and verify and sign it  transaction gets sent back to </a:t>
            </a:r>
            <a:r>
              <a:rPr lang="en-US" dirty="0" err="1">
                <a:sym typeface="Wingdings" panose="05000000000000000000" pitchFamily="2" charset="2"/>
              </a:rPr>
              <a:t>alice</a:t>
            </a:r>
            <a:r>
              <a:rPr lang="en-US" dirty="0">
                <a:sym typeface="Wingdings" panose="05000000000000000000" pitchFamily="2" charset="2"/>
              </a:rPr>
              <a:t> to verify and sign. Then the transaction is sent to the notary cluster for a final signature, then all parties receive the transactions in order to commit the final changes. Note that the two peers on the edge of the network do not receive any of Alice or Bob’s transactions.</a:t>
            </a:r>
            <a:endParaRPr lang="en-US" dirty="0"/>
          </a:p>
        </p:txBody>
      </p:sp>
      <p:sp>
        <p:nvSpPr>
          <p:cNvPr id="4" name="Slide Number Placeholder 3"/>
          <p:cNvSpPr>
            <a:spLocks noGrp="1"/>
          </p:cNvSpPr>
          <p:nvPr>
            <p:ph type="sldNum" sz="quarter" idx="10"/>
          </p:nvPr>
        </p:nvSpPr>
        <p:spPr/>
        <p:txBody>
          <a:bodyPr/>
          <a:lstStyle/>
          <a:p>
            <a:fld id="{350E4F50-4100-4BFC-A05F-E483B11E6072}" type="slidenum">
              <a:rPr lang="en-US" smtClean="0"/>
              <a:t>36</a:t>
            </a:fld>
            <a:endParaRPr lang="en-US"/>
          </a:p>
        </p:txBody>
      </p:sp>
    </p:spTree>
    <p:extLst>
      <p:ext uri="{BB962C8B-B14F-4D97-AF65-F5344CB8AC3E}">
        <p14:creationId xmlns:p14="http://schemas.microsoft.com/office/powerpoint/2010/main" val="371656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aims to introduce the corda architecture from a fundamental network, node, and applications level.</a:t>
            </a:r>
          </a:p>
        </p:txBody>
      </p:sp>
      <p:sp>
        <p:nvSpPr>
          <p:cNvPr id="4" name="Slide Number Placeholder 3"/>
          <p:cNvSpPr>
            <a:spLocks noGrp="1"/>
          </p:cNvSpPr>
          <p:nvPr>
            <p:ph type="sldNum" sz="quarter" idx="10"/>
          </p:nvPr>
        </p:nvSpPr>
        <p:spPr/>
        <p:txBody>
          <a:bodyPr/>
          <a:lstStyle/>
          <a:p>
            <a:fld id="{AE71115D-BFC6-48DD-A281-168568F530BF}" type="slidenum">
              <a:rPr lang="en-US" smtClean="0"/>
              <a:t>37</a:t>
            </a:fld>
            <a:endParaRPr lang="en-US"/>
          </a:p>
        </p:txBody>
      </p:sp>
    </p:spTree>
    <p:extLst>
      <p:ext uri="{BB962C8B-B14F-4D97-AF65-F5344CB8AC3E}">
        <p14:creationId xmlns:p14="http://schemas.microsoft.com/office/powerpoint/2010/main" val="1908126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Visually, the left side shows the traditional 3-tier web-middleware-database combination with manual reconciliation processes comparing and feeding data via CSV and SFTP reconciliation. The right side shows </a:t>
            </a:r>
            <a:r>
              <a:rPr lang="en-US" dirty="0" err="1"/>
              <a:t>corda’s</a:t>
            </a:r>
            <a:r>
              <a:rPr lang="en-US" dirty="0"/>
              <a:t> red boxes which indicates the shared software versions and business logic. Having a common set of protocols and distribution mechanisms for middleware/web allow for corda to maintain an efficient transport data layer between organizations and across industries.</a:t>
            </a:r>
          </a:p>
        </p:txBody>
      </p:sp>
      <p:sp>
        <p:nvSpPr>
          <p:cNvPr id="4" name="Slide Number Placeholder 3"/>
          <p:cNvSpPr>
            <a:spLocks noGrp="1"/>
          </p:cNvSpPr>
          <p:nvPr>
            <p:ph type="sldNum" sz="quarter" idx="10"/>
          </p:nvPr>
        </p:nvSpPr>
        <p:spPr/>
        <p:txBody>
          <a:bodyPr/>
          <a:lstStyle/>
          <a:p>
            <a:fld id="{2CAEA286-FD12-4F7A-A477-A360247FC5D9}" type="slidenum">
              <a:rPr lang="en-US" smtClean="0"/>
              <a:t>38</a:t>
            </a:fld>
            <a:endParaRPr lang="en-US"/>
          </a:p>
        </p:txBody>
      </p:sp>
    </p:spTree>
    <p:extLst>
      <p:ext uri="{BB962C8B-B14F-4D97-AF65-F5344CB8AC3E}">
        <p14:creationId xmlns:p14="http://schemas.microsoft.com/office/powerpoint/2010/main" val="3958649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corda, we still require a sharing of software, but we’ve split the layers into the corda distributed application (</a:t>
            </a:r>
            <a:r>
              <a:rPr lang="en-US" dirty="0" err="1"/>
              <a:t>CorDapp</a:t>
            </a:r>
            <a:r>
              <a:rPr lang="en-US" dirty="0"/>
              <a:t>), corda core, and infrastructure business network services. </a:t>
            </a:r>
          </a:p>
          <a:p>
            <a:pPr marL="171450" indent="-171450">
              <a:buFontTx/>
              <a:buChar char="-"/>
            </a:pPr>
            <a:r>
              <a:rPr lang="en-US" dirty="0"/>
              <a:t>The top block of applications focuses on writing unified business logic via smart contracts. These are common APIs and can include reusable frontend views. Since corda focuses on being a middleware platform, we understand most financial services applications will want to reuse their own application frontends and only use corda for coordinating movement/settlement of states. </a:t>
            </a:r>
          </a:p>
          <a:p>
            <a:pPr marL="171450" indent="-171450">
              <a:buFontTx/>
              <a:buChar char="-"/>
            </a:pPr>
            <a:r>
              <a:rPr lang="en-US" dirty="0"/>
              <a:t>Note that the database does not show a replicated databases across all instances. Instead, it shows a link between specific pieces of data. This is because corda databases are individually unique and only store a subset of data linked together. These databases are meant to be owned and controlled by the institutions and can be pluggable with different SQL-based JDBC compliant databases</a:t>
            </a:r>
          </a:p>
          <a:p>
            <a:pPr marL="171450" indent="-171450">
              <a:buFontTx/>
              <a:buChar char="-"/>
            </a:pPr>
            <a:r>
              <a:rPr lang="en-US" dirty="0"/>
              <a:t>The consensus protocol layer is the core corda .jar platform. This ensures the corda nodes running these </a:t>
            </a:r>
            <a:r>
              <a:rPr lang="en-US" dirty="0" err="1"/>
              <a:t>cordapps</a:t>
            </a:r>
            <a:r>
              <a:rPr lang="en-US" dirty="0"/>
              <a:t> all use the same MQ messaging, transactions, flow framework for gathering signatures, and serialization for message movement</a:t>
            </a:r>
          </a:p>
          <a:p>
            <a:pPr marL="171450" indent="-171450">
              <a:buFontTx/>
              <a:buChar char="-"/>
            </a:pPr>
            <a:r>
              <a:rPr lang="en-US" dirty="0"/>
              <a:t>The infrastructure services in the bottom layer include the notary pools (which is required to prevent double spend within the corda network) and the network map and doorman (which act as the identity issuance for all corda nodes in the permissioned network).</a:t>
            </a:r>
          </a:p>
        </p:txBody>
      </p:sp>
      <p:sp>
        <p:nvSpPr>
          <p:cNvPr id="4" name="Slide Number Placeholder 3"/>
          <p:cNvSpPr>
            <a:spLocks noGrp="1"/>
          </p:cNvSpPr>
          <p:nvPr>
            <p:ph type="sldNum" sz="quarter" idx="10"/>
          </p:nvPr>
        </p:nvSpPr>
        <p:spPr/>
        <p:txBody>
          <a:bodyPr/>
          <a:lstStyle/>
          <a:p>
            <a:fld id="{AE71115D-BFC6-48DD-A281-168568F530BF}" type="slidenum">
              <a:rPr lang="en-US" smtClean="0"/>
              <a:t>39</a:t>
            </a:fld>
            <a:endParaRPr lang="en-US"/>
          </a:p>
        </p:txBody>
      </p:sp>
    </p:spTree>
    <p:extLst>
      <p:ext uri="{BB962C8B-B14F-4D97-AF65-F5344CB8AC3E}">
        <p14:creationId xmlns:p14="http://schemas.microsoft.com/office/powerpoint/2010/main" val="626590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view of this architecture is showing the stack as single corda nodes with multiple installed </a:t>
            </a:r>
            <a:r>
              <a:rPr lang="en-US" dirty="0" err="1"/>
              <a:t>CorDapp</a:t>
            </a:r>
            <a:r>
              <a:rPr lang="en-US" dirty="0"/>
              <a:t> diamonds and a single Vault for secured data. These three different Corda nodes are owned by different legal entities. This diagram will be referenced in different capacities throughout the high level explanations of the nodes.</a:t>
            </a:r>
          </a:p>
        </p:txBody>
      </p:sp>
      <p:sp>
        <p:nvSpPr>
          <p:cNvPr id="4" name="Slide Number Placeholder 3"/>
          <p:cNvSpPr>
            <a:spLocks noGrp="1"/>
          </p:cNvSpPr>
          <p:nvPr>
            <p:ph type="sldNum" sz="quarter" idx="10"/>
          </p:nvPr>
        </p:nvSpPr>
        <p:spPr/>
        <p:txBody>
          <a:bodyPr/>
          <a:lstStyle/>
          <a:p>
            <a:fld id="{AE71115D-BFC6-48DD-A281-168568F530BF}" type="slidenum">
              <a:rPr lang="en-US" smtClean="0"/>
              <a:t>40</a:t>
            </a:fld>
            <a:endParaRPr lang="en-US"/>
          </a:p>
        </p:txBody>
      </p:sp>
    </p:spTree>
    <p:extLst>
      <p:ext uri="{BB962C8B-B14F-4D97-AF65-F5344CB8AC3E}">
        <p14:creationId xmlns:p14="http://schemas.microsoft.com/office/powerpoint/2010/main" val="3428720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node level, each bank’s corda node includes the client, JVM, and database layers, which communicate to other nodes in the network via AMQP. The client of the node mainly uses RPC client to call the APIs exposed by the written </a:t>
            </a:r>
            <a:r>
              <a:rPr lang="en-US" dirty="0" err="1"/>
              <a:t>CorDapp</a:t>
            </a:r>
            <a:r>
              <a:rPr lang="en-US" dirty="0"/>
              <a:t>. The </a:t>
            </a:r>
            <a:r>
              <a:rPr lang="en-US" dirty="0" err="1"/>
              <a:t>Servicehub</a:t>
            </a:r>
            <a:r>
              <a:rPr lang="en-US" dirty="0"/>
              <a:t> uses JDBC for any connections to the database.</a:t>
            </a:r>
          </a:p>
        </p:txBody>
      </p:sp>
      <p:sp>
        <p:nvSpPr>
          <p:cNvPr id="4" name="Slide Number Placeholder 3"/>
          <p:cNvSpPr>
            <a:spLocks noGrp="1"/>
          </p:cNvSpPr>
          <p:nvPr>
            <p:ph type="sldNum" sz="quarter" idx="10"/>
          </p:nvPr>
        </p:nvSpPr>
        <p:spPr/>
        <p:txBody>
          <a:bodyPr/>
          <a:lstStyle/>
          <a:p>
            <a:fld id="{AE71115D-BFC6-48DD-A281-168568F530BF}" type="slidenum">
              <a:rPr lang="en-US" smtClean="0"/>
              <a:t>41</a:t>
            </a:fld>
            <a:endParaRPr lang="en-US"/>
          </a:p>
        </p:txBody>
      </p:sp>
    </p:spTree>
    <p:extLst>
      <p:ext uri="{BB962C8B-B14F-4D97-AF65-F5344CB8AC3E}">
        <p14:creationId xmlns:p14="http://schemas.microsoft.com/office/powerpoint/2010/main" val="2012721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aim to provide an overview of when corda should be considered</a:t>
            </a:r>
          </a:p>
        </p:txBody>
      </p:sp>
      <p:sp>
        <p:nvSpPr>
          <p:cNvPr id="4" name="Slide Number Placeholder 3"/>
          <p:cNvSpPr>
            <a:spLocks noGrp="1"/>
          </p:cNvSpPr>
          <p:nvPr>
            <p:ph type="sldNum" sz="quarter" idx="10"/>
          </p:nvPr>
        </p:nvSpPr>
        <p:spPr/>
        <p:txBody>
          <a:bodyPr/>
          <a:lstStyle/>
          <a:p>
            <a:fld id="{0FD68D61-E158-4D01-9382-159BBA663DA6}" type="slidenum">
              <a:rPr lang="en-US" smtClean="0"/>
              <a:t>42</a:t>
            </a:fld>
            <a:endParaRPr lang="en-US"/>
          </a:p>
        </p:txBody>
      </p:sp>
    </p:spTree>
    <p:extLst>
      <p:ext uri="{BB962C8B-B14F-4D97-AF65-F5344CB8AC3E}">
        <p14:creationId xmlns:p14="http://schemas.microsoft.com/office/powerpoint/2010/main" val="3236317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9060" indent="-99060" defTabSz="171450" hangingPunct="0">
              <a:spcBef>
                <a:spcPts val="563"/>
              </a:spcBef>
              <a:buSzPct val="100000"/>
              <a:buFontTx/>
              <a:buChar char="•"/>
              <a:defRPr sz="2500">
                <a:solidFill>
                  <a:srgbClr val="53585F"/>
                </a:solidFill>
                <a:latin typeface="Poppins Regular"/>
                <a:ea typeface="Poppins Regular"/>
                <a:cs typeface="Poppins Regular"/>
                <a:sym typeface="Poppins Regular"/>
              </a:defRPr>
            </a:pPr>
            <a:r>
              <a:rPr lang="en-GB" sz="1200" kern="0" dirty="0">
                <a:solidFill>
                  <a:srgbClr val="53585F"/>
                </a:solidFill>
                <a:latin typeface="Poppins Regular"/>
                <a:ea typeface="Poppins Regular"/>
                <a:cs typeface="Poppins Regular"/>
                <a:sym typeface="Poppins Regular"/>
              </a:rPr>
              <a:t>An audit of blockchains proved nothing could stand up to the complexity, regulatory demands and rigor needed for financial services</a:t>
            </a:r>
          </a:p>
          <a:p>
            <a:pPr marL="99060" indent="-99060" defTabSz="171450" hangingPunct="0">
              <a:spcBef>
                <a:spcPts val="563"/>
              </a:spcBef>
              <a:buSzPct val="100000"/>
              <a:buFontTx/>
              <a:buChar char="•"/>
              <a:defRPr sz="2500">
                <a:solidFill>
                  <a:srgbClr val="53585F"/>
                </a:solidFill>
                <a:latin typeface="Poppins Regular"/>
                <a:ea typeface="Poppins Regular"/>
                <a:cs typeface="Poppins Regular"/>
                <a:sym typeface="Poppins Regular"/>
              </a:defRPr>
            </a:pPr>
            <a:r>
              <a:rPr lang="en-GB" sz="1200" kern="0" dirty="0">
                <a:solidFill>
                  <a:srgbClr val="53585F"/>
                </a:solidFill>
                <a:latin typeface="Poppins Regular"/>
                <a:ea typeface="Poppins Regular"/>
                <a:cs typeface="Poppins Regular"/>
                <a:sym typeface="Poppins Regular"/>
              </a:rPr>
              <a:t>Corda was made public in April 2016, and open-source in November 2016</a:t>
            </a:r>
          </a:p>
          <a:p>
            <a:pPr marL="99060" indent="-99060" defTabSz="171450" hangingPunct="0">
              <a:spcBef>
                <a:spcPts val="563"/>
              </a:spcBef>
              <a:buSzPct val="100000"/>
              <a:buFontTx/>
              <a:buChar char="•"/>
              <a:defRPr sz="2500">
                <a:solidFill>
                  <a:srgbClr val="53585F"/>
                </a:solidFill>
                <a:latin typeface="Poppins Regular"/>
                <a:ea typeface="Poppins Regular"/>
                <a:cs typeface="Poppins Regular"/>
                <a:sym typeface="Poppins Regular"/>
              </a:defRPr>
            </a:pPr>
            <a:r>
              <a:rPr lang="en-GB" sz="1200" kern="0" dirty="0">
                <a:solidFill>
                  <a:srgbClr val="53585F"/>
                </a:solidFill>
                <a:latin typeface="Poppins Regular"/>
                <a:ea typeface="Poppins Regular"/>
                <a:cs typeface="Poppins Regular"/>
                <a:sym typeface="Poppins Regular"/>
              </a:rPr>
              <a:t>Additionally over 50 members joined the original 42 bank members </a:t>
            </a:r>
          </a:p>
          <a:p>
            <a:pPr marL="99060" indent="-99060" defTabSz="171450" hangingPunct="0">
              <a:spcBef>
                <a:spcPts val="563"/>
              </a:spcBef>
              <a:buSzPct val="100000"/>
              <a:buFontTx/>
              <a:buChar char="•"/>
              <a:defRPr sz="2500">
                <a:solidFill>
                  <a:srgbClr val="53585F"/>
                </a:solidFill>
                <a:latin typeface="Poppins Regular"/>
                <a:ea typeface="Poppins Regular"/>
                <a:cs typeface="Poppins Regular"/>
                <a:sym typeface="Poppins Regular"/>
              </a:defRPr>
            </a:pPr>
            <a:r>
              <a:rPr lang="en-GB" sz="1200" kern="0" dirty="0">
                <a:solidFill>
                  <a:srgbClr val="53585F"/>
                </a:solidFill>
                <a:latin typeface="Poppins Regular"/>
                <a:ea typeface="Poppins Regular"/>
                <a:cs typeface="Poppins Regular"/>
                <a:sym typeface="Poppins Regular"/>
              </a:rPr>
              <a:t>R3 research team completes experiments in areas including payments, and digital fiat currencies KYC, reference data, syndicated loans, Trade Finance (Open Account and Doc Trade) and derivatives</a:t>
            </a:r>
          </a:p>
          <a:p>
            <a:pPr marL="99060" indent="-99060" defTabSz="171450" hangingPunct="0">
              <a:spcBef>
                <a:spcPts val="563"/>
              </a:spcBef>
              <a:buSzPct val="100000"/>
              <a:buFontTx/>
              <a:buChar char="•"/>
              <a:defRPr sz="2500">
                <a:solidFill>
                  <a:srgbClr val="53585F"/>
                </a:solidFill>
                <a:latin typeface="Poppins Regular"/>
                <a:ea typeface="Poppins Regular"/>
                <a:cs typeface="Poppins Regular"/>
                <a:sym typeface="Poppins Regular"/>
              </a:defRPr>
            </a:pPr>
            <a:r>
              <a:rPr lang="en-GB" sz="1200" kern="0" dirty="0">
                <a:solidFill>
                  <a:srgbClr val="53585F"/>
                </a:solidFill>
                <a:latin typeface="Poppins Regular"/>
                <a:ea typeface="Poppins Regular"/>
                <a:cs typeface="Poppins Regular"/>
                <a:sym typeface="Poppins Regular"/>
              </a:rPr>
              <a:t>Corda Version 1 shipped October 2017 </a:t>
            </a:r>
            <a:r>
              <a:rPr lang="en-GB" sz="2800" kern="0" dirty="0">
                <a:solidFill>
                  <a:srgbClr val="53585F"/>
                </a:solidFill>
                <a:latin typeface="Poppins Regular"/>
                <a:ea typeface="Poppins Regular"/>
                <a:cs typeface="Poppins Regular"/>
                <a:sym typeface="Poppins Regular"/>
              </a:rPr>
              <a:t>promising API stability</a:t>
            </a:r>
          </a:p>
          <a:p>
            <a:pPr marL="99060" indent="-99060" defTabSz="171450" hangingPunct="0">
              <a:spcBef>
                <a:spcPts val="563"/>
              </a:spcBef>
              <a:buSzPct val="100000"/>
              <a:buFontTx/>
              <a:buChar char="•"/>
              <a:defRPr sz="2500">
                <a:solidFill>
                  <a:srgbClr val="53585F"/>
                </a:solidFill>
                <a:latin typeface="Poppins Regular"/>
                <a:ea typeface="Poppins Regular"/>
                <a:cs typeface="Poppins Regular"/>
                <a:sym typeface="Poppins Regular"/>
              </a:defRPr>
            </a:pPr>
            <a:r>
              <a:rPr lang="en-GB" sz="2800" kern="0" dirty="0">
                <a:solidFill>
                  <a:srgbClr val="53585F"/>
                </a:solidFill>
                <a:latin typeface="Poppins Regular"/>
                <a:ea typeface="Poppins Regular"/>
                <a:cs typeface="Poppins Regular"/>
                <a:sym typeface="Poppins Regular"/>
              </a:rPr>
              <a:t>Corda </a:t>
            </a:r>
            <a:r>
              <a:rPr lang="en-GB" sz="2800" dirty="0">
                <a:solidFill>
                  <a:srgbClr val="53585F"/>
                </a:solidFill>
                <a:latin typeface="Poppins Regular"/>
                <a:ea typeface="Poppins Regular"/>
                <a:cs typeface="Poppins Regular"/>
                <a:sym typeface="Poppins Regular"/>
              </a:rPr>
              <a:t>V</a:t>
            </a:r>
            <a:r>
              <a:rPr lang="en-GB" sz="2800" kern="0" dirty="0">
                <a:solidFill>
                  <a:srgbClr val="53585F"/>
                </a:solidFill>
                <a:latin typeface="Poppins Regular"/>
                <a:ea typeface="Poppins Regular"/>
                <a:cs typeface="Poppins Regular"/>
                <a:sym typeface="Poppins Regular"/>
              </a:rPr>
              <a:t>ersion 2 shipped November 2017</a:t>
            </a:r>
          </a:p>
          <a:p>
            <a:pPr marL="99060" indent="-99060" defTabSz="171450" hangingPunct="0">
              <a:spcBef>
                <a:spcPts val="563"/>
              </a:spcBef>
              <a:buSzPct val="100000"/>
              <a:buFontTx/>
              <a:buChar char="•"/>
              <a:defRPr sz="2500">
                <a:solidFill>
                  <a:srgbClr val="53585F"/>
                </a:solidFill>
                <a:latin typeface="Poppins Regular"/>
                <a:ea typeface="Poppins Regular"/>
                <a:cs typeface="Poppins Regular"/>
                <a:sym typeface="Poppins Regular"/>
              </a:defRPr>
            </a:pPr>
            <a:r>
              <a:rPr lang="en-GB" sz="2800" kern="0" dirty="0">
                <a:solidFill>
                  <a:srgbClr val="53585F"/>
                </a:solidFill>
                <a:latin typeface="Poppins Regular"/>
                <a:ea typeface="Poppins Regular"/>
                <a:cs typeface="Poppins Regular"/>
                <a:sym typeface="Poppins Regular"/>
              </a:rPr>
              <a:t>Corda </a:t>
            </a:r>
            <a:r>
              <a:rPr lang="en-GB" sz="2800" dirty="0">
                <a:solidFill>
                  <a:srgbClr val="53585F"/>
                </a:solidFill>
                <a:latin typeface="Poppins Regular"/>
                <a:ea typeface="Poppins Regular"/>
                <a:cs typeface="Poppins Regular"/>
                <a:sym typeface="Poppins Regular"/>
              </a:rPr>
              <a:t>V</a:t>
            </a:r>
            <a:r>
              <a:rPr lang="en-GB" sz="2800" kern="0" dirty="0">
                <a:solidFill>
                  <a:srgbClr val="53585F"/>
                </a:solidFill>
                <a:latin typeface="Poppins Regular"/>
                <a:ea typeface="Poppins Regular"/>
                <a:cs typeface="Poppins Regular"/>
                <a:sym typeface="Poppins Regular"/>
              </a:rPr>
              <a:t>ersion 3 shipped March 2018 promising additional wire stability</a:t>
            </a:r>
          </a:p>
          <a:p>
            <a:pPr marL="99060" indent="-99060" defTabSz="171450" hangingPunct="0">
              <a:spcBef>
                <a:spcPts val="563"/>
              </a:spcBef>
              <a:buSzPct val="100000"/>
              <a:buFontTx/>
              <a:buChar char="•"/>
              <a:defRPr sz="2500">
                <a:solidFill>
                  <a:srgbClr val="53585F"/>
                </a:solidFill>
                <a:latin typeface="Poppins Regular"/>
                <a:ea typeface="Poppins Regular"/>
                <a:cs typeface="Poppins Regular"/>
                <a:sym typeface="Poppins Regular"/>
              </a:defRPr>
            </a:pPr>
            <a:r>
              <a:rPr lang="en-GB" sz="2800" kern="0" dirty="0">
                <a:solidFill>
                  <a:srgbClr val="53585F"/>
                </a:solidFill>
                <a:latin typeface="Poppins Regular"/>
                <a:ea typeface="Poppins Regular"/>
                <a:cs typeface="Poppins Regular"/>
                <a:sym typeface="Poppins Regular"/>
              </a:rPr>
              <a:t>R3 Corda Enterprise will go live in 2018</a:t>
            </a:r>
          </a:p>
          <a:p>
            <a:pPr marL="99060" indent="-99060" defTabSz="171450" hangingPunct="0">
              <a:spcBef>
                <a:spcPts val="563"/>
              </a:spcBef>
              <a:buSzPct val="100000"/>
              <a:buFontTx/>
              <a:buChar char="•"/>
              <a:defRPr sz="2500">
                <a:solidFill>
                  <a:srgbClr val="53585F"/>
                </a:solidFill>
                <a:latin typeface="Poppins Regular"/>
                <a:ea typeface="Poppins Regular"/>
                <a:cs typeface="Poppins Regular"/>
                <a:sym typeface="Poppins Regular"/>
              </a:defRPr>
            </a:pPr>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5</a:t>
            </a:fld>
            <a:endParaRPr lang="en-US"/>
          </a:p>
        </p:txBody>
      </p:sp>
    </p:spTree>
    <p:extLst>
      <p:ext uri="{BB962C8B-B14F-4D97-AF65-F5344CB8AC3E}">
        <p14:creationId xmlns:p14="http://schemas.microsoft.com/office/powerpoint/2010/main" val="4227511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However, many institutions, especially larger ones with complicated IT states and networks face technical headwinds that prevent the adoption of an open source blockchain platform. </a:t>
            </a:r>
          </a:p>
          <a:p>
            <a:endParaRPr lang="en-GB" dirty="0"/>
          </a:p>
          <a:p>
            <a:r>
              <a:rPr lang="en-GB" dirty="0"/>
              <a:t>While the base platform remains open, Corda Enterprise harnesses the most appropriate elements from the core offering and fine-tunes them for the enterprise market.</a:t>
            </a:r>
          </a:p>
          <a:p>
            <a:endParaRPr lang="en-GB" dirty="0"/>
          </a:p>
          <a:p>
            <a:endParaRPr lang="en-US" dirty="0"/>
          </a:p>
          <a:p>
            <a:endParaRPr lang="en-US" dirty="0"/>
          </a:p>
          <a:p>
            <a:endParaRPr lang="en-US" dirty="0"/>
          </a:p>
        </p:txBody>
      </p:sp>
    </p:spTree>
    <p:extLst>
      <p:ext uri="{BB962C8B-B14F-4D97-AF65-F5344CB8AC3E}">
        <p14:creationId xmlns:p14="http://schemas.microsoft.com/office/powerpoint/2010/main" val="1787713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Corda Enterprise is designed for organizations with specific requirements around quality of service and the network infrastructure in which they operate.</a:t>
            </a:r>
          </a:p>
          <a:p>
            <a:endParaRPr lang="en-US" dirty="0"/>
          </a:p>
          <a:p>
            <a:pPr marL="171450" indent="-171450">
              <a:buFont typeface="Arial" panose="020B0604020202020204" pitchFamily="34" charset="0"/>
              <a:buChar char="•"/>
            </a:pPr>
            <a:r>
              <a:rPr lang="en-GB" dirty="0"/>
              <a:t>For example, an organization may </a:t>
            </a:r>
            <a:r>
              <a:rPr lang="en-US" dirty="0"/>
              <a:t>want to run their node really close to applications they’re wanting to bring into synch, yet the node has to be able to access other nodes across network. So, we invented the Blockchain Application Firewall, which enables customers to run Corda Enterprise node deep inside data center </a:t>
            </a:r>
            <a:r>
              <a:rPr lang="en-GB" dirty="0"/>
              <a:t>while retaining the ability to communicate securely with other nodes anywhere else in the world.</a:t>
            </a:r>
          </a:p>
          <a:p>
            <a:endParaRPr lang="en-GB" dirty="0"/>
          </a:p>
          <a:p>
            <a:pPr marL="171450" indent="-171450">
              <a:buFont typeface="Arial" panose="020B0604020202020204" pitchFamily="34" charset="0"/>
              <a:buChar char="•"/>
            </a:pPr>
            <a:r>
              <a:rPr lang="en-US" dirty="0"/>
              <a:t>Most banks require that all data be stored in industry-standard enterprise database, such as SQL server and Oracle. We will support them, facilitate integration and remain certified to do so.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Customers need to know that if the underlying hardware running on fails, the node will be brought back to life. We offer that with high availability and disaster-recovery, ensuring no system failures.</a:t>
            </a:r>
            <a:endParaRPr lang="en-GB" dirty="0"/>
          </a:p>
          <a:p>
            <a:endParaRPr lang="en-GB" dirty="0"/>
          </a:p>
          <a:p>
            <a:pPr marL="171450" indent="-171450">
              <a:buFont typeface="Arial" panose="020B0604020202020204" pitchFamily="34" charset="0"/>
              <a:buChar char="•"/>
            </a:pPr>
            <a:r>
              <a:rPr lang="en-US" dirty="0"/>
              <a:t>We’ve added 24/7 support and predictable release schedules; product management support so you can request additional features.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Corda Enterprise also includes Corda Network, which enables multiple applications to interoperate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42497A2-819A-0645-B724-14EA5E268A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480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Interoperability is a key aspect of </a:t>
            </a:r>
            <a:r>
              <a:rPr lang="en-US" sz="1200" kern="1200" dirty="0" err="1">
                <a:solidFill>
                  <a:schemeClr val="tx1"/>
                </a:solidFill>
                <a:effectLst/>
                <a:latin typeface="+mn-lt"/>
                <a:ea typeface="+mn-ea"/>
                <a:cs typeface="+mn-cs"/>
              </a:rPr>
              <a:t>Corda’s</a:t>
            </a:r>
            <a:r>
              <a:rPr lang="en-US" sz="1200" kern="1200" dirty="0">
                <a:solidFill>
                  <a:schemeClr val="tx1"/>
                </a:solidFill>
                <a:effectLst/>
                <a:latin typeface="+mn-lt"/>
                <a:ea typeface="+mn-ea"/>
                <a:cs typeface="+mn-cs"/>
              </a:rPr>
              <a:t> design. Its applications and services run across a common layer of identity, consensus and governance, which we call Corda Network. This means businesses can transact openly and flawlessly with all their business partners, without trapped assets or islands of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Corda and Corda Enterprise are fully interoperable, meaning companies using either can trade with each other, and that one organization can run both platforms seamlessly across different divisions. </a:t>
            </a:r>
          </a:p>
          <a:p>
            <a:endParaRPr lang="en-US" dirty="0"/>
          </a:p>
          <a:p>
            <a:r>
              <a:rPr lang="en-US" dirty="0"/>
              <a:t>It really is the best of both worlds. </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42497A2-819A-0645-B724-14EA5E268A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893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launch of Corda Enterprise, companies can now select a version of Corda that fits their unique needs – regardless of their industry, size, budget and stage of development. </a:t>
            </a:r>
          </a:p>
          <a:p>
            <a:endParaRPr lang="en-US" dirty="0"/>
          </a:p>
          <a:p>
            <a:r>
              <a:rPr lang="en-US" dirty="0"/>
              <a:t>This means a wider range of institutions can realize the full potential of blockchain – executing complex logic and exchange of assets directly, simply and in strict privacy, without the need for costly reconciliation or a trusted intermediary. </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42497A2-819A-0645-B724-14EA5E268A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09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47</a:t>
            </a:fld>
            <a:endParaRPr lang="en-US"/>
          </a:p>
        </p:txBody>
      </p:sp>
    </p:spTree>
    <p:extLst>
      <p:ext uri="{BB962C8B-B14F-4D97-AF65-F5344CB8AC3E}">
        <p14:creationId xmlns:p14="http://schemas.microsoft.com/office/powerpoint/2010/main" val="564056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solidFill>
                  <a:schemeClr val="tx2"/>
                </a:solidFill>
              </a:rPr>
              <a:t>VISION</a:t>
            </a:r>
          </a:p>
          <a:p>
            <a:pPr marL="0" indent="0">
              <a:buNone/>
            </a:pPr>
            <a:r>
              <a:rPr lang="en-US" dirty="0"/>
              <a:t>A collateral lending solution for sourcing or providing High Quality Liquid Assets (HQLA) on R3’s Corda</a:t>
            </a:r>
          </a:p>
          <a:p>
            <a:pPr marL="0" indent="0">
              <a:buNone/>
            </a:pPr>
            <a:r>
              <a:rPr lang="en-US" b="1" dirty="0">
                <a:solidFill>
                  <a:schemeClr val="tx2"/>
                </a:solidFill>
              </a:rPr>
              <a:t>OBJECTIVES</a:t>
            </a:r>
          </a:p>
          <a:p>
            <a:pPr marL="0" indent="0">
              <a:buNone/>
            </a:pPr>
            <a:r>
              <a:rPr lang="en-US" dirty="0"/>
              <a:t>To build an exchange that improves HQLA upgrade / downgrades by utilizing distributed ledger technology for the tokenization of baskets of securities that allows for quick, legal transfer of HQLA and re-hypothecation </a:t>
            </a:r>
            <a:endParaRPr lang="en-GB" dirty="0"/>
          </a:p>
          <a:p>
            <a:pPr marL="0" indent="0">
              <a:buNone/>
            </a:pPr>
            <a:r>
              <a:rPr lang="en-GB" b="1" dirty="0">
                <a:solidFill>
                  <a:schemeClr val="tx2"/>
                </a:solidFill>
              </a:rPr>
              <a:t>BENEFITS</a:t>
            </a:r>
          </a:p>
          <a:p>
            <a:r>
              <a:rPr lang="en-US" dirty="0"/>
              <a:t>Improve collateral fluidity with an operating model that does not require securities to be moved across CSDs</a:t>
            </a:r>
            <a:endParaRPr lang="en-GB" dirty="0"/>
          </a:p>
          <a:p>
            <a:r>
              <a:rPr lang="en-US" dirty="0"/>
              <a:t>Real-time and atomic legal title transfer enabling </a:t>
            </a:r>
            <a:r>
              <a:rPr lang="en-US" dirty="0" err="1"/>
              <a:t>DvD</a:t>
            </a:r>
            <a:r>
              <a:rPr lang="en-US" dirty="0"/>
              <a:t> (Delivery vs. Delivery) of baskets of securities</a:t>
            </a:r>
            <a:endParaRPr lang="en-GB" dirty="0"/>
          </a:p>
          <a:p>
            <a:r>
              <a:rPr lang="en-US" dirty="0"/>
              <a:t>Enhance regulatory transparency of collateral chains via a standardized and transparent marketplace, with a “Collateral Tracking” view for regulators</a:t>
            </a:r>
            <a:endParaRPr lang="en-GB" dirty="0"/>
          </a:p>
          <a:p>
            <a:r>
              <a:rPr lang="en-US" dirty="0"/>
              <a:t>Mitigate systemic risk by enabling orderly default unwinds</a:t>
            </a:r>
          </a:p>
          <a:p>
            <a:endParaRPr lang="en-US" dirty="0"/>
          </a:p>
          <a:p>
            <a:endParaRPr lang="en-US" dirty="0"/>
          </a:p>
          <a:p>
            <a:r>
              <a:rPr lang="en-GB" dirty="0"/>
              <a:t>(March/2018) HQLAX, together with Credit Suisse and ING, have completed the first live securities lending transaction settled using R3’s Corda blockchain platform.</a:t>
            </a:r>
          </a:p>
          <a:p>
            <a:r>
              <a:rPr lang="en-GB" dirty="0"/>
              <a:t>In the ground breaking transaction, Credit Suisse and ING swapped baskets of securities of value EUR 25 million using the </a:t>
            </a:r>
            <a:r>
              <a:rPr lang="en-GB" dirty="0" err="1"/>
              <a:t>HQLAx</a:t>
            </a:r>
            <a:r>
              <a:rPr lang="en-GB" dirty="0"/>
              <a:t> Corda-based collateral lending application. </a:t>
            </a:r>
            <a:r>
              <a:rPr lang="en-US" sz="1200" b="0" i="0" kern="1200" dirty="0">
                <a:solidFill>
                  <a:schemeClr val="tx1"/>
                </a:solidFill>
                <a:effectLst/>
                <a:latin typeface="+mn-lt"/>
                <a:ea typeface="+mn-ea"/>
                <a:cs typeface="+mn-cs"/>
              </a:rPr>
              <a:t>This new milestone brings the HQLA</a:t>
            </a:r>
            <a:r>
              <a:rPr lang="en-US" sz="1200" b="0" i="0" kern="1200" baseline="300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collateral lending CorDapp, one step closer to production.</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48</a:t>
            </a:fld>
            <a:endParaRPr lang="en-US"/>
          </a:p>
        </p:txBody>
      </p:sp>
    </p:spTree>
    <p:extLst>
      <p:ext uri="{BB962C8B-B14F-4D97-AF65-F5344CB8AC3E}">
        <p14:creationId xmlns:p14="http://schemas.microsoft.com/office/powerpoint/2010/main" val="1807626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solidFill>
                  <a:schemeClr val="tx2"/>
                </a:solidFill>
              </a:rPr>
              <a:t>VISION</a:t>
            </a:r>
          </a:p>
          <a:p>
            <a:pPr marL="0" indent="0">
              <a:buNone/>
            </a:pPr>
            <a:r>
              <a:rPr lang="en-US" dirty="0"/>
              <a:t>To build a distributed ledger technology platform for the syndicated lending community</a:t>
            </a:r>
            <a:endParaRPr lang="en-GB" dirty="0"/>
          </a:p>
          <a:p>
            <a:pPr marL="0" indent="0">
              <a:buNone/>
            </a:pPr>
            <a:r>
              <a:rPr lang="en-US" b="1" dirty="0">
                <a:solidFill>
                  <a:schemeClr val="tx2"/>
                </a:solidFill>
              </a:rPr>
              <a:t>OBJECTIVES</a:t>
            </a:r>
          </a:p>
          <a:p>
            <a:pPr marL="0" indent="0">
              <a:buNone/>
            </a:pPr>
            <a:r>
              <a:rPr lang="en-US" dirty="0"/>
              <a:t>To drive transparency and efficiency in the syndicated loan market</a:t>
            </a:r>
            <a:endParaRPr lang="en-GB" dirty="0"/>
          </a:p>
          <a:p>
            <a:pPr marL="0" indent="0">
              <a:buNone/>
            </a:pPr>
            <a:r>
              <a:rPr lang="en-GB" b="1" dirty="0">
                <a:solidFill>
                  <a:schemeClr val="tx2"/>
                </a:solidFill>
              </a:rPr>
              <a:t>BENEFITS</a:t>
            </a:r>
          </a:p>
          <a:p>
            <a:pPr marL="0" indent="0">
              <a:buNone/>
            </a:pPr>
            <a:r>
              <a:rPr lang="en-US" dirty="0"/>
              <a:t>By using Corda, Project </a:t>
            </a:r>
            <a:r>
              <a:rPr lang="en-US" dirty="0" err="1"/>
              <a:t>LenderComm</a:t>
            </a:r>
            <a:r>
              <a:rPr lang="en-US" dirty="0"/>
              <a:t> exposes real-time credit agreement, accrual balances, position information and detailed transaction data to lenders, directly from agent bank loan servicing platforms such as Finastra’s Fusion Banking Loan IQ. Project </a:t>
            </a:r>
            <a:r>
              <a:rPr lang="en-US" dirty="0" err="1"/>
              <a:t>LenderComm</a:t>
            </a:r>
            <a:r>
              <a:rPr lang="en-US" dirty="0"/>
              <a:t> aims to slash operational cost and slash operational cost and burden of agent to lender administration and deliver self-service capabilities to lenders, providing accurate information on demand to optimize loan portfolios</a:t>
            </a:r>
            <a:endParaRPr lang="en-GB" dirty="0"/>
          </a:p>
          <a:p>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49</a:t>
            </a:fld>
            <a:endParaRPr lang="en-US"/>
          </a:p>
        </p:txBody>
      </p:sp>
    </p:spTree>
    <p:extLst>
      <p:ext uri="{BB962C8B-B14F-4D97-AF65-F5344CB8AC3E}">
        <p14:creationId xmlns:p14="http://schemas.microsoft.com/office/powerpoint/2010/main" val="120046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30000"/>
              </a:lnSpc>
              <a:buNone/>
            </a:pPr>
            <a:r>
              <a:rPr lang="en-US" b="1" dirty="0">
                <a:solidFill>
                  <a:schemeClr val="tx2"/>
                </a:solidFill>
              </a:rPr>
              <a:t>VISION</a:t>
            </a:r>
          </a:p>
          <a:p>
            <a:pPr marL="0" indent="0">
              <a:buNone/>
            </a:pPr>
            <a:r>
              <a:rPr lang="en-US" dirty="0"/>
              <a:t>To develop an end-to-end open account trade platform. The platform consists of trade finance solutions, APIs and developer tools on an open technology infrastructure powered by Corda DLT</a:t>
            </a:r>
            <a:endParaRPr lang="en-GB" dirty="0"/>
          </a:p>
          <a:p>
            <a:pPr marL="0" indent="0">
              <a:lnSpc>
                <a:spcPct val="130000"/>
              </a:lnSpc>
              <a:buNone/>
            </a:pPr>
            <a:r>
              <a:rPr lang="en-US" b="1" dirty="0">
                <a:solidFill>
                  <a:schemeClr val="tx2"/>
                </a:solidFill>
              </a:rPr>
              <a:t>OBJECTIVES</a:t>
            </a:r>
          </a:p>
          <a:p>
            <a:pPr marL="0" indent="0">
              <a:buNone/>
            </a:pPr>
            <a:r>
              <a:rPr lang="en-US" dirty="0"/>
              <a:t>To provide an open, shared platform that makes trade safer, simpler, and more inclusive, connecting the ecosystem of banks, buyers, suppliers, technology providers, insurers, and others critical to facilitating global open-account trade flows</a:t>
            </a:r>
            <a:endParaRPr lang="en-GB" dirty="0"/>
          </a:p>
          <a:p>
            <a:pPr marL="0" indent="0">
              <a:lnSpc>
                <a:spcPct val="130000"/>
              </a:lnSpc>
              <a:buNone/>
            </a:pPr>
            <a:r>
              <a:rPr lang="en-GB" b="1" dirty="0">
                <a:solidFill>
                  <a:schemeClr val="tx2"/>
                </a:solidFill>
              </a:rPr>
              <a:t>BENEFITS</a:t>
            </a:r>
          </a:p>
          <a:p>
            <a:r>
              <a:rPr lang="en-US" dirty="0"/>
              <a:t>Enable trading parties and their financiers to dramatically cut back-office costs</a:t>
            </a:r>
            <a:endParaRPr lang="en-GB" dirty="0"/>
          </a:p>
          <a:p>
            <a:r>
              <a:rPr lang="en-US" dirty="0"/>
              <a:t>Eliminate operational friction</a:t>
            </a:r>
            <a:endParaRPr lang="en-GB" dirty="0"/>
          </a:p>
          <a:p>
            <a:r>
              <a:rPr lang="en-US" dirty="0"/>
              <a:t>Reduce fraud and compliance risk </a:t>
            </a:r>
            <a:endParaRPr lang="en-GB" dirty="0"/>
          </a:p>
          <a:p>
            <a:r>
              <a:rPr lang="en-US" dirty="0"/>
              <a:t>Open up new revenue streams </a:t>
            </a:r>
            <a:endParaRPr lang="en-GB" dirty="0"/>
          </a:p>
          <a:p>
            <a:r>
              <a:rPr lang="en-US" dirty="0"/>
              <a:t>Enable entirely new ways of managing and financing trade.</a:t>
            </a:r>
          </a:p>
        </p:txBody>
      </p:sp>
      <p:sp>
        <p:nvSpPr>
          <p:cNvPr id="4" name="Slide Number Placeholder 3"/>
          <p:cNvSpPr>
            <a:spLocks noGrp="1"/>
          </p:cNvSpPr>
          <p:nvPr>
            <p:ph type="sldNum" sz="quarter" idx="10"/>
          </p:nvPr>
        </p:nvSpPr>
        <p:spPr/>
        <p:txBody>
          <a:bodyPr/>
          <a:lstStyle/>
          <a:p>
            <a:fld id="{242497A2-819A-0645-B724-14EA5E268AF5}" type="slidenum">
              <a:rPr lang="en-US" smtClean="0"/>
              <a:t>50</a:t>
            </a:fld>
            <a:endParaRPr lang="en-US"/>
          </a:p>
        </p:txBody>
      </p:sp>
    </p:spTree>
    <p:extLst>
      <p:ext uri="{BB962C8B-B14F-4D97-AF65-F5344CB8AC3E}">
        <p14:creationId xmlns:p14="http://schemas.microsoft.com/office/powerpoint/2010/main" val="21567599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There was no DLT technology that met the stringent requirements of the world’s largest financial institutions</a:t>
            </a:r>
          </a:p>
          <a:p>
            <a:r>
              <a:rPr lang="en-GB" sz="1200" dirty="0">
                <a:latin typeface="Poppins Bold"/>
                <a:ea typeface="Poppins Bold"/>
                <a:cs typeface="Poppins Bold"/>
                <a:sym typeface="Poppins Bold"/>
              </a:rPr>
              <a:t>This is why we built it: Corda</a:t>
            </a:r>
          </a:p>
          <a:p>
            <a:endParaRPr lang="en-US" dirty="0"/>
          </a:p>
          <a:p>
            <a:pPr marL="0" indent="0">
              <a:buNone/>
            </a:pPr>
            <a:r>
              <a:rPr lang="en-US" sz="1200" b="1" dirty="0">
                <a:latin typeface="Poppins SemiBold" pitchFamily="2" charset="77"/>
                <a:cs typeface="Poppins SemiBold" pitchFamily="2" charset="77"/>
              </a:rPr>
              <a:t>BLOCKCHAIN-INSPIRED: </a:t>
            </a:r>
            <a:r>
              <a:rPr lang="en-US" sz="1200" dirty="0"/>
              <a:t>takes best attributes from Bitcoin, Ethereum, and others, such as smart contracts to allow a strong link between legal prose and smart contract code</a:t>
            </a:r>
            <a:endParaRPr lang="en-GB" sz="1200" dirty="0"/>
          </a:p>
          <a:p>
            <a:pPr marL="0" indent="0">
              <a:buNone/>
            </a:pPr>
            <a:r>
              <a:rPr lang="en-US" sz="1200" b="1" dirty="0">
                <a:latin typeface="Poppins SemiBold" pitchFamily="2" charset="77"/>
                <a:cs typeface="Poppins SemiBold" pitchFamily="2" charset="77"/>
              </a:rPr>
              <a:t>SECURE: </a:t>
            </a:r>
            <a:r>
              <a:rPr lang="en-US" sz="1200" dirty="0"/>
              <a:t>transactions information propagated only to relevant nodes to ensure data privacy</a:t>
            </a:r>
            <a:endParaRPr lang="en-GB" sz="1200" dirty="0"/>
          </a:p>
          <a:p>
            <a:pPr marL="0" indent="0">
              <a:buNone/>
            </a:pPr>
            <a:r>
              <a:rPr lang="en-US" sz="1200" b="1" dirty="0">
                <a:latin typeface="Poppins SemiBold" pitchFamily="2" charset="77"/>
                <a:cs typeface="Poppins SemiBold" pitchFamily="2" charset="77"/>
              </a:rPr>
              <a:t>TRANSPARENT: </a:t>
            </a:r>
            <a:r>
              <a:rPr lang="en-US" sz="1200" dirty="0"/>
              <a:t>Consensus achieved at individual deal level, rather than system level. Supports a variety of consensus mechanisms</a:t>
            </a:r>
            <a:endParaRPr lang="en-GB" sz="1200" dirty="0"/>
          </a:p>
          <a:p>
            <a:pPr marL="0" indent="0">
              <a:buNone/>
            </a:pPr>
            <a:r>
              <a:rPr lang="en-US" sz="1200" b="1" dirty="0">
                <a:latin typeface="Poppins SemiBold" pitchFamily="2" charset="77"/>
                <a:cs typeface="Poppins SemiBold" pitchFamily="2" charset="77"/>
              </a:rPr>
              <a:t>EASY INTEGRATION: </a:t>
            </a:r>
            <a:r>
              <a:rPr lang="en-US" sz="1200" dirty="0"/>
              <a:t>reuse existing developer skills and make integration with bank systems easy and safe, and with a performant B2B workflow. Contracts can be coded in modern, standard languages like Java</a:t>
            </a:r>
            <a:endParaRPr lang="en-GB" sz="1200" dirty="0"/>
          </a:p>
          <a:p>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51</a:t>
            </a:fld>
            <a:endParaRPr lang="en-US"/>
          </a:p>
        </p:txBody>
      </p:sp>
    </p:spTree>
    <p:extLst>
      <p:ext uri="{BB962C8B-B14F-4D97-AF65-F5344CB8AC3E}">
        <p14:creationId xmlns:p14="http://schemas.microsoft.com/office/powerpoint/2010/main" val="28806448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52</a:t>
            </a:fld>
            <a:endParaRPr lang="en-US"/>
          </a:p>
        </p:txBody>
      </p:sp>
    </p:spTree>
    <p:extLst>
      <p:ext uri="{BB962C8B-B14F-4D97-AF65-F5344CB8AC3E}">
        <p14:creationId xmlns:p14="http://schemas.microsoft.com/office/powerpoint/2010/main" val="4030127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1450" hangingPunct="0">
              <a:spcBef>
                <a:spcPts val="563"/>
              </a:spcBef>
              <a:buSzPct val="100000"/>
              <a:defRPr sz="2800">
                <a:solidFill>
                  <a:srgbClr val="53585F"/>
                </a:solidFill>
                <a:latin typeface="Poppins Regular"/>
                <a:ea typeface="Poppins Regular"/>
                <a:cs typeface="Poppins Regular"/>
                <a:sym typeface="Poppins Regular"/>
              </a:defRPr>
            </a:pPr>
            <a:r>
              <a:rPr lang="en-GB" sz="1200" kern="0" dirty="0">
                <a:solidFill>
                  <a:srgbClr val="53585F"/>
                </a:solidFill>
                <a:latin typeface="Poppins Regular"/>
                <a:ea typeface="Poppins Regular"/>
                <a:cs typeface="Poppins Regular"/>
                <a:sym typeface="Poppins Regular"/>
              </a:rPr>
              <a:t>Corda 1.0, Corda 2.0, Corda 3.0 and R3 Corda developed for our first Enterprise deployment, including 50+ </a:t>
            </a:r>
            <a:r>
              <a:rPr lang="en-GB" sz="1200" kern="0" dirty="0" err="1">
                <a:solidFill>
                  <a:srgbClr val="53585F"/>
                </a:solidFill>
                <a:latin typeface="Poppins Regular"/>
                <a:ea typeface="Poppins Regular"/>
                <a:cs typeface="Poppins Regular"/>
                <a:sym typeface="Poppins Regular"/>
              </a:rPr>
              <a:t>CorDapps</a:t>
            </a:r>
            <a:r>
              <a:rPr lang="en-GB" sz="1200" kern="0" dirty="0">
                <a:solidFill>
                  <a:srgbClr val="53585F"/>
                </a:solidFill>
                <a:latin typeface="Poppins Regular"/>
                <a:ea typeface="Poppins Regular"/>
                <a:cs typeface="Poppins Regular"/>
                <a:sym typeface="Poppins Regular"/>
              </a:rPr>
              <a:t> that are currently in development</a:t>
            </a:r>
          </a:p>
          <a:p>
            <a:pPr defTabSz="171450" hangingPunct="0">
              <a:spcBef>
                <a:spcPts val="563"/>
              </a:spcBef>
              <a:buSzPct val="100000"/>
              <a:defRPr sz="2800">
                <a:solidFill>
                  <a:srgbClr val="53585F"/>
                </a:solidFill>
                <a:latin typeface="Poppins Regular"/>
                <a:ea typeface="Poppins Regular"/>
                <a:cs typeface="Poppins Regular"/>
                <a:sym typeface="Poppins Regular"/>
              </a:defRPr>
            </a:pPr>
            <a:r>
              <a:rPr lang="en-GB" sz="1200" kern="0" dirty="0">
                <a:solidFill>
                  <a:srgbClr val="53585F"/>
                </a:solidFill>
                <a:latin typeface="Poppins Regular"/>
                <a:ea typeface="Poppins Regular"/>
                <a:cs typeface="Poppins Regular"/>
                <a:sym typeface="Poppins Regular"/>
              </a:rPr>
              <a:t>The world’s first Corda production pilots have occurred, with Calypso/BBVA, Cognizant/Mizuho Blue Ocean, Commerzbank ECP / CS / ING, </a:t>
            </a:r>
            <a:r>
              <a:rPr lang="en-GB" sz="1200" kern="0" dirty="0" err="1">
                <a:solidFill>
                  <a:srgbClr val="53585F"/>
                </a:solidFill>
                <a:latin typeface="Poppins Regular"/>
                <a:ea typeface="Poppins Regular"/>
                <a:cs typeface="Poppins Regular"/>
                <a:sym typeface="Poppins Regular"/>
              </a:rPr>
              <a:t>HQLAx</a:t>
            </a:r>
            <a:r>
              <a:rPr lang="en-GB" sz="1200" kern="0" dirty="0">
                <a:solidFill>
                  <a:srgbClr val="53585F"/>
                </a:solidFill>
                <a:latin typeface="Poppins Regular"/>
                <a:ea typeface="Poppins Regular"/>
                <a:cs typeface="Poppins Regular"/>
                <a:sym typeface="Poppins Regular"/>
              </a:rPr>
              <a:t>/ING/Credit Suisse</a:t>
            </a:r>
          </a:p>
          <a:p>
            <a:pPr defTabSz="171450" hangingPunct="0">
              <a:spcBef>
                <a:spcPts val="563"/>
              </a:spcBef>
              <a:buSzPct val="100000"/>
              <a:defRPr sz="2800">
                <a:solidFill>
                  <a:srgbClr val="53585F"/>
                </a:solidFill>
                <a:latin typeface="Poppins Regular"/>
                <a:ea typeface="Poppins Regular"/>
                <a:cs typeface="Poppins Regular"/>
                <a:sym typeface="Poppins Regular"/>
              </a:defRPr>
            </a:pPr>
            <a:r>
              <a:rPr lang="en-GB" sz="1200" kern="0" dirty="0">
                <a:solidFill>
                  <a:srgbClr val="53585F"/>
                </a:solidFill>
                <a:latin typeface="Poppins Regular"/>
                <a:ea typeface="Poppins Regular"/>
                <a:cs typeface="Poppins Regular"/>
                <a:sym typeface="Poppins Regular"/>
              </a:rPr>
              <a:t>Over 80 partners</a:t>
            </a:r>
            <a:r>
              <a:rPr lang="en-GB" sz="1200" dirty="0">
                <a:solidFill>
                  <a:srgbClr val="53585F"/>
                </a:solidFill>
                <a:latin typeface="Poppins Regular"/>
                <a:ea typeface="Poppins Regular"/>
                <a:cs typeface="Poppins Regular"/>
                <a:sym typeface="Poppins Regular"/>
              </a:rPr>
              <a:t>, i</a:t>
            </a:r>
            <a:r>
              <a:rPr lang="en-GB" sz="1200" kern="0" dirty="0">
                <a:solidFill>
                  <a:srgbClr val="53585F"/>
                </a:solidFill>
                <a:latin typeface="Poppins Regular"/>
                <a:ea typeface="Poppins Regular"/>
                <a:cs typeface="Poppins Regular"/>
                <a:sym typeface="Poppins Regular"/>
              </a:rPr>
              <a:t>ncluding technology </a:t>
            </a:r>
            <a:r>
              <a:rPr lang="en-GB" sz="1200" dirty="0">
                <a:solidFill>
                  <a:srgbClr val="53585F"/>
                </a:solidFill>
                <a:latin typeface="Poppins Regular"/>
                <a:ea typeface="Poppins Regular"/>
                <a:cs typeface="Poppins Regular"/>
                <a:sym typeface="Poppins Regular"/>
              </a:rPr>
              <a:t>companies</a:t>
            </a:r>
            <a:r>
              <a:rPr lang="en-GB" sz="1200" kern="0" dirty="0">
                <a:solidFill>
                  <a:srgbClr val="53585F"/>
                </a:solidFill>
                <a:latin typeface="Poppins Regular"/>
                <a:ea typeface="Poppins Regular"/>
                <a:cs typeface="Poppins Regular"/>
                <a:sym typeface="Poppins Regular"/>
              </a:rPr>
              <a:t>, systems integrators, consulting firms, and software developers. </a:t>
            </a:r>
          </a:p>
          <a:p>
            <a:pPr defTabSz="171450" hangingPunct="0">
              <a:spcBef>
                <a:spcPts val="563"/>
              </a:spcBef>
              <a:buSzPct val="100000"/>
              <a:defRPr sz="2800">
                <a:solidFill>
                  <a:srgbClr val="53585F"/>
                </a:solidFill>
                <a:latin typeface="Poppins Regular"/>
                <a:ea typeface="Poppins Regular"/>
                <a:cs typeface="Poppins Regular"/>
                <a:sym typeface="Poppins Regular"/>
              </a:defRPr>
            </a:pPr>
            <a:r>
              <a:rPr lang="en-GB" sz="1200" kern="0" dirty="0">
                <a:solidFill>
                  <a:srgbClr val="53585F"/>
                </a:solidFill>
                <a:latin typeface="Poppins Regular"/>
                <a:ea typeface="Poppins Regular"/>
                <a:cs typeface="Poppins Regular"/>
                <a:sym typeface="Poppins Regular"/>
              </a:rPr>
              <a:t>Launching Corda Connect, a global network of Corda nodes sharing standards, frameworks and governance</a:t>
            </a:r>
          </a:p>
          <a:p>
            <a:endParaRPr lang="en-US" dirty="0"/>
          </a:p>
        </p:txBody>
      </p:sp>
      <p:sp>
        <p:nvSpPr>
          <p:cNvPr id="4" name="Slide Number Placeholder 3"/>
          <p:cNvSpPr>
            <a:spLocks noGrp="1"/>
          </p:cNvSpPr>
          <p:nvPr>
            <p:ph type="sldNum" sz="quarter" idx="10"/>
          </p:nvPr>
        </p:nvSpPr>
        <p:spPr/>
        <p:txBody>
          <a:bodyPr/>
          <a:lstStyle/>
          <a:p>
            <a:fld id="{242497A2-819A-0645-B724-14EA5E268AF5}" type="slidenum">
              <a:rPr lang="en-US" smtClean="0"/>
              <a:t>6</a:t>
            </a:fld>
            <a:endParaRPr lang="en-US"/>
          </a:p>
        </p:txBody>
      </p:sp>
    </p:spTree>
    <p:extLst>
      <p:ext uri="{BB962C8B-B14F-4D97-AF65-F5344CB8AC3E}">
        <p14:creationId xmlns:p14="http://schemas.microsoft.com/office/powerpoint/2010/main" val="1368367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questions, think about these </a:t>
            </a:r>
            <a:r>
              <a:rPr lang="en-US" dirty="0" err="1"/>
              <a:t>CorDapp</a:t>
            </a:r>
            <a:r>
              <a:rPr lang="en-US" dirty="0"/>
              <a:t> design properties that will need to be captured from business requirements. The 5 main areas to ask questions about include:</a:t>
            </a:r>
          </a:p>
          <a:p>
            <a:pPr marL="171450" indent="-171450">
              <a:buFontTx/>
              <a:buChar char="-"/>
            </a:pPr>
            <a:r>
              <a:rPr lang="en-US" dirty="0"/>
              <a:t>Parties – who’s running nodes and who needs to see the data?</a:t>
            </a:r>
          </a:p>
          <a:p>
            <a:pPr marL="171450" indent="-171450">
              <a:buFontTx/>
              <a:buChar char="-"/>
            </a:pPr>
            <a:r>
              <a:rPr lang="en-US" dirty="0"/>
              <a:t>States – what is the specific data that is shared between parties</a:t>
            </a:r>
          </a:p>
          <a:p>
            <a:pPr marL="171450" indent="-171450">
              <a:buFontTx/>
              <a:buChar char="-"/>
            </a:pPr>
            <a:r>
              <a:rPr lang="en-US" dirty="0"/>
              <a:t>Contracts – how will that data evolve over time?</a:t>
            </a:r>
          </a:p>
          <a:p>
            <a:pPr marL="171450" indent="-171450">
              <a:buFontTx/>
              <a:buChar char="-"/>
            </a:pPr>
            <a:r>
              <a:rPr lang="en-US" dirty="0"/>
              <a:t>Transactions – at a high level all transactions will cover the full scenarios and use cases for evolving one or more states</a:t>
            </a:r>
          </a:p>
          <a:p>
            <a:pPr marL="171450" indent="-171450">
              <a:buFontTx/>
              <a:buChar char="-"/>
            </a:pPr>
            <a:r>
              <a:rPr lang="en-US" dirty="0"/>
              <a:t>Flows – within the transactions, who will need to sign and save the data?</a:t>
            </a:r>
          </a:p>
        </p:txBody>
      </p:sp>
      <p:sp>
        <p:nvSpPr>
          <p:cNvPr id="4" name="Slide Number Placeholder 3"/>
          <p:cNvSpPr>
            <a:spLocks noGrp="1"/>
          </p:cNvSpPr>
          <p:nvPr>
            <p:ph type="sldNum" sz="quarter" idx="10"/>
          </p:nvPr>
        </p:nvSpPr>
        <p:spPr/>
        <p:txBody>
          <a:bodyPr/>
          <a:lstStyle/>
          <a:p>
            <a:fld id="{2FF38776-9EC2-4163-8E04-97355456D0DB}" type="slidenum">
              <a:rPr lang="en-US" smtClean="0"/>
              <a:t>53</a:t>
            </a:fld>
            <a:endParaRPr lang="en-US"/>
          </a:p>
        </p:txBody>
      </p:sp>
    </p:spTree>
    <p:extLst>
      <p:ext uri="{BB962C8B-B14F-4D97-AF65-F5344CB8AC3E}">
        <p14:creationId xmlns:p14="http://schemas.microsoft.com/office/powerpoint/2010/main" val="9627217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open source of corda and additional features, the developer relations team has written a lot of samples for the developer training class and extensions to different </a:t>
            </a:r>
            <a:r>
              <a:rPr lang="en-US" dirty="0" err="1"/>
              <a:t>cordapp</a:t>
            </a:r>
            <a:r>
              <a:rPr lang="en-US" dirty="0"/>
              <a:t> functions. The two we use frequently are the Obligation </a:t>
            </a:r>
            <a:r>
              <a:rPr lang="en-US" dirty="0" err="1"/>
              <a:t>CorDapp</a:t>
            </a:r>
            <a:r>
              <a:rPr lang="en-US" dirty="0"/>
              <a:t> and Crowdfunding </a:t>
            </a:r>
            <a:r>
              <a:rPr lang="en-US" dirty="0" err="1"/>
              <a:t>CorDapp</a:t>
            </a:r>
            <a:r>
              <a:rPr lang="en-US" dirty="0"/>
              <a:t>. The obligation </a:t>
            </a:r>
            <a:r>
              <a:rPr lang="en-US" dirty="0" err="1"/>
              <a:t>cordapp</a:t>
            </a:r>
            <a:r>
              <a:rPr lang="en-US" dirty="0"/>
              <a:t> shows the fulfillment of corda states on IOUs between parties. The crowdfunding </a:t>
            </a:r>
            <a:r>
              <a:rPr lang="en-US" dirty="0" err="1"/>
              <a:t>cordapp</a:t>
            </a:r>
            <a:r>
              <a:rPr lang="en-US" dirty="0"/>
              <a:t> shows the observer node functionality that sends corda states to multiple parties without requiring individual signatures. All of these samples are available on www.corda.net/samples</a:t>
            </a:r>
          </a:p>
        </p:txBody>
      </p:sp>
      <p:sp>
        <p:nvSpPr>
          <p:cNvPr id="4" name="Slide Number Placeholder 3"/>
          <p:cNvSpPr>
            <a:spLocks noGrp="1"/>
          </p:cNvSpPr>
          <p:nvPr>
            <p:ph type="sldNum" sz="quarter" idx="10"/>
          </p:nvPr>
        </p:nvSpPr>
        <p:spPr/>
        <p:txBody>
          <a:bodyPr/>
          <a:lstStyle/>
          <a:p>
            <a:fld id="{C994BE2A-E23A-4E64-83B6-034A86CE7DFE}" type="slidenum">
              <a:rPr lang="en-US" smtClean="0"/>
              <a:t>54</a:t>
            </a:fld>
            <a:endParaRPr lang="en-US"/>
          </a:p>
        </p:txBody>
      </p:sp>
    </p:spTree>
    <p:extLst>
      <p:ext uri="{BB962C8B-B14F-4D97-AF65-F5344CB8AC3E}">
        <p14:creationId xmlns:p14="http://schemas.microsoft.com/office/powerpoint/2010/main" val="2114955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R3 started in 2015 with a consortium of interested financial institutions in monitoring blockchain technology and its impact on financial systems. In January 2016 we started Project Zero, Project One, and Project Genesis which kicked off the r3 membership on a unifying project. This project tested a single commercial paper user requirement with Ethereum, Chain, Eris, IBM (Open Blockchain), and Intel’s Sawtooth Lake Ledger. We shared the findings and started the cadence of coordinating different working groups and use case analysis. Since it was a nightmare coordinating 42 participants on a major project, we ran workshops to create an initial list of working groups and projects. The R3 membership included a clause to (by default) share all IP built and review final project documents. </a:t>
            </a:r>
          </a:p>
          <a:p>
            <a:endParaRPr lang="en-US" dirty="0"/>
          </a:p>
          <a:p>
            <a:r>
              <a:rPr lang="en-US" dirty="0"/>
              <a:t>2016 was a rocketing year where r3 acted as a neutral project management delivery partner and use case broker (to make sure use case learnings were applied to new ideas). We established a real value proposition as a global incubator, which was eventually expanded to non Financial Institutions and covered non-financial institution use cases. By December of 2016, we had 75+ members paying $250k yearly membership rates.</a:t>
            </a:r>
          </a:p>
        </p:txBody>
      </p:sp>
      <p:sp>
        <p:nvSpPr>
          <p:cNvPr id="4" name="Slide Number Placeholder 3"/>
          <p:cNvSpPr>
            <a:spLocks noGrp="1"/>
          </p:cNvSpPr>
          <p:nvPr>
            <p:ph type="sldNum" sz="quarter" idx="10"/>
          </p:nvPr>
        </p:nvSpPr>
        <p:spPr/>
        <p:txBody>
          <a:bodyPr/>
          <a:lstStyle/>
          <a:p>
            <a:fld id="{7F4BCA41-E1D3-434B-98EA-BA303299D279}" type="slidenum">
              <a:rPr lang="en-US" smtClean="0"/>
              <a:t>7</a:t>
            </a:fld>
            <a:endParaRPr lang="en-US"/>
          </a:p>
        </p:txBody>
      </p:sp>
    </p:spTree>
    <p:extLst>
      <p:ext uri="{BB962C8B-B14F-4D97-AF65-F5344CB8AC3E}">
        <p14:creationId xmlns:p14="http://schemas.microsoft.com/office/powerpoint/2010/main" val="141665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2016, most of our applications were built on Ethereum as Proof of Concepts. At the time, Corda was still an experiment named Project Excalibur for Barclay’s Smart Contract Template project. </a:t>
            </a:r>
            <a:r>
              <a:rPr lang="en-US" dirty="0" err="1"/>
              <a:t>Corda’s</a:t>
            </a:r>
            <a:r>
              <a:rPr lang="en-US" dirty="0"/>
              <a:t> specific project was led by regulatory requirements on tracing legal document provenance throughout an interest rate swap asset life cycle. The project demo showed the highlighting of a subset of fields within an ISDA pdf. These fields were captured as a shared data object template which could be sent as a bilateral agreement with another party. The point-to-point and privacy nature of this coordination is the core of why corda is built for purpose for financial institutions.</a:t>
            </a:r>
          </a:p>
        </p:txBody>
      </p:sp>
      <p:sp>
        <p:nvSpPr>
          <p:cNvPr id="4" name="Slide Number Placeholder 3"/>
          <p:cNvSpPr>
            <a:spLocks noGrp="1"/>
          </p:cNvSpPr>
          <p:nvPr>
            <p:ph type="sldNum" sz="quarter" idx="10"/>
          </p:nvPr>
        </p:nvSpPr>
        <p:spPr/>
        <p:txBody>
          <a:bodyPr/>
          <a:lstStyle/>
          <a:p>
            <a:fld id="{7F4BCA41-E1D3-434B-98EA-BA303299D279}" type="slidenum">
              <a:rPr lang="en-US" smtClean="0"/>
              <a:t>8</a:t>
            </a:fld>
            <a:endParaRPr lang="en-US"/>
          </a:p>
        </p:txBody>
      </p:sp>
    </p:spTree>
    <p:extLst>
      <p:ext uri="{BB962C8B-B14F-4D97-AF65-F5344CB8AC3E}">
        <p14:creationId xmlns:p14="http://schemas.microsoft.com/office/powerpoint/2010/main" val="2776612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R3’s strategy had always been underpinned by our core infrastructure partners. Microsoft, HPE, and Intel were crucial to our scaling and market delivery process. Microsoft had provided us with Azure credits for any level of blockchain environments with our members.</a:t>
            </a:r>
          </a:p>
        </p:txBody>
      </p:sp>
      <p:sp>
        <p:nvSpPr>
          <p:cNvPr id="4" name="Slide Number Placeholder 3"/>
          <p:cNvSpPr>
            <a:spLocks noGrp="1"/>
          </p:cNvSpPr>
          <p:nvPr>
            <p:ph type="sldNum" sz="quarter" idx="10"/>
          </p:nvPr>
        </p:nvSpPr>
        <p:spPr/>
        <p:txBody>
          <a:bodyPr/>
          <a:lstStyle/>
          <a:p>
            <a:fld id="{7F4BCA41-E1D3-434B-98EA-BA303299D279}" type="slidenum">
              <a:rPr lang="en-US" smtClean="0"/>
              <a:t>9</a:t>
            </a:fld>
            <a:endParaRPr lang="en-US"/>
          </a:p>
        </p:txBody>
      </p:sp>
    </p:spTree>
    <p:extLst>
      <p:ext uri="{BB962C8B-B14F-4D97-AF65-F5344CB8AC3E}">
        <p14:creationId xmlns:p14="http://schemas.microsoft.com/office/powerpoint/2010/main" val="412503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continued to expand, the partner program became further segmented into delivery partners (like system integrators and dev shops) and solution partners (like market infrastructure players who would want to manage and deploy the applications). Our portfolio with the partner program had also evolved into larger longer-term commitments. Most members involved with innovation groups do not release to pilots or production, therefore the pressure to go-live made sense to work with larger commitments on a commercial focus. These partners augmented our corda development workforce and pitched for RFPs utilizing the corda platform for relevant use cases.</a:t>
            </a:r>
          </a:p>
        </p:txBody>
      </p:sp>
      <p:sp>
        <p:nvSpPr>
          <p:cNvPr id="4" name="Slide Number Placeholder 3"/>
          <p:cNvSpPr>
            <a:spLocks noGrp="1"/>
          </p:cNvSpPr>
          <p:nvPr>
            <p:ph type="sldNum" sz="quarter" idx="10"/>
          </p:nvPr>
        </p:nvSpPr>
        <p:spPr/>
        <p:txBody>
          <a:bodyPr/>
          <a:lstStyle/>
          <a:p>
            <a:fld id="{7F4BCA41-E1D3-434B-98EA-BA303299D279}" type="slidenum">
              <a:rPr lang="en-US" smtClean="0"/>
              <a:t>10</a:t>
            </a:fld>
            <a:endParaRPr lang="en-US"/>
          </a:p>
        </p:txBody>
      </p:sp>
    </p:spTree>
    <p:extLst>
      <p:ext uri="{BB962C8B-B14F-4D97-AF65-F5344CB8AC3E}">
        <p14:creationId xmlns:p14="http://schemas.microsoft.com/office/powerpoint/2010/main" val="218294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hyperlink" Target="https://twitter.com/inside_r3" TargetMode="External"/><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20.png"/><Relationship Id="rId5" Type="http://schemas.openxmlformats.org/officeDocument/2006/relationships/hyperlink" Target="https://www.linkedin.com/company/r3cev-llc/" TargetMode="External"/><Relationship Id="rId4" Type="http://schemas.openxmlformats.org/officeDocument/2006/relationships/hyperlink" Target="http://www.r3.com/"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pic>
        <p:nvPicPr>
          <p:cNvPr id="14" name="BG_series_B_5.jpg" descr="BG_series_B_5.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15" name="Title Text"/>
          <p:cNvSpPr txBox="1">
            <a:spLocks noGrp="1"/>
          </p:cNvSpPr>
          <p:nvPr>
            <p:ph type="title"/>
          </p:nvPr>
        </p:nvSpPr>
        <p:spPr>
          <a:xfrm>
            <a:off x="4292600" y="3214663"/>
            <a:ext cx="4965893" cy="2324101"/>
          </a:xfrm>
          <a:prstGeom prst="rect">
            <a:avLst/>
          </a:prstGeom>
        </p:spPr>
        <p:txBody>
          <a:bodyPr anchor="b"/>
          <a:lstStyle/>
          <a:p>
            <a:r>
              <a:rPr lang="en-US"/>
              <a:t>Click to edit Master title style</a:t>
            </a:r>
            <a:endParaRPr/>
          </a:p>
        </p:txBody>
      </p:sp>
      <p:sp>
        <p:nvSpPr>
          <p:cNvPr id="16" name="Line"/>
          <p:cNvSpPr/>
          <p:nvPr/>
        </p:nvSpPr>
        <p:spPr>
          <a:xfrm>
            <a:off x="4381291" y="5788030"/>
            <a:ext cx="3442119" cy="1"/>
          </a:xfrm>
          <a:prstGeom prst="line">
            <a:avLst/>
          </a:prstGeom>
          <a:ln w="38100">
            <a:solidFill>
              <a:srgbClr val="FFFFFF">
                <a:alpha val="50000"/>
              </a:srgbClr>
            </a:solidFill>
            <a:miter lim="400000"/>
          </a:ln>
        </p:spPr>
        <p:txBody>
          <a:bodyPr lIns="25400" tIns="25400" rIns="25400" bIns="25400" anchor="ctr"/>
          <a:lstStyle/>
          <a:p>
            <a:pPr algn="ctr" defTabSz="412750">
              <a:lnSpc>
                <a:spcPct val="100000"/>
              </a:lnSpc>
              <a:defRPr sz="3200">
                <a:solidFill>
                  <a:srgbClr val="000000"/>
                </a:solidFill>
                <a:latin typeface="Helvetica Light"/>
                <a:ea typeface="Helvetica Light"/>
                <a:cs typeface="Helvetica Light"/>
                <a:sym typeface="Helvetica Light"/>
              </a:defRPr>
            </a:pPr>
            <a:endParaRPr sz="1600"/>
          </a:p>
        </p:txBody>
      </p:sp>
      <p:pic>
        <p:nvPicPr>
          <p:cNvPr id="17"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80372" y="969154"/>
            <a:ext cx="1949590" cy="1524560"/>
          </a:xfrm>
          <a:prstGeom prst="rect">
            <a:avLst/>
          </a:prstGeom>
          <a:ln w="12700">
            <a:miter lim="400000"/>
          </a:ln>
        </p:spPr>
      </p:pic>
      <p:sp>
        <p:nvSpPr>
          <p:cNvPr id="18" name="Text"/>
          <p:cNvSpPr txBox="1"/>
          <p:nvPr/>
        </p:nvSpPr>
        <p:spPr>
          <a:xfrm>
            <a:off x="190500" y="6477000"/>
            <a:ext cx="277320" cy="2174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spAutoFit/>
          </a:bodyPr>
          <a:lstStyle/>
          <a:p>
            <a:pPr>
              <a:lnSpc>
                <a:spcPct val="90000"/>
              </a:lnSpc>
              <a:spcBef>
                <a:spcPts val="750"/>
              </a:spcBef>
              <a:defRPr sz="2400">
                <a:solidFill>
                  <a:srgbClr val="53585F"/>
                </a:solidFill>
                <a:latin typeface="Poppins Light"/>
                <a:ea typeface="Poppins Light"/>
                <a:cs typeface="Poppins Light"/>
                <a:sym typeface="Poppins Light"/>
              </a:defRPr>
            </a:pPr>
            <a:fld id="{86CB4B4D-7CA3-9044-876B-883B54F8677D}" type="slidenum">
              <a:rPr sz="1200"/>
              <a:pPr>
                <a:lnSpc>
                  <a:spcPct val="90000"/>
                </a:lnSpc>
                <a:spcBef>
                  <a:spcPts val="750"/>
                </a:spcBef>
                <a:defRPr sz="2400">
                  <a:solidFill>
                    <a:srgbClr val="53585F"/>
                  </a:solidFill>
                  <a:latin typeface="Poppins Light"/>
                  <a:ea typeface="Poppins Light"/>
                  <a:cs typeface="Poppins Light"/>
                  <a:sym typeface="Poppins Light"/>
                </a:defRPr>
              </a:pPr>
              <a:t>‹nº›</a:t>
            </a:fld>
            <a:r>
              <a:rPr sz="1200"/>
              <a:t>￼</a:t>
            </a:r>
          </a:p>
        </p:txBody>
      </p:sp>
      <p:sp>
        <p:nvSpPr>
          <p:cNvPr id="19" name="Body Level One…"/>
          <p:cNvSpPr txBox="1">
            <a:spLocks noGrp="1"/>
          </p:cNvSpPr>
          <p:nvPr>
            <p:ph type="body" sz="quarter" idx="1"/>
          </p:nvPr>
        </p:nvSpPr>
        <p:spPr>
          <a:xfrm>
            <a:off x="4318000" y="5980147"/>
            <a:ext cx="4838893" cy="585491"/>
          </a:xfrm>
          <a:prstGeom prst="rect">
            <a:avLst/>
          </a:prstGeom>
        </p:spPr>
        <p:txBody>
          <a:bodyPr anchor="t"/>
          <a:lstStyle>
            <a:lvl1pPr marL="0" indent="0">
              <a:spcBef>
                <a:spcPts val="1500"/>
              </a:spcBef>
              <a:buSzTx/>
              <a:buNone/>
              <a:defRPr sz="1500" cap="all" spc="150">
                <a:solidFill>
                  <a:srgbClr val="FFFFFF"/>
                </a:solidFill>
                <a:latin typeface="Poppins Medium"/>
                <a:ea typeface="Poppins Medium"/>
                <a:cs typeface="Poppins Medium"/>
                <a:sym typeface="Poppins Medium"/>
              </a:defRPr>
            </a:lvl1pPr>
            <a:lvl2pPr marL="0" indent="114300">
              <a:spcBef>
                <a:spcPts val="1500"/>
              </a:spcBef>
              <a:buSzTx/>
              <a:buNone/>
              <a:defRPr sz="1500" cap="all" spc="150">
                <a:solidFill>
                  <a:srgbClr val="FFFFFF"/>
                </a:solidFill>
                <a:latin typeface="Poppins Medium"/>
                <a:ea typeface="Poppins Medium"/>
                <a:cs typeface="Poppins Medium"/>
                <a:sym typeface="Poppins Medium"/>
              </a:defRPr>
            </a:lvl2pPr>
            <a:lvl3pPr marL="0" indent="228600">
              <a:spcBef>
                <a:spcPts val="1500"/>
              </a:spcBef>
              <a:buSzTx/>
              <a:buNone/>
              <a:defRPr sz="1500" cap="all" spc="150">
                <a:solidFill>
                  <a:srgbClr val="FFFFFF"/>
                </a:solidFill>
                <a:latin typeface="Poppins Medium"/>
                <a:ea typeface="Poppins Medium"/>
                <a:cs typeface="Poppins Medium"/>
                <a:sym typeface="Poppins Medium"/>
              </a:defRPr>
            </a:lvl3pPr>
            <a:lvl4pPr marL="0" indent="342900">
              <a:spcBef>
                <a:spcPts val="1500"/>
              </a:spcBef>
              <a:buSzTx/>
              <a:buNone/>
              <a:defRPr sz="1500" cap="all" spc="150">
                <a:solidFill>
                  <a:srgbClr val="FFFFFF"/>
                </a:solidFill>
                <a:latin typeface="Poppins Medium"/>
                <a:ea typeface="Poppins Medium"/>
                <a:cs typeface="Poppins Medium"/>
                <a:sym typeface="Poppins Medium"/>
              </a:defRPr>
            </a:lvl4pPr>
            <a:lvl5pPr marL="0" indent="457200">
              <a:spcBef>
                <a:spcPts val="1500"/>
              </a:spcBef>
              <a:buSzTx/>
              <a:buNone/>
              <a:defRPr sz="1500" cap="all" spc="150">
                <a:solidFill>
                  <a:srgbClr val="FFFFFF"/>
                </a:solidFill>
                <a:latin typeface="Poppins Medium"/>
                <a:ea typeface="Poppins Medium"/>
                <a:cs typeface="Poppins Medium"/>
                <a:sym typeface="Poppins Medium"/>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0" name="Slide Number"/>
          <p:cNvSpPr txBox="1">
            <a:spLocks noGrp="1"/>
          </p:cNvSpPr>
          <p:nvPr>
            <p:ph type="sldNum" sz="quarter" idx="2"/>
          </p:nvPr>
        </p:nvSpPr>
        <p:spPr>
          <a:xfrm>
            <a:off x="5944548" y="6540500"/>
            <a:ext cx="296556" cy="287258"/>
          </a:xfrm>
          <a:prstGeom prst="rect">
            <a:avLst/>
          </a:prstGeom>
        </p:spPr>
        <p:txBody>
          <a:bodyPr/>
          <a:lstStyle>
            <a:lvl1pPr algn="ctr" defTabSz="412750">
              <a:lnSpc>
                <a:spcPct val="100000"/>
              </a:lnSpc>
              <a:spcBef>
                <a:spcPts val="0"/>
              </a:spcBef>
              <a:defRPr>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1_Custom Layout">
    <p:spTree>
      <p:nvGrpSpPr>
        <p:cNvPr id="1" name=""/>
        <p:cNvGrpSpPr/>
        <p:nvPr/>
      </p:nvGrpSpPr>
      <p:grpSpPr>
        <a:xfrm>
          <a:off x="0" y="0"/>
          <a:ext cx="0" cy="0"/>
          <a:chOff x="0" y="0"/>
          <a:chExt cx="0" cy="0"/>
        </a:xfrm>
      </p:grpSpPr>
      <p:pic>
        <p:nvPicPr>
          <p:cNvPr id="7" name="BG_series_A_31.jpg" descr="BG_series_A_31.jpg">
            <a:extLst>
              <a:ext uri="{FF2B5EF4-FFF2-40B4-BE49-F238E27FC236}">
                <a16:creationId xmlns:a16="http://schemas.microsoft.com/office/drawing/2014/main" xmlns="" id="{330C0941-480B-8A4D-BC97-3B7380D61EC6}"/>
              </a:ext>
            </a:extLst>
          </p:cNvPr>
          <p:cNvPicPr>
            <a:picLocks noChangeAspect="1"/>
          </p:cNvPicPr>
          <p:nvPr userDrawn="1"/>
        </p:nvPicPr>
        <p:blipFill>
          <a:blip r:embed="rId2">
            <a:extLst/>
          </a:blip>
          <a:srcRect l="26" r="26"/>
          <a:stretch>
            <a:fillRect/>
          </a:stretch>
        </p:blipFill>
        <p:spPr>
          <a:xfrm>
            <a:off x="3175" y="0"/>
            <a:ext cx="12185651" cy="6858000"/>
          </a:xfrm>
          <a:prstGeom prst="rect">
            <a:avLst/>
          </a:prstGeom>
          <a:ln w="12700">
            <a:miter lim="400000"/>
          </a:ln>
        </p:spPr>
      </p:pic>
      <p:sp>
        <p:nvSpPr>
          <p:cNvPr id="3" name="Title Text">
            <a:extLst>
              <a:ext uri="{FF2B5EF4-FFF2-40B4-BE49-F238E27FC236}">
                <a16:creationId xmlns:a16="http://schemas.microsoft.com/office/drawing/2014/main" xmlns="" id="{EAE66D6A-7416-7046-8022-CC509B71A4E7}"/>
              </a:ext>
            </a:extLst>
          </p:cNvPr>
          <p:cNvSpPr txBox="1">
            <a:spLocks noGrp="1"/>
          </p:cNvSpPr>
          <p:nvPr>
            <p:ph type="title" hasCustomPrompt="1"/>
          </p:nvPr>
        </p:nvSpPr>
        <p:spPr>
          <a:xfrm>
            <a:off x="234951" y="470265"/>
            <a:ext cx="11702195" cy="1166523"/>
          </a:xfrm>
          <a:prstGeom prst="rect">
            <a:avLst/>
          </a:prstGeom>
        </p:spPr>
        <p:txBody>
          <a:bodyPr vert="horz" lIns="91440" tIns="45720" rIns="91440" bIns="45720" rtlCol="0" anchor="t">
            <a:normAutofit/>
          </a:bodyPr>
          <a:lstStyle>
            <a:lvl1pPr>
              <a:defRPr sz="2800" b="1" dirty="0">
                <a:solidFill>
                  <a:srgbClr val="D8232A"/>
                </a:solidFill>
                <a:latin typeface="Poppins Medium"/>
                <a:ea typeface="Poppins Medium"/>
                <a:cs typeface="Poppins Medium"/>
              </a:defRPr>
            </a:lvl1pPr>
          </a:lstStyle>
          <a:p>
            <a:pPr lvl="0"/>
            <a:r>
              <a:rPr lang="en-US" dirty="0"/>
              <a:t>Click to edit Title</a:t>
            </a:r>
            <a:endParaRPr dirty="0"/>
          </a:p>
        </p:txBody>
      </p:sp>
      <p:pic>
        <p:nvPicPr>
          <p:cNvPr id="4" name="Image" descr="Image">
            <a:extLst>
              <a:ext uri="{FF2B5EF4-FFF2-40B4-BE49-F238E27FC236}">
                <a16:creationId xmlns:a16="http://schemas.microsoft.com/office/drawing/2014/main" xmlns="" id="{5DCB1DEB-096A-3B40-9C54-4DA99D739A44}"/>
              </a:ext>
            </a:extLst>
          </p:cNvPr>
          <p:cNvPicPr>
            <a:picLocks noChangeAspect="1"/>
          </p:cNvPicPr>
          <p:nvPr/>
        </p:nvPicPr>
        <p:blipFill>
          <a:blip r:embed="rId3">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BEF7C117-3372-FE45-8633-A818A278B534}"/>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lide Number">
            <a:extLst>
              <a:ext uri="{FF2B5EF4-FFF2-40B4-BE49-F238E27FC236}">
                <a16:creationId xmlns:a16="http://schemas.microsoft.com/office/drawing/2014/main" xmlns="" id="{EEF8B211-75E4-DC45-9A7F-4A0C617EFFB6}"/>
              </a:ext>
            </a:extLst>
          </p:cNvPr>
          <p:cNvSpPr txBox="1">
            <a:spLocks noGrp="1"/>
          </p:cNvSpPr>
          <p:nvPr>
            <p:ph type="sldNum" sz="quarter" idx="2"/>
          </p:nvPr>
        </p:nvSpPr>
        <p:spPr>
          <a:xfrm>
            <a:off x="187325" y="6477000"/>
            <a:ext cx="285335" cy="268792"/>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8" name="Image" descr="Image">
            <a:extLst>
              <a:ext uri="{FF2B5EF4-FFF2-40B4-BE49-F238E27FC236}">
                <a16:creationId xmlns:a16="http://schemas.microsoft.com/office/drawing/2014/main" xmlns="" id="{794719C1-FC28-7A46-A7A6-5599159A45F0}"/>
              </a:ext>
            </a:extLst>
          </p:cNvPr>
          <p:cNvPicPr>
            <a:picLocks noChangeAspect="1"/>
          </p:cNvPicPr>
          <p:nvPr userDrawn="1"/>
        </p:nvPicPr>
        <p:blipFill>
          <a:blip r:embed="rId3">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31154D4B-F1DF-AB45-A1D0-F97C6847012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1216405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6" name="Sub title Text">
            <a:extLst>
              <a:ext uri="{FF2B5EF4-FFF2-40B4-BE49-F238E27FC236}">
                <a16:creationId xmlns:a16="http://schemas.microsoft.com/office/drawing/2014/main" xmlns="" id="{812770B9-E9EB-E947-820E-CCE09A424C03}"/>
              </a:ext>
            </a:extLst>
          </p:cNvPr>
          <p:cNvSpPr txBox="1">
            <a:spLocks noGrp="1"/>
          </p:cNvSpPr>
          <p:nvPr>
            <p:ph type="body" sz="quarter" idx="13" hasCustomPrompt="1"/>
          </p:nvPr>
        </p:nvSpPr>
        <p:spPr>
          <a:xfrm>
            <a:off x="4114801" y="502015"/>
            <a:ext cx="7286492" cy="929355"/>
          </a:xfrm>
          <a:prstGeom prst="rect">
            <a:avLst/>
          </a:prstGeom>
        </p:spPr>
        <p:txBody>
          <a:bodyPr anchor="t">
            <a:normAutofit/>
          </a:bodyPr>
          <a:lstStyle>
            <a:lvl1pPr marL="0" indent="0">
              <a:lnSpc>
                <a:spcPct val="100000"/>
              </a:lnSpc>
              <a:spcBef>
                <a:spcPts val="0"/>
              </a:spcBef>
              <a:buSzTx/>
              <a:buNone/>
              <a:defRPr sz="2400" b="1">
                <a:latin typeface="Poppins Light"/>
                <a:ea typeface="Poppins Light"/>
                <a:cs typeface="Poppins Light"/>
                <a:sym typeface="Poppins Light"/>
              </a:defRPr>
            </a:lvl1pPr>
          </a:lstStyle>
          <a:p>
            <a:pPr lvl="0"/>
            <a:r>
              <a:rPr lang="en-US" dirty="0"/>
              <a:t>Edit Subtitle</a:t>
            </a:r>
          </a:p>
        </p:txBody>
      </p:sp>
      <p:pic>
        <p:nvPicPr>
          <p:cNvPr id="8" name="Image" descr="Image">
            <a:extLst>
              <a:ext uri="{FF2B5EF4-FFF2-40B4-BE49-F238E27FC236}">
                <a16:creationId xmlns:a16="http://schemas.microsoft.com/office/drawing/2014/main" xmlns="" id="{4457B0E3-507E-3C46-9A45-357F9D3BB5BB}"/>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DB0B252F-9776-7F4D-9B39-A728415A9B6D}"/>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0" name="Title Text">
            <a:extLst>
              <a:ext uri="{FF2B5EF4-FFF2-40B4-BE49-F238E27FC236}">
                <a16:creationId xmlns:a16="http://schemas.microsoft.com/office/drawing/2014/main" xmlns="" id="{257A3C04-4D06-B340-B541-DE62D2F75A73}"/>
              </a:ext>
            </a:extLst>
          </p:cNvPr>
          <p:cNvSpPr txBox="1">
            <a:spLocks noGrp="1"/>
          </p:cNvSpPr>
          <p:nvPr>
            <p:ph type="title" hasCustomPrompt="1"/>
          </p:nvPr>
        </p:nvSpPr>
        <p:spPr>
          <a:xfrm>
            <a:off x="228600" y="470265"/>
            <a:ext cx="3736099" cy="961105"/>
          </a:xfrm>
          <a:prstGeom prst="rect">
            <a:avLst/>
          </a:prstGeom>
        </p:spPr>
        <p:txBody>
          <a:bodyPr vert="horz" lIns="91440" tIns="45720" rIns="91440" bIns="45720" rtlCol="0" anchor="t">
            <a:normAutofit/>
          </a:bodyPr>
          <a:lstStyle>
            <a:lvl1pPr>
              <a:defRPr sz="2800" b="1" dirty="0">
                <a:solidFill>
                  <a:srgbClr val="D8232A"/>
                </a:solidFill>
                <a:latin typeface="Poppins Medium"/>
                <a:ea typeface="Poppins Medium"/>
                <a:cs typeface="Poppins Medium"/>
              </a:defRPr>
            </a:lvl1pPr>
          </a:lstStyle>
          <a:p>
            <a:pPr lvl="0"/>
            <a:r>
              <a:rPr lang="en-US" dirty="0"/>
              <a:t>Click to edit Title</a:t>
            </a:r>
            <a:endParaRPr dirty="0"/>
          </a:p>
        </p:txBody>
      </p:sp>
      <p:sp>
        <p:nvSpPr>
          <p:cNvPr id="11" name="Slide Number">
            <a:extLst>
              <a:ext uri="{FF2B5EF4-FFF2-40B4-BE49-F238E27FC236}">
                <a16:creationId xmlns:a16="http://schemas.microsoft.com/office/drawing/2014/main" xmlns="" id="{854ABEC4-2889-214D-B8C6-107046F2EAF2}"/>
              </a:ext>
            </a:extLst>
          </p:cNvPr>
          <p:cNvSpPr txBox="1">
            <a:spLocks noGrp="1"/>
          </p:cNvSpPr>
          <p:nvPr>
            <p:ph type="sldNum" sz="quarter" idx="2"/>
          </p:nvPr>
        </p:nvSpPr>
        <p:spPr>
          <a:xfrm>
            <a:off x="190500" y="6477000"/>
            <a:ext cx="285335" cy="268792"/>
          </a:xfrm>
          <a:prstGeom prst="rect">
            <a:avLst/>
          </a:prstGeom>
        </p:spPr>
        <p:txBody>
          <a:bodyPr/>
          <a:lstStyle>
            <a:lvl1pPr>
              <a:defRPr>
                <a:solidFill>
                  <a:srgbClr val="53585F"/>
                </a:solidFill>
              </a:defRPr>
            </a:lvl1pPr>
          </a:lstStyle>
          <a:p>
            <a:fld id="{86CB4B4D-7CA3-9044-876B-883B54F8677D}" type="slidenum">
              <a:rPr lang="en-GB" smtClean="0"/>
              <a:t>‹nº›</a:t>
            </a:fld>
            <a:endParaRPr lang="en-GB" dirty="0"/>
          </a:p>
        </p:txBody>
      </p:sp>
      <p:pic>
        <p:nvPicPr>
          <p:cNvPr id="12" name="Image" descr="Image">
            <a:extLst>
              <a:ext uri="{FF2B5EF4-FFF2-40B4-BE49-F238E27FC236}">
                <a16:creationId xmlns:a16="http://schemas.microsoft.com/office/drawing/2014/main" xmlns="" id="{5A221DC4-5D23-BF4D-889F-DA6E20BA8364}"/>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13" name="Line">
            <a:extLst>
              <a:ext uri="{FF2B5EF4-FFF2-40B4-BE49-F238E27FC236}">
                <a16:creationId xmlns:a16="http://schemas.microsoft.com/office/drawing/2014/main" xmlns="" id="{96E31E2C-4AFA-5747-83FF-DBE52A00AC0F}"/>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5" name="Text Placeholder 11">
            <a:extLst>
              <a:ext uri="{FF2B5EF4-FFF2-40B4-BE49-F238E27FC236}">
                <a16:creationId xmlns:a16="http://schemas.microsoft.com/office/drawing/2014/main" xmlns="" id="{3786C1C3-E61F-A945-83CB-D46B92AE8D3E}"/>
              </a:ext>
            </a:extLst>
          </p:cNvPr>
          <p:cNvSpPr>
            <a:spLocks noGrp="1"/>
          </p:cNvSpPr>
          <p:nvPr>
            <p:ph type="body" sz="quarter" idx="17"/>
          </p:nvPr>
        </p:nvSpPr>
        <p:spPr>
          <a:xfrm>
            <a:off x="501651" y="1548095"/>
            <a:ext cx="10899643" cy="47079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936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xmlns="" id="{EB88BC32-1CF3-5040-96AE-D6E42783F6D0}"/>
              </a:ext>
            </a:extLst>
          </p:cNvPr>
          <p:cNvSpPr txBox="1">
            <a:spLocks noGrp="1"/>
          </p:cNvSpPr>
          <p:nvPr>
            <p:ph type="title" hasCustomPrompt="1"/>
          </p:nvPr>
        </p:nvSpPr>
        <p:spPr>
          <a:xfrm>
            <a:off x="234951" y="470265"/>
            <a:ext cx="11702195" cy="961104"/>
          </a:xfrm>
          <a:prstGeom prst="rect">
            <a:avLst/>
          </a:prstGeom>
        </p:spPr>
        <p:txBody>
          <a:bodyPr anchor="t">
            <a:normAutofit/>
          </a:bodyPr>
          <a:lstStyle>
            <a:lvl1pPr>
              <a:lnSpc>
                <a:spcPct val="100000"/>
              </a:lnSpc>
              <a:defRPr sz="2800" b="1">
                <a:solidFill>
                  <a:srgbClr val="D8232A"/>
                </a:solidFill>
                <a:latin typeface="Poppins Medium"/>
                <a:ea typeface="Poppins Medium"/>
                <a:cs typeface="Poppins Medium"/>
                <a:sym typeface="Poppins Medium"/>
              </a:defRPr>
            </a:lvl1pPr>
          </a:lstStyle>
          <a:p>
            <a:r>
              <a:rPr lang="en-US" dirty="0"/>
              <a:t>Click to edit Title</a:t>
            </a:r>
            <a:endParaRPr dirty="0"/>
          </a:p>
        </p:txBody>
      </p:sp>
      <p:pic>
        <p:nvPicPr>
          <p:cNvPr id="3" name="Image" descr="Image">
            <a:extLst>
              <a:ext uri="{FF2B5EF4-FFF2-40B4-BE49-F238E27FC236}">
                <a16:creationId xmlns:a16="http://schemas.microsoft.com/office/drawing/2014/main" xmlns="" id="{031621D4-6D3D-134E-BA10-BD41C6ADE26F}"/>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4" name="Line">
            <a:extLst>
              <a:ext uri="{FF2B5EF4-FFF2-40B4-BE49-F238E27FC236}">
                <a16:creationId xmlns:a16="http://schemas.microsoft.com/office/drawing/2014/main" xmlns="" id="{5A62BFAD-789A-4E45-8861-49EFE646A667}"/>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lide Number">
            <a:extLst>
              <a:ext uri="{FF2B5EF4-FFF2-40B4-BE49-F238E27FC236}">
                <a16:creationId xmlns:a16="http://schemas.microsoft.com/office/drawing/2014/main" xmlns="" id="{C2F23CF2-3A54-614F-8015-22E7E5357F56}"/>
              </a:ext>
            </a:extLst>
          </p:cNvPr>
          <p:cNvSpPr txBox="1">
            <a:spLocks noGrp="1"/>
          </p:cNvSpPr>
          <p:nvPr>
            <p:ph type="sldNum" sz="quarter" idx="2"/>
          </p:nvPr>
        </p:nvSpPr>
        <p:spPr>
          <a:xfrm>
            <a:off x="187324" y="6477000"/>
            <a:ext cx="285335" cy="268792"/>
          </a:xfrm>
          <a:prstGeom prst="rect">
            <a:avLst/>
          </a:prstGeom>
        </p:spPr>
        <p:txBody>
          <a:bodyPr/>
          <a:lstStyle>
            <a:lvl1pPr>
              <a:defRPr>
                <a:solidFill>
                  <a:srgbClr val="53585F"/>
                </a:solidFill>
              </a:defRPr>
            </a:lvl1pPr>
          </a:lstStyle>
          <a:p>
            <a:fld id="{86CB4B4D-7CA3-9044-876B-883B54F8677D}" type="slidenum">
              <a:rPr lang="en-GB" smtClean="0"/>
              <a:t>‹nº›</a:t>
            </a:fld>
            <a:endParaRPr lang="en-GB" dirty="0"/>
          </a:p>
        </p:txBody>
      </p:sp>
      <p:pic>
        <p:nvPicPr>
          <p:cNvPr id="7" name="Image" descr="Image">
            <a:extLst>
              <a:ext uri="{FF2B5EF4-FFF2-40B4-BE49-F238E27FC236}">
                <a16:creationId xmlns:a16="http://schemas.microsoft.com/office/drawing/2014/main" xmlns="" id="{F53FC13A-5F0A-274F-8780-C53686CFB2A7}"/>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8" name="Line">
            <a:extLst>
              <a:ext uri="{FF2B5EF4-FFF2-40B4-BE49-F238E27FC236}">
                <a16:creationId xmlns:a16="http://schemas.microsoft.com/office/drawing/2014/main" xmlns="" id="{54317492-17B5-B24C-BA54-5C52014D0A1C}"/>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2" name="Text Placeholder 11">
            <a:extLst>
              <a:ext uri="{FF2B5EF4-FFF2-40B4-BE49-F238E27FC236}">
                <a16:creationId xmlns:a16="http://schemas.microsoft.com/office/drawing/2014/main" xmlns="" id="{CD8E43C1-B993-3148-AF70-7544DBAA6D74}"/>
              </a:ext>
            </a:extLst>
          </p:cNvPr>
          <p:cNvSpPr>
            <a:spLocks noGrp="1"/>
          </p:cNvSpPr>
          <p:nvPr>
            <p:ph type="body" sz="quarter" idx="17"/>
          </p:nvPr>
        </p:nvSpPr>
        <p:spPr>
          <a:xfrm>
            <a:off x="501651" y="1431370"/>
            <a:ext cx="10899643" cy="4824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8573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xmlns="" id="{BDC3E11C-24CC-AF45-91FD-2174F6BF84EB}"/>
              </a:ext>
            </a:extLst>
          </p:cNvPr>
          <p:cNvSpPr>
            <a:spLocks noGrp="1"/>
          </p:cNvSpPr>
          <p:nvPr>
            <p:ph type="body" sz="quarter" idx="15"/>
          </p:nvPr>
        </p:nvSpPr>
        <p:spPr>
          <a:xfrm>
            <a:off x="732367" y="1652311"/>
            <a:ext cx="5477453" cy="46037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ub title Text">
            <a:extLst>
              <a:ext uri="{FF2B5EF4-FFF2-40B4-BE49-F238E27FC236}">
                <a16:creationId xmlns:a16="http://schemas.microsoft.com/office/drawing/2014/main" xmlns="" id="{A5155F4D-D3E6-3543-8AAD-3858A1378ED3}"/>
              </a:ext>
            </a:extLst>
          </p:cNvPr>
          <p:cNvSpPr txBox="1">
            <a:spLocks noGrp="1"/>
          </p:cNvSpPr>
          <p:nvPr>
            <p:ph type="body" sz="quarter" idx="13" hasCustomPrompt="1"/>
          </p:nvPr>
        </p:nvSpPr>
        <p:spPr>
          <a:xfrm>
            <a:off x="6375400" y="502015"/>
            <a:ext cx="5557904" cy="1077165"/>
          </a:xfrm>
          <a:prstGeom prst="rect">
            <a:avLst/>
          </a:prstGeom>
        </p:spPr>
        <p:txBody>
          <a:bodyPr anchor="t">
            <a:normAutofit/>
          </a:bodyPr>
          <a:lstStyle>
            <a:lvl1pPr marL="0" indent="0">
              <a:lnSpc>
                <a:spcPct val="100000"/>
              </a:lnSpc>
              <a:spcBef>
                <a:spcPts val="0"/>
              </a:spcBef>
              <a:buSzTx/>
              <a:buNone/>
              <a:defRPr sz="2400">
                <a:latin typeface="Poppins Light"/>
                <a:ea typeface="Poppins Light"/>
                <a:cs typeface="Poppins Light"/>
                <a:sym typeface="Poppins Light"/>
              </a:defRPr>
            </a:lvl1pPr>
          </a:lstStyle>
          <a:p>
            <a:pPr lvl="0"/>
            <a:r>
              <a:rPr lang="en-US" dirty="0"/>
              <a:t>Subtitle is Poppins light, dark grey 21pt</a:t>
            </a:r>
          </a:p>
        </p:txBody>
      </p:sp>
      <p:pic>
        <p:nvPicPr>
          <p:cNvPr id="4" name="Image" descr="Image">
            <a:extLst>
              <a:ext uri="{FF2B5EF4-FFF2-40B4-BE49-F238E27FC236}">
                <a16:creationId xmlns:a16="http://schemas.microsoft.com/office/drawing/2014/main" xmlns="" id="{7D0F2067-ABDF-014C-A1FD-E10F6DC2EC14}"/>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2A2F8571-E2B5-0149-931B-983E5467D687}"/>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ubtitle">
            <a:extLst>
              <a:ext uri="{FF2B5EF4-FFF2-40B4-BE49-F238E27FC236}">
                <a16:creationId xmlns:a16="http://schemas.microsoft.com/office/drawing/2014/main" xmlns="" id="{33BD7B13-9780-B548-83B8-4518000E2189}"/>
              </a:ext>
            </a:extLst>
          </p:cNvPr>
          <p:cNvSpPr txBox="1">
            <a:spLocks noGrp="1"/>
          </p:cNvSpPr>
          <p:nvPr>
            <p:ph type="body" sz="quarter" idx="14" hasCustomPrompt="1"/>
          </p:nvPr>
        </p:nvSpPr>
        <p:spPr>
          <a:xfrm>
            <a:off x="6375400" y="1611274"/>
            <a:ext cx="4554008" cy="589079"/>
          </a:xfrm>
          <a:prstGeom prst="rect">
            <a:avLst/>
          </a:prstGeom>
        </p:spPr>
        <p:txBody>
          <a:bodyPr anchor="t"/>
          <a:lstStyle>
            <a:lvl1pPr marL="0" indent="0">
              <a:lnSpc>
                <a:spcPct val="100000"/>
              </a:lnSpc>
              <a:spcBef>
                <a:spcPts val="0"/>
              </a:spcBef>
              <a:buSzTx/>
              <a:buNone/>
              <a:defRPr sz="1251" cap="all" spc="125">
                <a:solidFill>
                  <a:srgbClr val="D8232A"/>
                </a:solidFill>
                <a:latin typeface="Poppins Bold"/>
                <a:ea typeface="Poppins Bold"/>
                <a:cs typeface="Poppins Bold"/>
                <a:sym typeface="Poppins Bold"/>
              </a:defRPr>
            </a:lvl1pPr>
          </a:lstStyle>
          <a:p>
            <a:pPr lvl="0"/>
            <a:r>
              <a:rPr lang="en-US" dirty="0"/>
              <a:t>Subtitle in body is </a:t>
            </a:r>
            <a:r>
              <a:rPr lang="en-US" dirty="0" err="1"/>
              <a:t>poppins</a:t>
            </a:r>
            <a:r>
              <a:rPr lang="en-US" dirty="0"/>
              <a:t> bold, red all caps</a:t>
            </a:r>
          </a:p>
        </p:txBody>
      </p:sp>
      <p:sp>
        <p:nvSpPr>
          <p:cNvPr id="7" name="Title Text">
            <a:extLst>
              <a:ext uri="{FF2B5EF4-FFF2-40B4-BE49-F238E27FC236}">
                <a16:creationId xmlns:a16="http://schemas.microsoft.com/office/drawing/2014/main" xmlns="" id="{B4CB0062-356F-7640-B67B-A004D09BAEFA}"/>
              </a:ext>
            </a:extLst>
          </p:cNvPr>
          <p:cNvSpPr txBox="1">
            <a:spLocks noGrp="1"/>
          </p:cNvSpPr>
          <p:nvPr>
            <p:ph type="title" hasCustomPrompt="1"/>
          </p:nvPr>
        </p:nvSpPr>
        <p:spPr>
          <a:xfrm>
            <a:off x="228601" y="470264"/>
            <a:ext cx="5981220" cy="1077165"/>
          </a:xfrm>
          <a:prstGeom prst="rect">
            <a:avLst/>
          </a:prstGeom>
        </p:spPr>
        <p:txBody>
          <a:bodyPr vert="horz" lIns="91440" tIns="45720" rIns="91440" bIns="45720" rtlCol="0" anchor="t">
            <a:normAutofit/>
          </a:bodyPr>
          <a:lstStyle>
            <a:lvl1pPr>
              <a:defRPr sz="2800" b="1" dirty="0">
                <a:solidFill>
                  <a:srgbClr val="D8232A"/>
                </a:solidFill>
                <a:latin typeface="Poppins Medium"/>
                <a:ea typeface="Poppins Medium"/>
                <a:cs typeface="Poppins Medium"/>
              </a:defRPr>
            </a:lvl1pPr>
          </a:lstStyle>
          <a:p>
            <a:pPr lvl="0"/>
            <a:r>
              <a:rPr lang="en-US" dirty="0"/>
              <a:t>Title text is Poppins Medium, red 23pt</a:t>
            </a:r>
            <a:endParaRPr dirty="0"/>
          </a:p>
        </p:txBody>
      </p:sp>
      <p:sp>
        <p:nvSpPr>
          <p:cNvPr id="8" name="Slide Number">
            <a:extLst>
              <a:ext uri="{FF2B5EF4-FFF2-40B4-BE49-F238E27FC236}">
                <a16:creationId xmlns:a16="http://schemas.microsoft.com/office/drawing/2014/main" xmlns="" id="{4AB0461B-8F20-AC42-B041-769E000555B2}"/>
              </a:ext>
            </a:extLst>
          </p:cNvPr>
          <p:cNvSpPr txBox="1">
            <a:spLocks noGrp="1"/>
          </p:cNvSpPr>
          <p:nvPr>
            <p:ph type="sldNum" sz="quarter" idx="2"/>
          </p:nvPr>
        </p:nvSpPr>
        <p:spPr>
          <a:xfrm>
            <a:off x="190500" y="6477000"/>
            <a:ext cx="285335" cy="268792"/>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9" name="Image" descr="Image">
            <a:extLst>
              <a:ext uri="{FF2B5EF4-FFF2-40B4-BE49-F238E27FC236}">
                <a16:creationId xmlns:a16="http://schemas.microsoft.com/office/drawing/2014/main" xmlns="" id="{CA9AF990-63F5-0D40-8A14-3D4DD21D3786}"/>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10" name="Line">
            <a:extLst>
              <a:ext uri="{FF2B5EF4-FFF2-40B4-BE49-F238E27FC236}">
                <a16:creationId xmlns:a16="http://schemas.microsoft.com/office/drawing/2014/main" xmlns="" id="{6FCA39EA-2FC7-D546-BC94-88FBB38C821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2917476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pic>
        <p:nvPicPr>
          <p:cNvPr id="8" name="BG_series_A_29.jpg" descr="BG_series_A_29.jpg">
            <a:extLst>
              <a:ext uri="{FF2B5EF4-FFF2-40B4-BE49-F238E27FC236}">
                <a16:creationId xmlns:a16="http://schemas.microsoft.com/office/drawing/2014/main" xmlns="" id="{8E75AB15-F70A-7A42-B271-DF3888158F4C}"/>
              </a:ext>
            </a:extLst>
          </p:cNvPr>
          <p:cNvPicPr>
            <a:picLocks noChangeAspect="1"/>
          </p:cNvPicPr>
          <p:nvPr userDrawn="1"/>
        </p:nvPicPr>
        <p:blipFill>
          <a:blip r:embed="rId2">
            <a:extLst/>
          </a:blip>
          <a:srcRect l="26" r="26"/>
          <a:stretch>
            <a:fillRect/>
          </a:stretch>
        </p:blipFill>
        <p:spPr>
          <a:xfrm>
            <a:off x="0" y="12683"/>
            <a:ext cx="12185651" cy="6858000"/>
          </a:xfrm>
          <a:prstGeom prst="rect">
            <a:avLst/>
          </a:prstGeom>
        </p:spPr>
      </p:pic>
      <p:sp>
        <p:nvSpPr>
          <p:cNvPr id="3" name="Title Text">
            <a:extLst>
              <a:ext uri="{FF2B5EF4-FFF2-40B4-BE49-F238E27FC236}">
                <a16:creationId xmlns:a16="http://schemas.microsoft.com/office/drawing/2014/main" xmlns="" id="{E8B7D4CD-F6BC-1647-BD6E-B481A89BFA9F}"/>
              </a:ext>
            </a:extLst>
          </p:cNvPr>
          <p:cNvSpPr txBox="1">
            <a:spLocks noGrp="1"/>
          </p:cNvSpPr>
          <p:nvPr>
            <p:ph type="title" hasCustomPrompt="1"/>
          </p:nvPr>
        </p:nvSpPr>
        <p:spPr>
          <a:xfrm>
            <a:off x="234951" y="470265"/>
            <a:ext cx="11702195" cy="1166523"/>
          </a:xfrm>
          <a:prstGeom prst="rect">
            <a:avLst/>
          </a:prstGeom>
        </p:spPr>
        <p:txBody>
          <a:bodyPr vert="horz" lIns="91440" tIns="45720" rIns="91440" bIns="45720" rtlCol="0" anchor="t">
            <a:normAutofit/>
          </a:bodyPr>
          <a:lstStyle>
            <a:lvl1pPr>
              <a:defRPr sz="3200" b="1" dirty="0">
                <a:solidFill>
                  <a:srgbClr val="D8232A"/>
                </a:solidFill>
                <a:latin typeface="Poppins Medium"/>
                <a:ea typeface="Poppins Medium"/>
                <a:cs typeface="Poppins Medium"/>
              </a:defRPr>
            </a:lvl1pPr>
          </a:lstStyle>
          <a:p>
            <a:pPr lvl="0"/>
            <a:r>
              <a:rPr lang="en-US" dirty="0"/>
              <a:t>Click to edit Title</a:t>
            </a:r>
            <a:endParaRPr dirty="0"/>
          </a:p>
        </p:txBody>
      </p:sp>
      <p:pic>
        <p:nvPicPr>
          <p:cNvPr id="4" name="Image" descr="Image">
            <a:extLst>
              <a:ext uri="{FF2B5EF4-FFF2-40B4-BE49-F238E27FC236}">
                <a16:creationId xmlns:a16="http://schemas.microsoft.com/office/drawing/2014/main" xmlns="" id="{FA59A367-A804-5A4C-8463-98D5C067CB31}"/>
              </a:ext>
            </a:extLst>
          </p:cNvPr>
          <p:cNvPicPr>
            <a:picLocks noChangeAspect="1"/>
          </p:cNvPicPr>
          <p:nvPr/>
        </p:nvPicPr>
        <p:blipFill>
          <a:blip r:embed="rId3">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1DB73334-01C5-D849-816A-A0679970ECBF}"/>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7" name="Slide Number">
            <a:extLst>
              <a:ext uri="{FF2B5EF4-FFF2-40B4-BE49-F238E27FC236}">
                <a16:creationId xmlns:a16="http://schemas.microsoft.com/office/drawing/2014/main" xmlns="" id="{D07548B0-A6DC-8940-A281-2B79F402D682}"/>
              </a:ext>
            </a:extLst>
          </p:cNvPr>
          <p:cNvSpPr txBox="1">
            <a:spLocks noGrp="1"/>
          </p:cNvSpPr>
          <p:nvPr>
            <p:ph type="sldNum" sz="quarter" idx="2"/>
          </p:nvPr>
        </p:nvSpPr>
        <p:spPr>
          <a:xfrm>
            <a:off x="187325" y="6477000"/>
            <a:ext cx="285335" cy="268792"/>
          </a:xfrm>
          <a:prstGeom prst="rect">
            <a:avLst/>
          </a:prstGeom>
        </p:spPr>
        <p:txBody>
          <a:bodyPr/>
          <a:lstStyle>
            <a:lvl1pPr>
              <a:defRPr>
                <a:solidFill>
                  <a:srgbClr val="53585F"/>
                </a:solidFill>
              </a:defRPr>
            </a:lvl1pPr>
          </a:lstStyle>
          <a:p>
            <a:fld id="{86CB4B4D-7CA3-9044-876B-883B54F8677D}" type="slidenum">
              <a:rPr lang="en-GB" smtClean="0"/>
              <a:t>‹nº›</a:t>
            </a:fld>
            <a:endParaRPr lang="en-GB" dirty="0"/>
          </a:p>
        </p:txBody>
      </p:sp>
      <p:pic>
        <p:nvPicPr>
          <p:cNvPr id="9" name="Image" descr="Image">
            <a:extLst>
              <a:ext uri="{FF2B5EF4-FFF2-40B4-BE49-F238E27FC236}">
                <a16:creationId xmlns:a16="http://schemas.microsoft.com/office/drawing/2014/main" xmlns="" id="{07A2F3BD-0A97-DC49-85A9-270BFA44E6CF}"/>
              </a:ext>
            </a:extLst>
          </p:cNvPr>
          <p:cNvPicPr>
            <a:picLocks noChangeAspect="1"/>
          </p:cNvPicPr>
          <p:nvPr userDrawn="1"/>
        </p:nvPicPr>
        <p:blipFill>
          <a:blip r:embed="rId3">
            <a:extLst/>
          </a:blip>
          <a:stretch>
            <a:fillRect/>
          </a:stretch>
        </p:blipFill>
        <p:spPr>
          <a:xfrm>
            <a:off x="11376534" y="6256059"/>
            <a:ext cx="591087" cy="462224"/>
          </a:xfrm>
          <a:prstGeom prst="rect">
            <a:avLst/>
          </a:prstGeom>
          <a:ln w="12700">
            <a:miter lim="400000"/>
          </a:ln>
        </p:spPr>
      </p:pic>
      <p:sp>
        <p:nvSpPr>
          <p:cNvPr id="10" name="Line">
            <a:extLst>
              <a:ext uri="{FF2B5EF4-FFF2-40B4-BE49-F238E27FC236}">
                <a16:creationId xmlns:a16="http://schemas.microsoft.com/office/drawing/2014/main" xmlns="" id="{F764A148-E2F8-E046-8AB6-CDB0C099AF79}"/>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3" name="Text Placeholder 11">
            <a:extLst>
              <a:ext uri="{FF2B5EF4-FFF2-40B4-BE49-F238E27FC236}">
                <a16:creationId xmlns:a16="http://schemas.microsoft.com/office/drawing/2014/main" xmlns="" id="{9DA0599F-74FE-AF48-90F3-87343706DDFC}"/>
              </a:ext>
            </a:extLst>
          </p:cNvPr>
          <p:cNvSpPr>
            <a:spLocks noGrp="1"/>
          </p:cNvSpPr>
          <p:nvPr>
            <p:ph type="body" sz="quarter" idx="17"/>
          </p:nvPr>
        </p:nvSpPr>
        <p:spPr>
          <a:xfrm>
            <a:off x="501651" y="1652311"/>
            <a:ext cx="10899643" cy="46037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0783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pic>
        <p:nvPicPr>
          <p:cNvPr id="6" name="BG_series_C_3.jpg" descr="BG_series_C_3.jpg">
            <a:extLst>
              <a:ext uri="{FF2B5EF4-FFF2-40B4-BE49-F238E27FC236}">
                <a16:creationId xmlns:a16="http://schemas.microsoft.com/office/drawing/2014/main" xmlns="" id="{CF471A11-0FF0-6B46-BC97-0BD77B7CD9A9}"/>
              </a:ext>
            </a:extLst>
          </p:cNvPr>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 name="Text Placeholder 2">
            <a:extLst>
              <a:ext uri="{FF2B5EF4-FFF2-40B4-BE49-F238E27FC236}">
                <a16:creationId xmlns:a16="http://schemas.microsoft.com/office/drawing/2014/main" xmlns="" id="{3CE97EFA-67FD-2647-A0CB-D34D9D6C1087}"/>
              </a:ext>
            </a:extLst>
          </p:cNvPr>
          <p:cNvSpPr>
            <a:spLocks noGrp="1"/>
          </p:cNvSpPr>
          <p:nvPr>
            <p:ph type="body" sz="quarter" idx="10" hasCustomPrompt="1"/>
          </p:nvPr>
        </p:nvSpPr>
        <p:spPr>
          <a:xfrm>
            <a:off x="2468744" y="2473931"/>
            <a:ext cx="2484256" cy="1659467"/>
          </a:xfrm>
        </p:spPr>
        <p:txBody>
          <a:bodyPr>
            <a:noAutofit/>
          </a:bodyPr>
          <a:lstStyle>
            <a:lvl1pPr marL="0" indent="0" algn="ctr">
              <a:buNone/>
              <a:defRPr sz="12800" b="0" i="0">
                <a:solidFill>
                  <a:srgbClr val="000000"/>
                </a:solidFill>
                <a:latin typeface="Poppins Thin" pitchFamily="2" charset="77"/>
                <a:cs typeface="Poppins Thin" pitchFamily="2" charset="77"/>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a:t>
            </a:r>
          </a:p>
        </p:txBody>
      </p:sp>
      <p:sp>
        <p:nvSpPr>
          <p:cNvPr id="7" name="Title Text">
            <a:extLst>
              <a:ext uri="{FF2B5EF4-FFF2-40B4-BE49-F238E27FC236}">
                <a16:creationId xmlns:a16="http://schemas.microsoft.com/office/drawing/2014/main" xmlns="" id="{57830E45-E1AE-4A4D-B0F8-C7455911C35E}"/>
              </a:ext>
            </a:extLst>
          </p:cNvPr>
          <p:cNvSpPr txBox="1">
            <a:spLocks noGrp="1"/>
          </p:cNvSpPr>
          <p:nvPr>
            <p:ph type="title" hasCustomPrompt="1"/>
          </p:nvPr>
        </p:nvSpPr>
        <p:spPr>
          <a:xfrm>
            <a:off x="4953000" y="2623193"/>
            <a:ext cx="4965893" cy="1727548"/>
          </a:xfrm>
          <a:prstGeom prst="rect">
            <a:avLst/>
          </a:prstGeom>
        </p:spPr>
        <p:txBody>
          <a:bodyPr anchor="ctr">
            <a:noAutofit/>
          </a:bodyPr>
          <a:lstStyle>
            <a:lvl1pPr>
              <a:lnSpc>
                <a:spcPct val="100000"/>
              </a:lnSpc>
              <a:defRPr sz="4267" b="1" baseline="0">
                <a:solidFill>
                  <a:srgbClr val="000000"/>
                </a:solidFill>
              </a:defRPr>
            </a:lvl1pPr>
          </a:lstStyle>
          <a:p>
            <a:r>
              <a:rPr lang="en-US" dirty="0"/>
              <a:t>Title slide font is Poppins Extra Light 33pt</a:t>
            </a:r>
            <a:endParaRPr dirty="0"/>
          </a:p>
        </p:txBody>
      </p:sp>
      <p:sp>
        <p:nvSpPr>
          <p:cNvPr id="8" name="Line">
            <a:extLst>
              <a:ext uri="{FF2B5EF4-FFF2-40B4-BE49-F238E27FC236}">
                <a16:creationId xmlns:a16="http://schemas.microsoft.com/office/drawing/2014/main" xmlns="" id="{EB50530A-95C7-9544-9186-D3C74F1D4453}"/>
              </a:ext>
            </a:extLst>
          </p:cNvPr>
          <p:cNvSpPr/>
          <p:nvPr/>
        </p:nvSpPr>
        <p:spPr>
          <a:xfrm>
            <a:off x="2954807" y="4368523"/>
            <a:ext cx="1503679" cy="0"/>
          </a:xfrm>
          <a:prstGeom prst="line">
            <a:avLst/>
          </a:prstGeom>
          <a:ln w="38100">
            <a:solidFill>
              <a:schemeClr val="accent5"/>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0" name="Text Placeholder 10">
            <a:extLst>
              <a:ext uri="{FF2B5EF4-FFF2-40B4-BE49-F238E27FC236}">
                <a16:creationId xmlns:a16="http://schemas.microsoft.com/office/drawing/2014/main" xmlns="" id="{C2088AC4-2D9F-DB4A-B29B-88F3E9E46EDA}"/>
              </a:ext>
            </a:extLst>
          </p:cNvPr>
          <p:cNvSpPr>
            <a:spLocks noGrp="1"/>
          </p:cNvSpPr>
          <p:nvPr>
            <p:ph type="body" sz="quarter" idx="11" hasCustomPrompt="1"/>
          </p:nvPr>
        </p:nvSpPr>
        <p:spPr>
          <a:xfrm>
            <a:off x="2653598" y="2403826"/>
            <a:ext cx="2114549" cy="339372"/>
          </a:xfrm>
        </p:spPr>
        <p:txBody>
          <a:bodyPr>
            <a:noAutofit/>
          </a:bodyPr>
          <a:lstStyle>
            <a:lvl1pPr marL="0" indent="0" algn="ctr">
              <a:buNone/>
              <a:defRPr sz="1467" b="1" i="0" spc="800">
                <a:solidFill>
                  <a:srgbClr val="000000"/>
                </a:solidFill>
                <a:latin typeface="Poppins Black" pitchFamily="2" charset="77"/>
                <a:cs typeface="Poppins Black" pitchFamily="2" charset="77"/>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SECTION</a:t>
            </a:r>
          </a:p>
        </p:txBody>
      </p:sp>
      <p:sp>
        <p:nvSpPr>
          <p:cNvPr id="12" name="Line">
            <a:extLst>
              <a:ext uri="{FF2B5EF4-FFF2-40B4-BE49-F238E27FC236}">
                <a16:creationId xmlns:a16="http://schemas.microsoft.com/office/drawing/2014/main" xmlns="" id="{622F5BCB-C626-2948-B438-6A31F3F43C57}"/>
              </a:ext>
            </a:extLst>
          </p:cNvPr>
          <p:cNvSpPr/>
          <p:nvPr userDrawn="1"/>
        </p:nvSpPr>
        <p:spPr>
          <a:xfrm>
            <a:off x="2954807" y="4368523"/>
            <a:ext cx="1503679" cy="0"/>
          </a:xfrm>
          <a:prstGeom prst="line">
            <a:avLst/>
          </a:prstGeom>
          <a:ln w="38100">
            <a:solidFill>
              <a:schemeClr val="accent5"/>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123388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6_Custom Layout">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xmlns="" id="{EAE66D6A-7416-7046-8022-CC509B71A4E7}"/>
              </a:ext>
            </a:extLst>
          </p:cNvPr>
          <p:cNvSpPr txBox="1">
            <a:spLocks noGrp="1"/>
          </p:cNvSpPr>
          <p:nvPr>
            <p:ph type="title" hasCustomPrompt="1"/>
          </p:nvPr>
        </p:nvSpPr>
        <p:spPr>
          <a:xfrm>
            <a:off x="234951" y="470265"/>
            <a:ext cx="11702195" cy="1166523"/>
          </a:xfrm>
          <a:prstGeom prst="rect">
            <a:avLst/>
          </a:prstGeom>
        </p:spPr>
        <p:txBody>
          <a:bodyPr vert="horz" lIns="91440" tIns="45720" rIns="91440" bIns="45720" rtlCol="0" anchor="t">
            <a:normAutofit/>
          </a:bodyPr>
          <a:lstStyle>
            <a:lvl1pPr>
              <a:defRPr sz="2667" b="1" dirty="0">
                <a:solidFill>
                  <a:srgbClr val="D8232A"/>
                </a:solidFill>
                <a:latin typeface="Poppins Medium"/>
                <a:ea typeface="Poppins Medium"/>
                <a:cs typeface="Poppins Medium"/>
              </a:defRPr>
            </a:lvl1pPr>
          </a:lstStyle>
          <a:p>
            <a:pPr lvl="0"/>
            <a:r>
              <a:rPr lang="en-US" dirty="0"/>
              <a:t>Click to edit Title</a:t>
            </a:r>
            <a:endParaRPr dirty="0"/>
          </a:p>
        </p:txBody>
      </p:sp>
      <p:pic>
        <p:nvPicPr>
          <p:cNvPr id="4" name="Image" descr="Image">
            <a:extLst>
              <a:ext uri="{FF2B5EF4-FFF2-40B4-BE49-F238E27FC236}">
                <a16:creationId xmlns:a16="http://schemas.microsoft.com/office/drawing/2014/main" xmlns="" id="{5DCB1DEB-096A-3B40-9C54-4DA99D739A44}"/>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BEF7C117-3372-FE45-8633-A818A278B534}"/>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lide Number">
            <a:extLst>
              <a:ext uri="{FF2B5EF4-FFF2-40B4-BE49-F238E27FC236}">
                <a16:creationId xmlns:a16="http://schemas.microsoft.com/office/drawing/2014/main" xmlns="" id="{EEF8B211-75E4-DC45-9A7F-4A0C617EFFB6}"/>
              </a:ext>
            </a:extLst>
          </p:cNvPr>
          <p:cNvSpPr txBox="1">
            <a:spLocks noGrp="1"/>
          </p:cNvSpPr>
          <p:nvPr>
            <p:ph type="sldNum" sz="quarter" idx="2"/>
          </p:nvPr>
        </p:nvSpPr>
        <p:spPr>
          <a:xfrm>
            <a:off x="187326" y="6477000"/>
            <a:ext cx="285335" cy="268792"/>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8" name="Image" descr="Image">
            <a:extLst>
              <a:ext uri="{FF2B5EF4-FFF2-40B4-BE49-F238E27FC236}">
                <a16:creationId xmlns:a16="http://schemas.microsoft.com/office/drawing/2014/main" xmlns="" id="{794719C1-FC28-7A46-A7A6-5599159A45F0}"/>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31154D4B-F1DF-AB45-A1D0-F97C6847012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961161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xmlns="" id="{EB88BC32-1CF3-5040-96AE-D6E42783F6D0}"/>
              </a:ext>
            </a:extLst>
          </p:cNvPr>
          <p:cNvSpPr txBox="1">
            <a:spLocks noGrp="1"/>
          </p:cNvSpPr>
          <p:nvPr>
            <p:ph type="title" hasCustomPrompt="1"/>
          </p:nvPr>
        </p:nvSpPr>
        <p:spPr>
          <a:xfrm>
            <a:off x="234951" y="470265"/>
            <a:ext cx="11702195" cy="1166523"/>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rPr lang="en-US" dirty="0"/>
              <a:t>Click to edit Title</a:t>
            </a:r>
            <a:endParaRPr dirty="0"/>
          </a:p>
        </p:txBody>
      </p:sp>
      <p:pic>
        <p:nvPicPr>
          <p:cNvPr id="3" name="Image" descr="Image">
            <a:extLst>
              <a:ext uri="{FF2B5EF4-FFF2-40B4-BE49-F238E27FC236}">
                <a16:creationId xmlns:a16="http://schemas.microsoft.com/office/drawing/2014/main" xmlns="" id="{031621D4-6D3D-134E-BA10-BD41C6ADE2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4" name="Line">
            <a:extLst>
              <a:ext uri="{FF2B5EF4-FFF2-40B4-BE49-F238E27FC236}">
                <a16:creationId xmlns:a16="http://schemas.microsoft.com/office/drawing/2014/main" xmlns="" id="{5A62BFAD-789A-4E45-8861-49EFE646A667}"/>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lide Number">
            <a:extLst>
              <a:ext uri="{FF2B5EF4-FFF2-40B4-BE49-F238E27FC236}">
                <a16:creationId xmlns:a16="http://schemas.microsoft.com/office/drawing/2014/main" xmlns="" id="{C2F23CF2-3A54-614F-8015-22E7E5357F56}"/>
              </a:ext>
            </a:extLst>
          </p:cNvPr>
          <p:cNvSpPr txBox="1">
            <a:spLocks noGrp="1"/>
          </p:cNvSpPr>
          <p:nvPr>
            <p:ph type="sldNum" sz="quarter" idx="2"/>
          </p:nvPr>
        </p:nvSpPr>
        <p:spPr>
          <a:xfrm>
            <a:off x="187326"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7" name="Image" descr="Image">
            <a:extLst>
              <a:ext uri="{FF2B5EF4-FFF2-40B4-BE49-F238E27FC236}">
                <a16:creationId xmlns:a16="http://schemas.microsoft.com/office/drawing/2014/main" xmlns="" id="{F53FC13A-5F0A-274F-8780-C53686CFB2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8" name="Line">
            <a:extLst>
              <a:ext uri="{FF2B5EF4-FFF2-40B4-BE49-F238E27FC236}">
                <a16:creationId xmlns:a16="http://schemas.microsoft.com/office/drawing/2014/main" xmlns="" id="{54317492-17B5-B24C-BA54-5C52014D0A1C}"/>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2" name="Text Placeholder 11">
            <a:extLst>
              <a:ext uri="{FF2B5EF4-FFF2-40B4-BE49-F238E27FC236}">
                <a16:creationId xmlns:a16="http://schemas.microsoft.com/office/drawing/2014/main" xmlns="" id="{CD8E43C1-B993-3148-AF70-7544DBAA6D74}"/>
              </a:ext>
            </a:extLst>
          </p:cNvPr>
          <p:cNvSpPr>
            <a:spLocks noGrp="1"/>
          </p:cNvSpPr>
          <p:nvPr>
            <p:ph type="body" sz="quarter" idx="17"/>
          </p:nvPr>
        </p:nvSpPr>
        <p:spPr>
          <a:xfrm>
            <a:off x="501651" y="1652311"/>
            <a:ext cx="10899643" cy="46037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285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pic>
        <p:nvPicPr>
          <p:cNvPr id="7" name="BG_series_A_31.jpg" descr="BG_series_A_31.jpg">
            <a:extLst>
              <a:ext uri="{FF2B5EF4-FFF2-40B4-BE49-F238E27FC236}">
                <a16:creationId xmlns:a16="http://schemas.microsoft.com/office/drawing/2014/main" xmlns="" id="{330C0941-480B-8A4D-BC97-3B7380D61E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3175" y="0"/>
            <a:ext cx="12185651" cy="6858000"/>
          </a:xfrm>
          <a:prstGeom prst="rect">
            <a:avLst/>
          </a:prstGeom>
          <a:ln w="12700">
            <a:miter lim="400000"/>
          </a:ln>
        </p:spPr>
      </p:pic>
      <p:sp>
        <p:nvSpPr>
          <p:cNvPr id="3" name="Title Text">
            <a:extLst>
              <a:ext uri="{FF2B5EF4-FFF2-40B4-BE49-F238E27FC236}">
                <a16:creationId xmlns:a16="http://schemas.microsoft.com/office/drawing/2014/main" xmlns="" id="{EAE66D6A-7416-7046-8022-CC509B71A4E7}"/>
              </a:ext>
            </a:extLst>
          </p:cNvPr>
          <p:cNvSpPr txBox="1">
            <a:spLocks noGrp="1"/>
          </p:cNvSpPr>
          <p:nvPr>
            <p:ph type="title" hasCustomPrompt="1"/>
          </p:nvPr>
        </p:nvSpPr>
        <p:spPr>
          <a:xfrm>
            <a:off x="234951" y="470265"/>
            <a:ext cx="11702195" cy="1166523"/>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rPr lang="en-US" dirty="0"/>
              <a:t>Click to edit Title</a:t>
            </a:r>
            <a:endParaRPr dirty="0"/>
          </a:p>
        </p:txBody>
      </p:sp>
      <p:pic>
        <p:nvPicPr>
          <p:cNvPr id="4" name="Image" descr="Image">
            <a:extLst>
              <a:ext uri="{FF2B5EF4-FFF2-40B4-BE49-F238E27FC236}">
                <a16:creationId xmlns:a16="http://schemas.microsoft.com/office/drawing/2014/main" xmlns="" id="{5DCB1DEB-096A-3B40-9C54-4DA99D739A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BEF7C117-3372-FE45-8633-A818A278B534}"/>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lide Number">
            <a:extLst>
              <a:ext uri="{FF2B5EF4-FFF2-40B4-BE49-F238E27FC236}">
                <a16:creationId xmlns:a16="http://schemas.microsoft.com/office/drawing/2014/main" xmlns="" id="{EEF8B211-75E4-DC45-9A7F-4A0C617EFFB6}"/>
              </a:ext>
            </a:extLst>
          </p:cNvPr>
          <p:cNvSpPr txBox="1">
            <a:spLocks noGrp="1"/>
          </p:cNvSpPr>
          <p:nvPr>
            <p:ph type="sldNum" sz="quarter" idx="2"/>
          </p:nvPr>
        </p:nvSpPr>
        <p:spPr>
          <a:xfrm>
            <a:off x="187326"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8" name="Image" descr="Image">
            <a:extLst>
              <a:ext uri="{FF2B5EF4-FFF2-40B4-BE49-F238E27FC236}">
                <a16:creationId xmlns:a16="http://schemas.microsoft.com/office/drawing/2014/main" xmlns="" id="{794719C1-FC28-7A46-A7A6-5599159A45F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31154D4B-F1DF-AB45-A1D0-F97C6847012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41181919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8" name="BG_series_A_29.jpg" descr="BG_series_A_29.jpg">
            <a:extLst>
              <a:ext uri="{FF2B5EF4-FFF2-40B4-BE49-F238E27FC236}">
                <a16:creationId xmlns:a16="http://schemas.microsoft.com/office/drawing/2014/main" xmlns="" id="{8E75AB15-F70A-7A42-B271-DF3888158F4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2683"/>
            <a:ext cx="12185651" cy="6858000"/>
          </a:xfrm>
          <a:prstGeom prst="rect">
            <a:avLst/>
          </a:prstGeom>
          <a:ln w="12700">
            <a:miter lim="400000"/>
          </a:ln>
        </p:spPr>
      </p:pic>
      <p:sp>
        <p:nvSpPr>
          <p:cNvPr id="3" name="Title Text">
            <a:extLst>
              <a:ext uri="{FF2B5EF4-FFF2-40B4-BE49-F238E27FC236}">
                <a16:creationId xmlns:a16="http://schemas.microsoft.com/office/drawing/2014/main" xmlns="" id="{E8B7D4CD-F6BC-1647-BD6E-B481A89BFA9F}"/>
              </a:ext>
            </a:extLst>
          </p:cNvPr>
          <p:cNvSpPr txBox="1">
            <a:spLocks noGrp="1"/>
          </p:cNvSpPr>
          <p:nvPr>
            <p:ph type="title" hasCustomPrompt="1"/>
          </p:nvPr>
        </p:nvSpPr>
        <p:spPr>
          <a:xfrm>
            <a:off x="234951" y="470265"/>
            <a:ext cx="11702195" cy="1166523"/>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rPr lang="en-US" dirty="0"/>
              <a:t>Click to edit Title</a:t>
            </a:r>
            <a:endParaRPr dirty="0"/>
          </a:p>
        </p:txBody>
      </p:sp>
      <p:pic>
        <p:nvPicPr>
          <p:cNvPr id="4" name="Image" descr="Image">
            <a:extLst>
              <a:ext uri="{FF2B5EF4-FFF2-40B4-BE49-F238E27FC236}">
                <a16:creationId xmlns:a16="http://schemas.microsoft.com/office/drawing/2014/main" xmlns="" id="{FA59A367-A804-5A4C-8463-98D5C067CB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1DB73334-01C5-D849-816A-A0679970ECBF}"/>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7" name="Slide Number">
            <a:extLst>
              <a:ext uri="{FF2B5EF4-FFF2-40B4-BE49-F238E27FC236}">
                <a16:creationId xmlns:a16="http://schemas.microsoft.com/office/drawing/2014/main" xmlns="" id="{D07548B0-A6DC-8940-A281-2B79F402D682}"/>
              </a:ext>
            </a:extLst>
          </p:cNvPr>
          <p:cNvSpPr txBox="1">
            <a:spLocks noGrp="1"/>
          </p:cNvSpPr>
          <p:nvPr>
            <p:ph type="sldNum" sz="quarter" idx="2"/>
          </p:nvPr>
        </p:nvSpPr>
        <p:spPr>
          <a:xfrm>
            <a:off x="187326"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9" name="Image" descr="Image">
            <a:extLst>
              <a:ext uri="{FF2B5EF4-FFF2-40B4-BE49-F238E27FC236}">
                <a16:creationId xmlns:a16="http://schemas.microsoft.com/office/drawing/2014/main" xmlns="" id="{07A2F3BD-0A97-DC49-85A9-270BFA44E6C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10" name="Line">
            <a:extLst>
              <a:ext uri="{FF2B5EF4-FFF2-40B4-BE49-F238E27FC236}">
                <a16:creationId xmlns:a16="http://schemas.microsoft.com/office/drawing/2014/main" xmlns="" id="{F764A148-E2F8-E046-8AB6-CDB0C099AF79}"/>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3" name="Text Placeholder 11">
            <a:extLst>
              <a:ext uri="{FF2B5EF4-FFF2-40B4-BE49-F238E27FC236}">
                <a16:creationId xmlns:a16="http://schemas.microsoft.com/office/drawing/2014/main" xmlns="" id="{9DA0599F-74FE-AF48-90F3-87343706DDFC}"/>
              </a:ext>
            </a:extLst>
          </p:cNvPr>
          <p:cNvSpPr>
            <a:spLocks noGrp="1"/>
          </p:cNvSpPr>
          <p:nvPr>
            <p:ph type="body" sz="quarter" idx="17"/>
          </p:nvPr>
        </p:nvSpPr>
        <p:spPr>
          <a:xfrm>
            <a:off x="501651" y="1652311"/>
            <a:ext cx="10899643" cy="46037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44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2">
    <p:spTree>
      <p:nvGrpSpPr>
        <p:cNvPr id="1" name=""/>
        <p:cNvGrpSpPr/>
        <p:nvPr/>
      </p:nvGrpSpPr>
      <p:grpSpPr>
        <a:xfrm>
          <a:off x="0" y="0"/>
          <a:ext cx="0" cy="0"/>
          <a:chOff x="0" y="0"/>
          <a:chExt cx="0" cy="0"/>
        </a:xfrm>
      </p:grpSpPr>
      <p:pic>
        <p:nvPicPr>
          <p:cNvPr id="27" name="BG_series_B_3.jpg" descr="BG_series_B_3.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pic>
        <p:nvPicPr>
          <p:cNvPr id="28"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1391" y="1093756"/>
            <a:ext cx="1165353" cy="911289"/>
          </a:xfrm>
          <a:prstGeom prst="rect">
            <a:avLst/>
          </a:prstGeom>
          <a:ln w="12700">
            <a:miter lim="400000"/>
          </a:ln>
        </p:spPr>
      </p:pic>
      <p:sp>
        <p:nvSpPr>
          <p:cNvPr id="29" name="Text"/>
          <p:cNvSpPr txBox="1"/>
          <p:nvPr/>
        </p:nvSpPr>
        <p:spPr>
          <a:xfrm>
            <a:off x="190500" y="6477000"/>
            <a:ext cx="277320" cy="2174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spAutoFit/>
          </a:bodyPr>
          <a:lstStyle/>
          <a:p>
            <a:pPr>
              <a:lnSpc>
                <a:spcPct val="90000"/>
              </a:lnSpc>
              <a:spcBef>
                <a:spcPts val="750"/>
              </a:spcBef>
              <a:defRPr sz="2400">
                <a:solidFill>
                  <a:srgbClr val="53585F"/>
                </a:solidFill>
                <a:latin typeface="Poppins Light"/>
                <a:ea typeface="Poppins Light"/>
                <a:cs typeface="Poppins Light"/>
                <a:sym typeface="Poppins Light"/>
              </a:defRPr>
            </a:pPr>
            <a:fld id="{86CB4B4D-7CA3-9044-876B-883B54F8677D}" type="slidenum">
              <a:rPr sz="1200"/>
              <a:pPr>
                <a:lnSpc>
                  <a:spcPct val="90000"/>
                </a:lnSpc>
                <a:spcBef>
                  <a:spcPts val="750"/>
                </a:spcBef>
                <a:defRPr sz="2400">
                  <a:solidFill>
                    <a:srgbClr val="53585F"/>
                  </a:solidFill>
                  <a:latin typeface="Poppins Light"/>
                  <a:ea typeface="Poppins Light"/>
                  <a:cs typeface="Poppins Light"/>
                  <a:sym typeface="Poppins Light"/>
                </a:defRPr>
              </a:pPr>
              <a:t>‹nº›</a:t>
            </a:fld>
            <a:r>
              <a:rPr sz="1200"/>
              <a:t>￼</a:t>
            </a:r>
          </a:p>
        </p:txBody>
      </p:sp>
      <p:sp>
        <p:nvSpPr>
          <p:cNvPr id="30" name="Title Text"/>
          <p:cNvSpPr txBox="1">
            <a:spLocks noGrp="1"/>
          </p:cNvSpPr>
          <p:nvPr>
            <p:ph type="title"/>
          </p:nvPr>
        </p:nvSpPr>
        <p:spPr>
          <a:xfrm>
            <a:off x="6743700" y="3214663"/>
            <a:ext cx="4965893" cy="2324101"/>
          </a:xfrm>
          <a:prstGeom prst="rect">
            <a:avLst/>
          </a:prstGeom>
        </p:spPr>
        <p:txBody>
          <a:bodyPr anchor="b"/>
          <a:lstStyle/>
          <a:p>
            <a:r>
              <a:rPr lang="en-US"/>
              <a:t>Click to edit Master title style</a:t>
            </a:r>
            <a:endParaRPr/>
          </a:p>
        </p:txBody>
      </p:sp>
      <p:sp>
        <p:nvSpPr>
          <p:cNvPr id="31" name="Line"/>
          <p:cNvSpPr/>
          <p:nvPr/>
        </p:nvSpPr>
        <p:spPr>
          <a:xfrm>
            <a:off x="6832391" y="5788030"/>
            <a:ext cx="3442119" cy="1"/>
          </a:xfrm>
          <a:prstGeom prst="line">
            <a:avLst/>
          </a:prstGeom>
          <a:ln w="38100">
            <a:solidFill>
              <a:srgbClr val="FFFFFF">
                <a:alpha val="50000"/>
              </a:srgbClr>
            </a:solidFill>
            <a:miter lim="400000"/>
          </a:ln>
        </p:spPr>
        <p:txBody>
          <a:bodyPr lIns="25400" tIns="25400" rIns="25400" bIns="25400" anchor="ctr"/>
          <a:lstStyle/>
          <a:p>
            <a:pPr algn="ctr" defTabSz="412750">
              <a:lnSpc>
                <a:spcPct val="100000"/>
              </a:lnSpc>
              <a:defRPr sz="3200">
                <a:solidFill>
                  <a:srgbClr val="000000"/>
                </a:solidFill>
                <a:latin typeface="Helvetica Light"/>
                <a:ea typeface="Helvetica Light"/>
                <a:cs typeface="Helvetica Light"/>
                <a:sym typeface="Helvetica Light"/>
              </a:defRPr>
            </a:pPr>
            <a:endParaRPr sz="1600"/>
          </a:p>
        </p:txBody>
      </p:sp>
      <p:sp>
        <p:nvSpPr>
          <p:cNvPr id="32" name="Text"/>
          <p:cNvSpPr txBox="1"/>
          <p:nvPr/>
        </p:nvSpPr>
        <p:spPr>
          <a:xfrm>
            <a:off x="190500" y="6477000"/>
            <a:ext cx="277320" cy="2174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spAutoFit/>
          </a:bodyPr>
          <a:lstStyle/>
          <a:p>
            <a:pPr>
              <a:lnSpc>
                <a:spcPct val="90000"/>
              </a:lnSpc>
              <a:spcBef>
                <a:spcPts val="750"/>
              </a:spcBef>
              <a:defRPr sz="2400">
                <a:solidFill>
                  <a:srgbClr val="53585F"/>
                </a:solidFill>
                <a:latin typeface="Poppins Light"/>
                <a:ea typeface="Poppins Light"/>
                <a:cs typeface="Poppins Light"/>
                <a:sym typeface="Poppins Light"/>
              </a:defRPr>
            </a:pPr>
            <a:fld id="{86CB4B4D-7CA3-9044-876B-883B54F8677D}" type="slidenum">
              <a:rPr sz="1200"/>
              <a:pPr>
                <a:lnSpc>
                  <a:spcPct val="90000"/>
                </a:lnSpc>
                <a:spcBef>
                  <a:spcPts val="750"/>
                </a:spcBef>
                <a:defRPr sz="2400">
                  <a:solidFill>
                    <a:srgbClr val="53585F"/>
                  </a:solidFill>
                  <a:latin typeface="Poppins Light"/>
                  <a:ea typeface="Poppins Light"/>
                  <a:cs typeface="Poppins Light"/>
                  <a:sym typeface="Poppins Light"/>
                </a:defRPr>
              </a:pPr>
              <a:t>‹nº›</a:t>
            </a:fld>
            <a:r>
              <a:rPr sz="1200"/>
              <a:t>￼</a:t>
            </a:r>
          </a:p>
        </p:txBody>
      </p:sp>
      <p:sp>
        <p:nvSpPr>
          <p:cNvPr id="33" name="Body Level One…"/>
          <p:cNvSpPr txBox="1">
            <a:spLocks noGrp="1"/>
          </p:cNvSpPr>
          <p:nvPr>
            <p:ph type="body" sz="quarter" idx="1"/>
          </p:nvPr>
        </p:nvSpPr>
        <p:spPr>
          <a:xfrm>
            <a:off x="6769100" y="5980147"/>
            <a:ext cx="4838893" cy="585491"/>
          </a:xfrm>
          <a:prstGeom prst="rect">
            <a:avLst/>
          </a:prstGeom>
        </p:spPr>
        <p:txBody>
          <a:bodyPr anchor="t"/>
          <a:lstStyle>
            <a:lvl1pPr marL="0" indent="0">
              <a:spcBef>
                <a:spcPts val="1500"/>
              </a:spcBef>
              <a:buSzTx/>
              <a:buNone/>
              <a:defRPr sz="1500" cap="all" spc="150">
                <a:solidFill>
                  <a:srgbClr val="FFFFFF"/>
                </a:solidFill>
                <a:latin typeface="Poppins Medium"/>
                <a:ea typeface="Poppins Medium"/>
                <a:cs typeface="Poppins Medium"/>
                <a:sym typeface="Poppins Medium"/>
              </a:defRPr>
            </a:lvl1pPr>
            <a:lvl2pPr marL="0" indent="114300">
              <a:spcBef>
                <a:spcPts val="1500"/>
              </a:spcBef>
              <a:buSzTx/>
              <a:buNone/>
              <a:defRPr sz="1500" cap="all" spc="150">
                <a:solidFill>
                  <a:srgbClr val="FFFFFF"/>
                </a:solidFill>
                <a:latin typeface="Poppins Medium"/>
                <a:ea typeface="Poppins Medium"/>
                <a:cs typeface="Poppins Medium"/>
                <a:sym typeface="Poppins Medium"/>
              </a:defRPr>
            </a:lvl2pPr>
            <a:lvl3pPr marL="0" indent="228600">
              <a:spcBef>
                <a:spcPts val="1500"/>
              </a:spcBef>
              <a:buSzTx/>
              <a:buNone/>
              <a:defRPr sz="1500" cap="all" spc="150">
                <a:solidFill>
                  <a:srgbClr val="FFFFFF"/>
                </a:solidFill>
                <a:latin typeface="Poppins Medium"/>
                <a:ea typeface="Poppins Medium"/>
                <a:cs typeface="Poppins Medium"/>
                <a:sym typeface="Poppins Medium"/>
              </a:defRPr>
            </a:lvl3pPr>
            <a:lvl4pPr marL="0" indent="342900">
              <a:spcBef>
                <a:spcPts val="1500"/>
              </a:spcBef>
              <a:buSzTx/>
              <a:buNone/>
              <a:defRPr sz="1500" cap="all" spc="150">
                <a:solidFill>
                  <a:srgbClr val="FFFFFF"/>
                </a:solidFill>
                <a:latin typeface="Poppins Medium"/>
                <a:ea typeface="Poppins Medium"/>
                <a:cs typeface="Poppins Medium"/>
                <a:sym typeface="Poppins Medium"/>
              </a:defRPr>
            </a:lvl4pPr>
            <a:lvl5pPr marL="0" indent="457200">
              <a:spcBef>
                <a:spcPts val="1500"/>
              </a:spcBef>
              <a:buSzTx/>
              <a:buNone/>
              <a:defRPr sz="1500" cap="all" spc="150">
                <a:solidFill>
                  <a:srgbClr val="FFFFFF"/>
                </a:solidFill>
                <a:latin typeface="Poppins Medium"/>
                <a:ea typeface="Poppins Medium"/>
                <a:cs typeface="Poppins Medium"/>
                <a:sym typeface="Poppins Medium"/>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4" name="Slide Number"/>
          <p:cNvSpPr txBox="1">
            <a:spLocks noGrp="1"/>
          </p:cNvSpPr>
          <p:nvPr>
            <p:ph type="sldNum" sz="quarter" idx="2"/>
          </p:nvPr>
        </p:nvSpPr>
        <p:spPr>
          <a:xfrm>
            <a:off x="5944548" y="6540500"/>
            <a:ext cx="296556" cy="287258"/>
          </a:xfrm>
          <a:prstGeom prst="rect">
            <a:avLst/>
          </a:prstGeom>
        </p:spPr>
        <p:txBody>
          <a:bodyPr/>
          <a:lstStyle>
            <a:lvl1pPr algn="ctr" defTabSz="412750">
              <a:lnSpc>
                <a:spcPct val="100000"/>
              </a:lnSpc>
              <a:spcBef>
                <a:spcPts val="0"/>
              </a:spcBef>
              <a:defRPr>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xmlns="" id="{EAE66D6A-7416-7046-8022-CC509B71A4E7}"/>
              </a:ext>
            </a:extLst>
          </p:cNvPr>
          <p:cNvSpPr txBox="1">
            <a:spLocks noGrp="1"/>
          </p:cNvSpPr>
          <p:nvPr>
            <p:ph type="title" hasCustomPrompt="1"/>
          </p:nvPr>
        </p:nvSpPr>
        <p:spPr>
          <a:xfrm>
            <a:off x="234951" y="470265"/>
            <a:ext cx="11702195" cy="1166523"/>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rPr lang="en-US" dirty="0"/>
              <a:t>Click to edit Title</a:t>
            </a:r>
            <a:endParaRPr dirty="0"/>
          </a:p>
        </p:txBody>
      </p:sp>
      <p:pic>
        <p:nvPicPr>
          <p:cNvPr id="4" name="Image" descr="Image">
            <a:extLst>
              <a:ext uri="{FF2B5EF4-FFF2-40B4-BE49-F238E27FC236}">
                <a16:creationId xmlns:a16="http://schemas.microsoft.com/office/drawing/2014/main" xmlns="" id="{5DCB1DEB-096A-3B40-9C54-4DA99D739A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BEF7C117-3372-FE45-8633-A818A278B534}"/>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lide Number">
            <a:extLst>
              <a:ext uri="{FF2B5EF4-FFF2-40B4-BE49-F238E27FC236}">
                <a16:creationId xmlns:a16="http://schemas.microsoft.com/office/drawing/2014/main" xmlns="" id="{EEF8B211-75E4-DC45-9A7F-4A0C617EFFB6}"/>
              </a:ext>
            </a:extLst>
          </p:cNvPr>
          <p:cNvSpPr txBox="1">
            <a:spLocks noGrp="1"/>
          </p:cNvSpPr>
          <p:nvPr>
            <p:ph type="sldNum" sz="quarter" idx="2"/>
          </p:nvPr>
        </p:nvSpPr>
        <p:spPr>
          <a:xfrm>
            <a:off x="187326"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8" name="Image" descr="Image">
            <a:extLst>
              <a:ext uri="{FF2B5EF4-FFF2-40B4-BE49-F238E27FC236}">
                <a16:creationId xmlns:a16="http://schemas.microsoft.com/office/drawing/2014/main" xmlns="" id="{794719C1-FC28-7A46-A7A6-5599159A45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31154D4B-F1DF-AB45-A1D0-F97C6847012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6267306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Sub title Text">
            <a:extLst>
              <a:ext uri="{FF2B5EF4-FFF2-40B4-BE49-F238E27FC236}">
                <a16:creationId xmlns:a16="http://schemas.microsoft.com/office/drawing/2014/main" xmlns="" id="{812770B9-E9EB-E947-820E-CCE09A424C03}"/>
              </a:ext>
            </a:extLst>
          </p:cNvPr>
          <p:cNvSpPr txBox="1">
            <a:spLocks noGrp="1"/>
          </p:cNvSpPr>
          <p:nvPr>
            <p:ph type="body" sz="quarter" idx="13" hasCustomPrompt="1"/>
          </p:nvPr>
        </p:nvSpPr>
        <p:spPr>
          <a:xfrm>
            <a:off x="5939092" y="502015"/>
            <a:ext cx="5462200" cy="1077165"/>
          </a:xfrm>
          <a:prstGeom prst="rect">
            <a:avLst/>
          </a:prstGeom>
        </p:spPr>
        <p:txBody>
          <a:bodyPr anchor="t"/>
          <a:lstStyle>
            <a:lvl1pPr marL="0" indent="0">
              <a:lnSpc>
                <a:spcPct val="100000"/>
              </a:lnSpc>
              <a:spcBef>
                <a:spcPts val="0"/>
              </a:spcBef>
              <a:buSzTx/>
              <a:buNone/>
              <a:defRPr sz="2751">
                <a:latin typeface="Poppins Light"/>
                <a:ea typeface="Poppins Light"/>
                <a:cs typeface="Poppins Light"/>
                <a:sym typeface="Poppins Light"/>
              </a:defRPr>
            </a:lvl1pPr>
          </a:lstStyle>
          <a:p>
            <a:pPr lvl="0"/>
            <a:r>
              <a:rPr lang="en-US" dirty="0"/>
              <a:t>Edit Subtitle</a:t>
            </a:r>
          </a:p>
        </p:txBody>
      </p:sp>
      <p:pic>
        <p:nvPicPr>
          <p:cNvPr id="8" name="Image" descr="Image">
            <a:extLst>
              <a:ext uri="{FF2B5EF4-FFF2-40B4-BE49-F238E27FC236}">
                <a16:creationId xmlns:a16="http://schemas.microsoft.com/office/drawing/2014/main" xmlns="" id="{4457B0E3-507E-3C46-9A45-357F9D3BB5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DB0B252F-9776-7F4D-9B39-A728415A9B6D}"/>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0" name="Title Text">
            <a:extLst>
              <a:ext uri="{FF2B5EF4-FFF2-40B4-BE49-F238E27FC236}">
                <a16:creationId xmlns:a16="http://schemas.microsoft.com/office/drawing/2014/main" xmlns="" id="{257A3C04-4D06-B340-B541-DE62D2F75A73}"/>
              </a:ext>
            </a:extLst>
          </p:cNvPr>
          <p:cNvSpPr txBox="1">
            <a:spLocks noGrp="1"/>
          </p:cNvSpPr>
          <p:nvPr>
            <p:ph type="title" hasCustomPrompt="1"/>
          </p:nvPr>
        </p:nvSpPr>
        <p:spPr>
          <a:xfrm>
            <a:off x="228599" y="470264"/>
            <a:ext cx="5401887" cy="1077165"/>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rPr lang="en-US" dirty="0"/>
              <a:t>Click to edit Title</a:t>
            </a:r>
            <a:endParaRPr dirty="0"/>
          </a:p>
        </p:txBody>
      </p:sp>
      <p:sp>
        <p:nvSpPr>
          <p:cNvPr id="11" name="Slide Number">
            <a:extLst>
              <a:ext uri="{FF2B5EF4-FFF2-40B4-BE49-F238E27FC236}">
                <a16:creationId xmlns:a16="http://schemas.microsoft.com/office/drawing/2014/main" xmlns="" id="{854ABEC4-2889-214D-B8C6-107046F2EAF2}"/>
              </a:ext>
            </a:extLst>
          </p:cNvPr>
          <p:cNvSpPr txBox="1">
            <a:spLocks noGrp="1"/>
          </p:cNvSpPr>
          <p:nvPr>
            <p:ph type="sldNum" sz="quarter" idx="2"/>
          </p:nvPr>
        </p:nvSpPr>
        <p:spPr>
          <a:xfrm>
            <a:off x="190500"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12" name="Image" descr="Image">
            <a:extLst>
              <a:ext uri="{FF2B5EF4-FFF2-40B4-BE49-F238E27FC236}">
                <a16:creationId xmlns:a16="http://schemas.microsoft.com/office/drawing/2014/main" xmlns="" id="{5A221DC4-5D23-BF4D-889F-DA6E20BA83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13" name="Line">
            <a:extLst>
              <a:ext uri="{FF2B5EF4-FFF2-40B4-BE49-F238E27FC236}">
                <a16:creationId xmlns:a16="http://schemas.microsoft.com/office/drawing/2014/main" xmlns="" id="{96E31E2C-4AFA-5747-83FF-DBE52A00AC0F}"/>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5" name="Text Placeholder 11">
            <a:extLst>
              <a:ext uri="{FF2B5EF4-FFF2-40B4-BE49-F238E27FC236}">
                <a16:creationId xmlns:a16="http://schemas.microsoft.com/office/drawing/2014/main" xmlns="" id="{3786C1C3-E61F-A945-83CB-D46B92AE8D3E}"/>
              </a:ext>
            </a:extLst>
          </p:cNvPr>
          <p:cNvSpPr>
            <a:spLocks noGrp="1"/>
          </p:cNvSpPr>
          <p:nvPr>
            <p:ph type="body" sz="quarter" idx="17"/>
          </p:nvPr>
        </p:nvSpPr>
        <p:spPr>
          <a:xfrm>
            <a:off x="501651" y="1652311"/>
            <a:ext cx="5128836" cy="46037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a:extLst>
              <a:ext uri="{FF2B5EF4-FFF2-40B4-BE49-F238E27FC236}">
                <a16:creationId xmlns:a16="http://schemas.microsoft.com/office/drawing/2014/main" xmlns="" id="{F84E95DF-7E50-6D47-A466-E827D77D146C}"/>
              </a:ext>
            </a:extLst>
          </p:cNvPr>
          <p:cNvSpPr>
            <a:spLocks noGrp="1"/>
          </p:cNvSpPr>
          <p:nvPr>
            <p:ph type="body" sz="quarter" idx="18"/>
          </p:nvPr>
        </p:nvSpPr>
        <p:spPr>
          <a:xfrm>
            <a:off x="5939093" y="1652311"/>
            <a:ext cx="5128836" cy="46037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1372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ayout 7">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234951" y="470265"/>
            <a:ext cx="11702195" cy="1166523"/>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t>Title Text</a:t>
            </a:r>
          </a:p>
        </p:txBody>
      </p:sp>
      <p:pic>
        <p:nvPicPr>
          <p:cNvPr id="176"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177" name="Line"/>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solidFill>
                <a:srgbClr val="000000"/>
              </a:solidFill>
              <a:latin typeface="Helvetica Light"/>
              <a:ea typeface="Helvetica Light"/>
              <a:cs typeface="Helvetica Light"/>
              <a:sym typeface="Helvetica Light"/>
            </a:endParaRPr>
          </a:p>
        </p:txBody>
      </p:sp>
      <p:sp>
        <p:nvSpPr>
          <p:cNvPr id="178" name="Body Level One…"/>
          <p:cNvSpPr txBox="1">
            <a:spLocks noGrp="1"/>
          </p:cNvSpPr>
          <p:nvPr>
            <p:ph type="body" idx="1" hasCustomPrompt="1"/>
          </p:nvPr>
        </p:nvSpPr>
        <p:spPr>
          <a:xfrm>
            <a:off x="501651" y="1987550"/>
            <a:ext cx="11181495" cy="3917745"/>
          </a:xfrm>
          <a:prstGeom prst="rect">
            <a:avLst/>
          </a:prstGeom>
        </p:spPr>
        <p:txBody>
          <a:bodyPr numCol="1" spcCol="360902" anchor="t"/>
          <a:lstStyle>
            <a:lvl1pPr marL="0" indent="0">
              <a:lnSpc>
                <a:spcPct val="110000"/>
              </a:lnSpc>
              <a:spcBef>
                <a:spcPts val="751"/>
              </a:spcBef>
              <a:buSzTx/>
              <a:buNone/>
              <a:defRPr sz="1300">
                <a:solidFill>
                  <a:srgbClr val="53585F"/>
                </a:solidFill>
              </a:defRPr>
            </a:lvl1pPr>
            <a:lvl2pPr marL="0" indent="114297">
              <a:lnSpc>
                <a:spcPct val="110000"/>
              </a:lnSpc>
              <a:spcBef>
                <a:spcPts val="751"/>
              </a:spcBef>
              <a:buSzTx/>
              <a:buNone/>
              <a:defRPr sz="1300">
                <a:solidFill>
                  <a:srgbClr val="53585F"/>
                </a:solidFill>
              </a:defRPr>
            </a:lvl2pPr>
            <a:lvl3pPr marL="0" indent="228594">
              <a:lnSpc>
                <a:spcPct val="110000"/>
              </a:lnSpc>
              <a:spcBef>
                <a:spcPts val="751"/>
              </a:spcBef>
              <a:buSzTx/>
              <a:buNone/>
              <a:defRPr sz="1300">
                <a:solidFill>
                  <a:srgbClr val="53585F"/>
                </a:solidFill>
              </a:defRPr>
            </a:lvl3pPr>
            <a:lvl4pPr marL="0" indent="342891">
              <a:lnSpc>
                <a:spcPct val="110000"/>
              </a:lnSpc>
              <a:spcBef>
                <a:spcPts val="751"/>
              </a:spcBef>
              <a:buSzTx/>
              <a:buNone/>
              <a:defRPr sz="1300">
                <a:solidFill>
                  <a:srgbClr val="53585F"/>
                </a:solidFill>
              </a:defRPr>
            </a:lvl4pPr>
            <a:lvl5pPr marL="0" indent="457189">
              <a:lnSpc>
                <a:spcPct val="110000"/>
              </a:lnSpc>
              <a:spcBef>
                <a:spcPts val="751"/>
              </a:spcBef>
              <a:buSzTx/>
              <a:buNone/>
              <a:defRPr sz="1300">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187326" y="6477000"/>
            <a:ext cx="341973" cy="307605"/>
          </a:xfrm>
          <a:prstGeom prst="rect">
            <a:avLst/>
          </a:prstGeom>
        </p:spPr>
        <p:txBody>
          <a:bodyPr/>
          <a:lstStyle>
            <a:lvl1pPr>
              <a:defRPr>
                <a:solidFill>
                  <a:srgbClr val="53585F"/>
                </a:solidFill>
              </a:defRPr>
            </a:lvl1pPr>
          </a:lstStyle>
          <a:p>
            <a:fld id="{86CB4B4D-7CA3-9044-876B-883B54F8677D}" type="slidenum">
              <a:rPr/>
              <a:pPr/>
              <a:t>‹nº›</a:t>
            </a:fld>
            <a:endParaRPr/>
          </a:p>
        </p:txBody>
      </p:sp>
    </p:spTree>
    <p:extLst>
      <p:ext uri="{BB962C8B-B14F-4D97-AF65-F5344CB8AC3E}">
        <p14:creationId xmlns:p14="http://schemas.microsoft.com/office/powerpoint/2010/main" val="278933331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BG_series_B_5.jpg" descr="BG_series_B_5.jpg">
            <a:extLst>
              <a:ext uri="{FF2B5EF4-FFF2-40B4-BE49-F238E27FC236}">
                <a16:creationId xmlns:a16="http://schemas.microsoft.com/office/drawing/2014/main" xmlns="" id="{3DD926F8-CBB9-5942-AAF7-C69C46F1D7A0}"/>
              </a:ext>
            </a:extLst>
          </p:cNvPr>
          <p:cNvPicPr>
            <a:picLocks noChangeAspect="1"/>
          </p:cNvPicPr>
          <p:nvPr userDrawn="1"/>
        </p:nvPicPr>
        <p:blipFill>
          <a:blip r:embed="rId2">
            <a:extLst/>
          </a:blip>
          <a:stretch>
            <a:fillRect/>
          </a:stretch>
        </p:blipFill>
        <p:spPr>
          <a:xfrm>
            <a:off x="0" y="-41386"/>
            <a:ext cx="12272608" cy="6903343"/>
          </a:xfrm>
          <a:prstGeom prst="rect">
            <a:avLst/>
          </a:prstGeom>
          <a:ln w="12700">
            <a:miter lim="400000"/>
          </a:ln>
        </p:spPr>
      </p:pic>
      <p:sp>
        <p:nvSpPr>
          <p:cNvPr id="18" name="Title Text">
            <a:extLst>
              <a:ext uri="{FF2B5EF4-FFF2-40B4-BE49-F238E27FC236}">
                <a16:creationId xmlns:a16="http://schemas.microsoft.com/office/drawing/2014/main" xmlns="" id="{AA5EC036-2AC7-3C44-9271-E7E2B5F49996}"/>
              </a:ext>
            </a:extLst>
          </p:cNvPr>
          <p:cNvSpPr txBox="1">
            <a:spLocks noGrp="1"/>
          </p:cNvSpPr>
          <p:nvPr>
            <p:ph type="title" hasCustomPrompt="1"/>
          </p:nvPr>
        </p:nvSpPr>
        <p:spPr>
          <a:xfrm>
            <a:off x="4292599" y="3214665"/>
            <a:ext cx="6403111" cy="2324100"/>
          </a:xfrm>
          <a:prstGeom prst="rect">
            <a:avLst/>
          </a:prstGeom>
        </p:spPr>
        <p:txBody>
          <a:bodyPr anchor="b"/>
          <a:lstStyle>
            <a:lvl1pPr>
              <a:defRPr>
                <a:solidFill>
                  <a:schemeClr val="bg1"/>
                </a:solidFill>
              </a:defRPr>
            </a:lvl1pPr>
          </a:lstStyle>
          <a:p>
            <a:r>
              <a:rPr lang="en-US" dirty="0"/>
              <a:t>Title slide font is Poppins Extra Light 33pt</a:t>
            </a:r>
            <a:endParaRPr dirty="0"/>
          </a:p>
        </p:txBody>
      </p:sp>
      <p:sp>
        <p:nvSpPr>
          <p:cNvPr id="19" name="Line">
            <a:extLst>
              <a:ext uri="{FF2B5EF4-FFF2-40B4-BE49-F238E27FC236}">
                <a16:creationId xmlns:a16="http://schemas.microsoft.com/office/drawing/2014/main" xmlns="" id="{0546A0C3-F478-2F4C-B205-500CB0BD1ADF}"/>
              </a:ext>
            </a:extLst>
          </p:cNvPr>
          <p:cNvSpPr/>
          <p:nvPr/>
        </p:nvSpPr>
        <p:spPr>
          <a:xfrm>
            <a:off x="4381291" y="5788031"/>
            <a:ext cx="3442119" cy="0"/>
          </a:xfrm>
          <a:prstGeom prst="line">
            <a:avLst/>
          </a:prstGeom>
          <a:ln w="38100">
            <a:solidFill>
              <a:srgbClr val="FFFFFF">
                <a:alpha val="50000"/>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20" name="Image" descr="Image">
            <a:extLst>
              <a:ext uri="{FF2B5EF4-FFF2-40B4-BE49-F238E27FC236}">
                <a16:creationId xmlns:a16="http://schemas.microsoft.com/office/drawing/2014/main" xmlns="" id="{7FB7F306-4E01-FD4A-BB68-33E9F8DFBE34}"/>
              </a:ext>
            </a:extLst>
          </p:cNvPr>
          <p:cNvPicPr>
            <a:picLocks noChangeAspect="1"/>
          </p:cNvPicPr>
          <p:nvPr/>
        </p:nvPicPr>
        <p:blipFill>
          <a:blip r:embed="rId3">
            <a:extLst/>
          </a:blip>
          <a:stretch>
            <a:fillRect/>
          </a:stretch>
        </p:blipFill>
        <p:spPr>
          <a:xfrm>
            <a:off x="4380371" y="969153"/>
            <a:ext cx="1949591" cy="1524560"/>
          </a:xfrm>
          <a:prstGeom prst="rect">
            <a:avLst/>
          </a:prstGeom>
          <a:ln w="12700">
            <a:miter lim="400000"/>
          </a:ln>
        </p:spPr>
      </p:pic>
      <p:sp>
        <p:nvSpPr>
          <p:cNvPr id="21" name="Text">
            <a:extLst>
              <a:ext uri="{FF2B5EF4-FFF2-40B4-BE49-F238E27FC236}">
                <a16:creationId xmlns:a16="http://schemas.microsoft.com/office/drawing/2014/main" xmlns="" id="{FF70D7BD-8372-3F40-8C87-BF0381259D77}"/>
              </a:ext>
            </a:extLst>
          </p:cNvPr>
          <p:cNvSpPr txBox="1"/>
          <p:nvPr/>
        </p:nvSpPr>
        <p:spPr>
          <a:xfrm>
            <a:off x="190500" y="6477001"/>
            <a:ext cx="269304" cy="2174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spAutoFit/>
          </a:bodyPr>
          <a:lstStyle/>
          <a:p>
            <a:pPr>
              <a:lnSpc>
                <a:spcPct val="90000"/>
              </a:lnSpc>
              <a:spcBef>
                <a:spcPts val="751"/>
              </a:spcBef>
              <a:defRPr sz="2400">
                <a:solidFill>
                  <a:srgbClr val="53585F"/>
                </a:solidFill>
                <a:latin typeface="Poppins Light"/>
                <a:ea typeface="Poppins Light"/>
                <a:cs typeface="Poppins Light"/>
                <a:sym typeface="Poppins Light"/>
              </a:defRPr>
            </a:pPr>
            <a:fld id="{86CB4B4D-7CA3-9044-876B-883B54F8677D}" type="slidenum">
              <a:rPr sz="1200"/>
              <a:pPr>
                <a:lnSpc>
                  <a:spcPct val="90000"/>
                </a:lnSpc>
                <a:spcBef>
                  <a:spcPts val="751"/>
                </a:spcBef>
                <a:defRPr sz="2400">
                  <a:solidFill>
                    <a:srgbClr val="53585F"/>
                  </a:solidFill>
                  <a:latin typeface="Poppins Light"/>
                  <a:ea typeface="Poppins Light"/>
                  <a:cs typeface="Poppins Light"/>
                  <a:sym typeface="Poppins Light"/>
                </a:defRPr>
              </a:pPr>
              <a:t>‹nº›</a:t>
            </a:fld>
            <a:r>
              <a:rPr sz="1200"/>
              <a:t>￼</a:t>
            </a:r>
          </a:p>
        </p:txBody>
      </p:sp>
      <p:sp>
        <p:nvSpPr>
          <p:cNvPr id="22" name="Body Level One…">
            <a:extLst>
              <a:ext uri="{FF2B5EF4-FFF2-40B4-BE49-F238E27FC236}">
                <a16:creationId xmlns:a16="http://schemas.microsoft.com/office/drawing/2014/main" xmlns="" id="{4A16ECBA-90DC-8C49-8295-DF86049197BC}"/>
              </a:ext>
            </a:extLst>
          </p:cNvPr>
          <p:cNvSpPr txBox="1">
            <a:spLocks noGrp="1"/>
          </p:cNvSpPr>
          <p:nvPr>
            <p:ph type="body" sz="quarter" idx="1" hasCustomPrompt="1"/>
          </p:nvPr>
        </p:nvSpPr>
        <p:spPr>
          <a:xfrm>
            <a:off x="4318000" y="5980147"/>
            <a:ext cx="6377709" cy="585491"/>
          </a:xfrm>
          <a:prstGeom prst="rect">
            <a:avLst/>
          </a:prstGeom>
        </p:spPr>
        <p:txBody>
          <a:bodyPr anchor="t">
            <a:noAutofit/>
          </a:bodyPr>
          <a:lstStyle>
            <a:lvl1pPr marL="0" indent="0">
              <a:spcBef>
                <a:spcPts val="1500"/>
              </a:spcBef>
              <a:buSzTx/>
              <a:buNone/>
              <a:defRPr sz="1467" b="0" i="0" cap="none" spc="151">
                <a:solidFill>
                  <a:srgbClr val="FFFFFF"/>
                </a:solidFill>
                <a:latin typeface="Poppins Medium" pitchFamily="2" charset="77"/>
                <a:ea typeface="Poppins Medium" pitchFamily="2" charset="77"/>
                <a:cs typeface="Poppins Medium" pitchFamily="2" charset="77"/>
                <a:sym typeface="Poppins Medium"/>
              </a:defRPr>
            </a:lvl1pPr>
            <a:lvl2pPr marL="0" indent="114297">
              <a:spcBef>
                <a:spcPts val="1500"/>
              </a:spcBef>
              <a:buSzTx/>
              <a:buNone/>
              <a:defRPr sz="1467" cap="all" spc="151">
                <a:solidFill>
                  <a:srgbClr val="FFFFFF"/>
                </a:solidFill>
                <a:latin typeface="Poppins Medium"/>
                <a:ea typeface="Poppins Medium"/>
                <a:cs typeface="Poppins Medium"/>
                <a:sym typeface="Poppins Medium"/>
              </a:defRPr>
            </a:lvl2pPr>
            <a:lvl3pPr marL="0" indent="228594">
              <a:spcBef>
                <a:spcPts val="1500"/>
              </a:spcBef>
              <a:buSzTx/>
              <a:buNone/>
              <a:defRPr sz="1467" cap="all" spc="151">
                <a:solidFill>
                  <a:srgbClr val="FFFFFF"/>
                </a:solidFill>
                <a:latin typeface="Poppins Medium"/>
                <a:ea typeface="Poppins Medium"/>
                <a:cs typeface="Poppins Medium"/>
                <a:sym typeface="Poppins Medium"/>
              </a:defRPr>
            </a:lvl3pPr>
            <a:lvl4pPr marL="0" indent="342891">
              <a:spcBef>
                <a:spcPts val="1500"/>
              </a:spcBef>
              <a:buSzTx/>
              <a:buNone/>
              <a:defRPr sz="1467" cap="all" spc="151">
                <a:solidFill>
                  <a:srgbClr val="FFFFFF"/>
                </a:solidFill>
                <a:latin typeface="Poppins Medium"/>
                <a:ea typeface="Poppins Medium"/>
                <a:cs typeface="Poppins Medium"/>
                <a:sym typeface="Poppins Medium"/>
              </a:defRPr>
            </a:lvl4pPr>
            <a:lvl5pPr marL="0" indent="457189">
              <a:spcBef>
                <a:spcPts val="1500"/>
              </a:spcBef>
              <a:buSzTx/>
              <a:buNone/>
              <a:defRPr sz="1467" cap="all" spc="151">
                <a:solidFill>
                  <a:srgbClr val="FFFFFF"/>
                </a:solidFill>
                <a:latin typeface="Poppins Medium"/>
                <a:ea typeface="Poppins Medium"/>
                <a:cs typeface="Poppins Medium"/>
                <a:sym typeface="Poppins Medium"/>
              </a:defRPr>
            </a:lvl5pPr>
          </a:lstStyle>
          <a:p>
            <a:pPr lvl="0"/>
            <a:r>
              <a:rPr lang="en-US" dirty="0"/>
              <a:t>POPPINS MEDIUM 11pt – ALL CAPS FOR SUBTITLE</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 name="Line">
            <a:extLst>
              <a:ext uri="{FF2B5EF4-FFF2-40B4-BE49-F238E27FC236}">
                <a16:creationId xmlns:a16="http://schemas.microsoft.com/office/drawing/2014/main" xmlns="" id="{DE0B103F-73C3-C448-B336-5014C3B0E83F}"/>
              </a:ext>
            </a:extLst>
          </p:cNvPr>
          <p:cNvSpPr/>
          <p:nvPr userDrawn="1"/>
        </p:nvSpPr>
        <p:spPr>
          <a:xfrm>
            <a:off x="4381291" y="5788031"/>
            <a:ext cx="3442119" cy="0"/>
          </a:xfrm>
          <a:prstGeom prst="line">
            <a:avLst/>
          </a:prstGeom>
          <a:ln w="38100">
            <a:solidFill>
              <a:srgbClr val="FFFFFF">
                <a:alpha val="50000"/>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10" name="Image" descr="Image">
            <a:extLst>
              <a:ext uri="{FF2B5EF4-FFF2-40B4-BE49-F238E27FC236}">
                <a16:creationId xmlns:a16="http://schemas.microsoft.com/office/drawing/2014/main" xmlns="" id="{A0189EFE-888D-4743-AD7A-9213BFEFD05E}"/>
              </a:ext>
            </a:extLst>
          </p:cNvPr>
          <p:cNvPicPr>
            <a:picLocks noChangeAspect="1"/>
          </p:cNvPicPr>
          <p:nvPr userDrawn="1"/>
        </p:nvPicPr>
        <p:blipFill>
          <a:blip r:embed="rId3">
            <a:extLst/>
          </a:blip>
          <a:stretch>
            <a:fillRect/>
          </a:stretch>
        </p:blipFill>
        <p:spPr>
          <a:xfrm>
            <a:off x="4380371" y="969153"/>
            <a:ext cx="1949591" cy="1524560"/>
          </a:xfrm>
          <a:prstGeom prst="rect">
            <a:avLst/>
          </a:prstGeom>
          <a:ln w="12700">
            <a:miter lim="400000"/>
          </a:ln>
        </p:spPr>
      </p:pic>
      <p:sp>
        <p:nvSpPr>
          <p:cNvPr id="11" name="Text">
            <a:extLst>
              <a:ext uri="{FF2B5EF4-FFF2-40B4-BE49-F238E27FC236}">
                <a16:creationId xmlns:a16="http://schemas.microsoft.com/office/drawing/2014/main" xmlns="" id="{FFA57043-75D8-824E-B5C7-6F4465D7F89B}"/>
              </a:ext>
            </a:extLst>
          </p:cNvPr>
          <p:cNvSpPr txBox="1"/>
          <p:nvPr userDrawn="1"/>
        </p:nvSpPr>
        <p:spPr>
          <a:xfrm>
            <a:off x="190500" y="6477001"/>
            <a:ext cx="269304" cy="21749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lnSpc>
                <a:spcPct val="90000"/>
              </a:lnSpc>
              <a:spcBef>
                <a:spcPts val="751"/>
              </a:spcBef>
              <a:defRPr sz="2400">
                <a:solidFill>
                  <a:srgbClr val="53585F"/>
                </a:solidFill>
                <a:latin typeface="Poppins Light"/>
                <a:ea typeface="Poppins Light"/>
                <a:cs typeface="Poppins Light"/>
                <a:sym typeface="Poppins Light"/>
              </a:defRPr>
            </a:pPr>
            <a:fld id="{86CB4B4D-7CA3-9044-876B-883B54F8677D}" type="slidenum">
              <a:rPr sz="1200"/>
              <a:pPr>
                <a:lnSpc>
                  <a:spcPct val="90000"/>
                </a:lnSpc>
                <a:spcBef>
                  <a:spcPts val="751"/>
                </a:spcBef>
                <a:defRPr sz="2400">
                  <a:solidFill>
                    <a:srgbClr val="53585F"/>
                  </a:solidFill>
                  <a:latin typeface="Poppins Light"/>
                  <a:ea typeface="Poppins Light"/>
                  <a:cs typeface="Poppins Light"/>
                  <a:sym typeface="Poppins Light"/>
                </a:defRPr>
              </a:pPr>
              <a:t>‹nº›</a:t>
            </a:fld>
            <a:r>
              <a:rPr sz="1200"/>
              <a:t>￼</a:t>
            </a:r>
          </a:p>
        </p:txBody>
      </p:sp>
    </p:spTree>
    <p:extLst>
      <p:ext uri="{BB962C8B-B14F-4D97-AF65-F5344CB8AC3E}">
        <p14:creationId xmlns:p14="http://schemas.microsoft.com/office/powerpoint/2010/main" val="26875295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BG_series_B_3.jpg" descr="BG_series_B_3.jpg">
            <a:extLst>
              <a:ext uri="{FF2B5EF4-FFF2-40B4-BE49-F238E27FC236}">
                <a16:creationId xmlns:a16="http://schemas.microsoft.com/office/drawing/2014/main" xmlns="" id="{61319D53-8767-8540-8B03-4933EBFDE00D}"/>
              </a:ext>
            </a:extLst>
          </p:cNvPr>
          <p:cNvPicPr>
            <a:picLocks noChangeAspect="1"/>
          </p:cNvPicPr>
          <p:nvPr userDrawn="1"/>
        </p:nvPicPr>
        <p:blipFill>
          <a:blip r:embed="rId2">
            <a:extLst/>
          </a:blip>
          <a:stretch>
            <a:fillRect/>
          </a:stretch>
        </p:blipFill>
        <p:spPr>
          <a:xfrm>
            <a:off x="0" y="0"/>
            <a:ext cx="12192000" cy="6858000"/>
          </a:xfrm>
          <a:prstGeom prst="rect">
            <a:avLst/>
          </a:prstGeom>
          <a:ln w="12700">
            <a:miter lim="400000"/>
          </a:ln>
        </p:spPr>
      </p:pic>
      <p:pic>
        <p:nvPicPr>
          <p:cNvPr id="7" name="Image" descr="Image">
            <a:extLst>
              <a:ext uri="{FF2B5EF4-FFF2-40B4-BE49-F238E27FC236}">
                <a16:creationId xmlns:a16="http://schemas.microsoft.com/office/drawing/2014/main" xmlns="" id="{55FD277B-9962-8340-9015-2BE2AFF87A96}"/>
              </a:ext>
            </a:extLst>
          </p:cNvPr>
          <p:cNvPicPr>
            <a:picLocks noChangeAspect="1"/>
          </p:cNvPicPr>
          <p:nvPr/>
        </p:nvPicPr>
        <p:blipFill>
          <a:blip r:embed="rId3">
            <a:extLst/>
          </a:blip>
          <a:stretch>
            <a:fillRect/>
          </a:stretch>
        </p:blipFill>
        <p:spPr>
          <a:xfrm>
            <a:off x="1051391" y="1093757"/>
            <a:ext cx="1165352" cy="911289"/>
          </a:xfrm>
          <a:prstGeom prst="rect">
            <a:avLst/>
          </a:prstGeom>
          <a:ln w="12700">
            <a:miter lim="400000"/>
          </a:ln>
        </p:spPr>
      </p:pic>
      <p:sp>
        <p:nvSpPr>
          <p:cNvPr id="8" name="Title Text">
            <a:extLst>
              <a:ext uri="{FF2B5EF4-FFF2-40B4-BE49-F238E27FC236}">
                <a16:creationId xmlns:a16="http://schemas.microsoft.com/office/drawing/2014/main" xmlns="" id="{1232D0B7-6F62-A845-B2D9-4B35AE6B2BCA}"/>
              </a:ext>
            </a:extLst>
          </p:cNvPr>
          <p:cNvSpPr txBox="1">
            <a:spLocks noGrp="1"/>
          </p:cNvSpPr>
          <p:nvPr>
            <p:ph type="title" hasCustomPrompt="1"/>
          </p:nvPr>
        </p:nvSpPr>
        <p:spPr>
          <a:xfrm>
            <a:off x="6743700" y="3214665"/>
            <a:ext cx="4965893" cy="2324100"/>
          </a:xfrm>
          <a:prstGeom prst="rect">
            <a:avLst/>
          </a:prstGeom>
        </p:spPr>
        <p:txBody>
          <a:bodyPr anchor="b"/>
          <a:lstStyle>
            <a:lvl1pPr>
              <a:defRPr>
                <a:solidFill>
                  <a:schemeClr val="bg1"/>
                </a:solidFill>
              </a:defRPr>
            </a:lvl1pPr>
          </a:lstStyle>
          <a:p>
            <a:r>
              <a:rPr lang="en-US" dirty="0"/>
              <a:t>Title slide font is Poppins Extra Light 33pt</a:t>
            </a:r>
            <a:endParaRPr dirty="0"/>
          </a:p>
        </p:txBody>
      </p:sp>
      <p:sp>
        <p:nvSpPr>
          <p:cNvPr id="9" name="Line">
            <a:extLst>
              <a:ext uri="{FF2B5EF4-FFF2-40B4-BE49-F238E27FC236}">
                <a16:creationId xmlns:a16="http://schemas.microsoft.com/office/drawing/2014/main" xmlns="" id="{029CF999-1FE0-8F40-BE37-FFA8D9DB956C}"/>
              </a:ext>
            </a:extLst>
          </p:cNvPr>
          <p:cNvSpPr/>
          <p:nvPr/>
        </p:nvSpPr>
        <p:spPr>
          <a:xfrm>
            <a:off x="6832391" y="5788031"/>
            <a:ext cx="3442119" cy="0"/>
          </a:xfrm>
          <a:prstGeom prst="line">
            <a:avLst/>
          </a:prstGeom>
          <a:ln w="38100">
            <a:solidFill>
              <a:srgbClr val="FFFFFF">
                <a:alpha val="50000"/>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0" name="Body Level One…">
            <a:extLst>
              <a:ext uri="{FF2B5EF4-FFF2-40B4-BE49-F238E27FC236}">
                <a16:creationId xmlns:a16="http://schemas.microsoft.com/office/drawing/2014/main" xmlns="" id="{6FB7835D-DA58-F14F-B892-E3650F36497D}"/>
              </a:ext>
            </a:extLst>
          </p:cNvPr>
          <p:cNvSpPr txBox="1">
            <a:spLocks noGrp="1"/>
          </p:cNvSpPr>
          <p:nvPr>
            <p:ph type="body" sz="quarter" idx="1" hasCustomPrompt="1"/>
          </p:nvPr>
        </p:nvSpPr>
        <p:spPr>
          <a:xfrm>
            <a:off x="6769100" y="5980147"/>
            <a:ext cx="4838893" cy="585491"/>
          </a:xfrm>
          <a:prstGeom prst="rect">
            <a:avLst/>
          </a:prstGeom>
        </p:spPr>
        <p:txBody>
          <a:bodyPr anchor="t"/>
          <a:lstStyle>
            <a:lvl1pPr marL="0" indent="0">
              <a:spcBef>
                <a:spcPts val="1500"/>
              </a:spcBef>
              <a:buSzTx/>
              <a:buNone/>
              <a:defRPr sz="1500" cap="none" spc="151">
                <a:solidFill>
                  <a:srgbClr val="FFFFFF"/>
                </a:solidFill>
                <a:latin typeface="Poppins Medium"/>
                <a:ea typeface="Poppins Medium"/>
                <a:cs typeface="Poppins Medium"/>
                <a:sym typeface="Poppins Medium"/>
              </a:defRPr>
            </a:lvl1pPr>
            <a:lvl2pPr marL="0" indent="114297">
              <a:spcBef>
                <a:spcPts val="1500"/>
              </a:spcBef>
              <a:buSzTx/>
              <a:buNone/>
              <a:defRPr sz="1500" cap="all" spc="151">
                <a:solidFill>
                  <a:srgbClr val="FFFFFF"/>
                </a:solidFill>
                <a:latin typeface="Poppins Medium"/>
                <a:ea typeface="Poppins Medium"/>
                <a:cs typeface="Poppins Medium"/>
                <a:sym typeface="Poppins Medium"/>
              </a:defRPr>
            </a:lvl2pPr>
            <a:lvl3pPr marL="0" indent="228594">
              <a:spcBef>
                <a:spcPts val="1500"/>
              </a:spcBef>
              <a:buSzTx/>
              <a:buNone/>
              <a:defRPr sz="1500" cap="all" spc="151">
                <a:solidFill>
                  <a:srgbClr val="FFFFFF"/>
                </a:solidFill>
                <a:latin typeface="Poppins Medium"/>
                <a:ea typeface="Poppins Medium"/>
                <a:cs typeface="Poppins Medium"/>
                <a:sym typeface="Poppins Medium"/>
              </a:defRPr>
            </a:lvl3pPr>
            <a:lvl4pPr marL="0" indent="342891">
              <a:spcBef>
                <a:spcPts val="1500"/>
              </a:spcBef>
              <a:buSzTx/>
              <a:buNone/>
              <a:defRPr sz="1500" cap="all" spc="151">
                <a:solidFill>
                  <a:srgbClr val="FFFFFF"/>
                </a:solidFill>
                <a:latin typeface="Poppins Medium"/>
                <a:ea typeface="Poppins Medium"/>
                <a:cs typeface="Poppins Medium"/>
                <a:sym typeface="Poppins Medium"/>
              </a:defRPr>
            </a:lvl4pPr>
            <a:lvl5pPr marL="0" indent="457189">
              <a:spcBef>
                <a:spcPts val="1500"/>
              </a:spcBef>
              <a:buSzTx/>
              <a:buNone/>
              <a:defRPr sz="1500" cap="all" spc="151">
                <a:solidFill>
                  <a:srgbClr val="FFFFFF"/>
                </a:solidFill>
                <a:latin typeface="Poppins Medium"/>
                <a:ea typeface="Poppins Medium"/>
                <a:cs typeface="Poppins Medium"/>
                <a:sym typeface="Poppins Medium"/>
              </a:defRPr>
            </a:lvl5pPr>
          </a:lstStyle>
          <a:p>
            <a:pPr lvl="0"/>
            <a:r>
              <a:rPr lang="en-US" dirty="0"/>
              <a:t>POPPINS MEDIUM 11pt – ALL CAPS FOR SUBTITLE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Image" descr="Image">
            <a:extLst>
              <a:ext uri="{FF2B5EF4-FFF2-40B4-BE49-F238E27FC236}">
                <a16:creationId xmlns:a16="http://schemas.microsoft.com/office/drawing/2014/main" xmlns="" id="{116A8F91-9C28-8246-9E3D-83728FE7F4DB}"/>
              </a:ext>
            </a:extLst>
          </p:cNvPr>
          <p:cNvPicPr>
            <a:picLocks noChangeAspect="1"/>
          </p:cNvPicPr>
          <p:nvPr userDrawn="1"/>
        </p:nvPicPr>
        <p:blipFill>
          <a:blip r:embed="rId3">
            <a:extLst/>
          </a:blip>
          <a:stretch>
            <a:fillRect/>
          </a:stretch>
        </p:blipFill>
        <p:spPr>
          <a:xfrm>
            <a:off x="1051391" y="1093757"/>
            <a:ext cx="1165352" cy="911289"/>
          </a:xfrm>
          <a:prstGeom prst="rect">
            <a:avLst/>
          </a:prstGeom>
          <a:ln w="12700">
            <a:miter lim="400000"/>
          </a:ln>
        </p:spPr>
      </p:pic>
      <p:sp>
        <p:nvSpPr>
          <p:cNvPr id="13" name="Line">
            <a:extLst>
              <a:ext uri="{FF2B5EF4-FFF2-40B4-BE49-F238E27FC236}">
                <a16:creationId xmlns:a16="http://schemas.microsoft.com/office/drawing/2014/main" xmlns="" id="{5594B9E7-A0C4-3542-8E27-22F8A79D7F2B}"/>
              </a:ext>
            </a:extLst>
          </p:cNvPr>
          <p:cNvSpPr/>
          <p:nvPr userDrawn="1"/>
        </p:nvSpPr>
        <p:spPr>
          <a:xfrm>
            <a:off x="6832391" y="5788031"/>
            <a:ext cx="3442119" cy="0"/>
          </a:xfrm>
          <a:prstGeom prst="line">
            <a:avLst/>
          </a:prstGeom>
          <a:ln w="38100">
            <a:solidFill>
              <a:srgbClr val="FFFFFF">
                <a:alpha val="50000"/>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1102063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6" name="BG_series_C_3.jpg" descr="BG_series_C_3.jpg">
            <a:extLst>
              <a:ext uri="{FF2B5EF4-FFF2-40B4-BE49-F238E27FC236}">
                <a16:creationId xmlns:a16="http://schemas.microsoft.com/office/drawing/2014/main" xmlns="" id="{CF471A11-0FF0-6B46-BC97-0BD77B7CD9A9}"/>
              </a:ext>
            </a:extLst>
          </p:cNvPr>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 name="Text Placeholder 2">
            <a:extLst>
              <a:ext uri="{FF2B5EF4-FFF2-40B4-BE49-F238E27FC236}">
                <a16:creationId xmlns:a16="http://schemas.microsoft.com/office/drawing/2014/main" xmlns="" id="{3CE97EFA-67FD-2647-A0CB-D34D9D6C1087}"/>
              </a:ext>
            </a:extLst>
          </p:cNvPr>
          <p:cNvSpPr>
            <a:spLocks noGrp="1"/>
          </p:cNvSpPr>
          <p:nvPr>
            <p:ph type="body" sz="quarter" idx="10" hasCustomPrompt="1"/>
          </p:nvPr>
        </p:nvSpPr>
        <p:spPr>
          <a:xfrm>
            <a:off x="2468744" y="2473931"/>
            <a:ext cx="2484256" cy="1659467"/>
          </a:xfrm>
        </p:spPr>
        <p:txBody>
          <a:bodyPr>
            <a:noAutofit/>
          </a:bodyPr>
          <a:lstStyle>
            <a:lvl1pPr marL="0" indent="0" algn="ctr">
              <a:buNone/>
              <a:defRPr sz="12800" b="0" i="0">
                <a:solidFill>
                  <a:srgbClr val="000000"/>
                </a:solidFill>
                <a:latin typeface="Poppins Thin" pitchFamily="2" charset="77"/>
                <a:cs typeface="Poppins Thin" pitchFamily="2" charset="77"/>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a:t>
            </a:r>
          </a:p>
        </p:txBody>
      </p:sp>
      <p:sp>
        <p:nvSpPr>
          <p:cNvPr id="7" name="Title Text">
            <a:extLst>
              <a:ext uri="{FF2B5EF4-FFF2-40B4-BE49-F238E27FC236}">
                <a16:creationId xmlns:a16="http://schemas.microsoft.com/office/drawing/2014/main" xmlns="" id="{57830E45-E1AE-4A4D-B0F8-C7455911C35E}"/>
              </a:ext>
            </a:extLst>
          </p:cNvPr>
          <p:cNvSpPr txBox="1">
            <a:spLocks noGrp="1"/>
          </p:cNvSpPr>
          <p:nvPr>
            <p:ph type="title" hasCustomPrompt="1"/>
          </p:nvPr>
        </p:nvSpPr>
        <p:spPr>
          <a:xfrm>
            <a:off x="4953000" y="2623193"/>
            <a:ext cx="4965893" cy="1727548"/>
          </a:xfrm>
          <a:prstGeom prst="rect">
            <a:avLst/>
          </a:prstGeom>
        </p:spPr>
        <p:txBody>
          <a:bodyPr anchor="ctr">
            <a:noAutofit/>
          </a:bodyPr>
          <a:lstStyle>
            <a:lvl1pPr>
              <a:lnSpc>
                <a:spcPct val="100000"/>
              </a:lnSpc>
              <a:defRPr sz="4267" b="1" baseline="0">
                <a:solidFill>
                  <a:srgbClr val="000000"/>
                </a:solidFill>
              </a:defRPr>
            </a:lvl1pPr>
          </a:lstStyle>
          <a:p>
            <a:r>
              <a:rPr lang="en-US" dirty="0"/>
              <a:t>Title slide font is Poppins Extra Light 33pt</a:t>
            </a:r>
            <a:endParaRPr dirty="0"/>
          </a:p>
        </p:txBody>
      </p:sp>
      <p:sp>
        <p:nvSpPr>
          <p:cNvPr id="8" name="Line">
            <a:extLst>
              <a:ext uri="{FF2B5EF4-FFF2-40B4-BE49-F238E27FC236}">
                <a16:creationId xmlns:a16="http://schemas.microsoft.com/office/drawing/2014/main" xmlns="" id="{EB50530A-95C7-9544-9186-D3C74F1D4453}"/>
              </a:ext>
            </a:extLst>
          </p:cNvPr>
          <p:cNvSpPr/>
          <p:nvPr/>
        </p:nvSpPr>
        <p:spPr>
          <a:xfrm>
            <a:off x="2954807" y="4368523"/>
            <a:ext cx="1503679" cy="0"/>
          </a:xfrm>
          <a:prstGeom prst="line">
            <a:avLst/>
          </a:prstGeom>
          <a:ln w="38100">
            <a:solidFill>
              <a:schemeClr val="accent5"/>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0" name="Text Placeholder 10">
            <a:extLst>
              <a:ext uri="{FF2B5EF4-FFF2-40B4-BE49-F238E27FC236}">
                <a16:creationId xmlns:a16="http://schemas.microsoft.com/office/drawing/2014/main" xmlns="" id="{C2088AC4-2D9F-DB4A-B29B-88F3E9E46EDA}"/>
              </a:ext>
            </a:extLst>
          </p:cNvPr>
          <p:cNvSpPr>
            <a:spLocks noGrp="1"/>
          </p:cNvSpPr>
          <p:nvPr>
            <p:ph type="body" sz="quarter" idx="11" hasCustomPrompt="1"/>
          </p:nvPr>
        </p:nvSpPr>
        <p:spPr>
          <a:xfrm>
            <a:off x="2653598" y="2403826"/>
            <a:ext cx="2114549" cy="339372"/>
          </a:xfrm>
        </p:spPr>
        <p:txBody>
          <a:bodyPr>
            <a:noAutofit/>
          </a:bodyPr>
          <a:lstStyle>
            <a:lvl1pPr marL="0" indent="0" algn="ctr">
              <a:buNone/>
              <a:defRPr sz="1467" b="1" i="0" spc="800">
                <a:solidFill>
                  <a:srgbClr val="000000"/>
                </a:solidFill>
                <a:latin typeface="Poppins Black" pitchFamily="2" charset="77"/>
                <a:cs typeface="Poppins Black" pitchFamily="2" charset="77"/>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SECTION</a:t>
            </a:r>
          </a:p>
        </p:txBody>
      </p:sp>
      <p:sp>
        <p:nvSpPr>
          <p:cNvPr id="12" name="Line">
            <a:extLst>
              <a:ext uri="{FF2B5EF4-FFF2-40B4-BE49-F238E27FC236}">
                <a16:creationId xmlns:a16="http://schemas.microsoft.com/office/drawing/2014/main" xmlns="" id="{622F5BCB-C626-2948-B438-6A31F3F43C57}"/>
              </a:ext>
            </a:extLst>
          </p:cNvPr>
          <p:cNvSpPr/>
          <p:nvPr userDrawn="1"/>
        </p:nvSpPr>
        <p:spPr>
          <a:xfrm>
            <a:off x="2954807" y="4368523"/>
            <a:ext cx="1503679" cy="0"/>
          </a:xfrm>
          <a:prstGeom prst="line">
            <a:avLst/>
          </a:prstGeom>
          <a:ln w="38100">
            <a:solidFill>
              <a:schemeClr val="accent5"/>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1670205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pic>
        <p:nvPicPr>
          <p:cNvPr id="2" name="BG_series_B_4.jpg" descr="BG_series_B_4.jpg">
            <a:extLst>
              <a:ext uri="{FF2B5EF4-FFF2-40B4-BE49-F238E27FC236}">
                <a16:creationId xmlns:a16="http://schemas.microsoft.com/office/drawing/2014/main" xmlns="" id="{05393E68-A18E-C144-84E0-5D226FE184D4}"/>
              </a:ext>
            </a:extLst>
          </p:cNvPr>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 name="Text Placeholder 2">
            <a:extLst>
              <a:ext uri="{FF2B5EF4-FFF2-40B4-BE49-F238E27FC236}">
                <a16:creationId xmlns:a16="http://schemas.microsoft.com/office/drawing/2014/main" xmlns="" id="{AF9FF149-0312-DA44-B345-AC197AD30840}"/>
              </a:ext>
            </a:extLst>
          </p:cNvPr>
          <p:cNvSpPr>
            <a:spLocks noGrp="1"/>
          </p:cNvSpPr>
          <p:nvPr>
            <p:ph type="body" sz="quarter" idx="10" hasCustomPrompt="1"/>
          </p:nvPr>
        </p:nvSpPr>
        <p:spPr>
          <a:xfrm>
            <a:off x="9291782" y="380192"/>
            <a:ext cx="2526989" cy="1513417"/>
          </a:xfrm>
        </p:spPr>
        <p:txBody>
          <a:bodyPr>
            <a:noAutofit/>
          </a:bodyPr>
          <a:lstStyle>
            <a:lvl1pPr marL="0" indent="0" algn="ctr">
              <a:buNone/>
              <a:defRPr sz="12800" b="0" i="0">
                <a:solidFill>
                  <a:schemeClr val="tx1"/>
                </a:solidFill>
                <a:latin typeface="Poppins Thin" pitchFamily="2" charset="77"/>
                <a:cs typeface="Poppins Thin" pitchFamily="2" charset="77"/>
              </a:defRPr>
            </a:lvl1pPr>
            <a:lvl2pPr marL="609585" indent="0">
              <a:buNone/>
              <a:defRPr>
                <a:solidFill>
                  <a:schemeClr val="bg1"/>
                </a:solidFill>
              </a:defRPr>
            </a:lvl2pPr>
            <a:lvl3pPr marL="1219170" indent="0">
              <a:buNone/>
              <a:defRPr>
                <a:solidFill>
                  <a:schemeClr val="bg1"/>
                </a:solidFill>
              </a:defRPr>
            </a:lvl3pPr>
            <a:lvl4pPr marL="1828754" indent="0">
              <a:buNone/>
              <a:defRPr>
                <a:solidFill>
                  <a:schemeClr val="bg1"/>
                </a:solidFill>
              </a:defRPr>
            </a:lvl4pPr>
            <a:lvl5pPr marL="2438339" indent="0">
              <a:buNone/>
              <a:defRPr>
                <a:solidFill>
                  <a:schemeClr val="bg1"/>
                </a:solidFill>
              </a:defRPr>
            </a:lvl5pPr>
          </a:lstStyle>
          <a:p>
            <a:pPr lvl="0"/>
            <a:r>
              <a:rPr lang="en-US" dirty="0"/>
              <a:t>#</a:t>
            </a:r>
          </a:p>
        </p:txBody>
      </p:sp>
      <p:sp>
        <p:nvSpPr>
          <p:cNvPr id="3" name="Title Text">
            <a:extLst>
              <a:ext uri="{FF2B5EF4-FFF2-40B4-BE49-F238E27FC236}">
                <a16:creationId xmlns:a16="http://schemas.microsoft.com/office/drawing/2014/main" xmlns="" id="{4DCA3963-6B94-794B-BB7E-DA44A10E186B}"/>
              </a:ext>
            </a:extLst>
          </p:cNvPr>
          <p:cNvSpPr txBox="1">
            <a:spLocks noGrp="1"/>
          </p:cNvSpPr>
          <p:nvPr>
            <p:ph type="title" hasCustomPrompt="1"/>
          </p:nvPr>
        </p:nvSpPr>
        <p:spPr>
          <a:xfrm>
            <a:off x="1625601" y="3319347"/>
            <a:ext cx="4761764" cy="1854548"/>
          </a:xfrm>
          <a:prstGeom prst="rect">
            <a:avLst/>
          </a:prstGeom>
        </p:spPr>
        <p:txBody>
          <a:bodyPr anchor="t"/>
          <a:lstStyle>
            <a:lvl1pPr>
              <a:defRPr sz="3700">
                <a:solidFill>
                  <a:schemeClr val="bg1"/>
                </a:solidFill>
              </a:defRPr>
            </a:lvl1pPr>
          </a:lstStyle>
          <a:p>
            <a:r>
              <a:rPr lang="en-US" dirty="0"/>
              <a:t>Title slide font is Poppins Extra Light 33pt</a:t>
            </a:r>
            <a:endParaRPr dirty="0"/>
          </a:p>
        </p:txBody>
      </p:sp>
      <p:sp>
        <p:nvSpPr>
          <p:cNvPr id="4" name="Line">
            <a:extLst>
              <a:ext uri="{FF2B5EF4-FFF2-40B4-BE49-F238E27FC236}">
                <a16:creationId xmlns:a16="http://schemas.microsoft.com/office/drawing/2014/main" xmlns="" id="{B5215209-7EB2-C542-AEAB-B17805271E3E}"/>
              </a:ext>
            </a:extLst>
          </p:cNvPr>
          <p:cNvSpPr/>
          <p:nvPr/>
        </p:nvSpPr>
        <p:spPr>
          <a:xfrm>
            <a:off x="9833197" y="2192867"/>
            <a:ext cx="1503679" cy="0"/>
          </a:xfrm>
          <a:prstGeom prst="line">
            <a:avLst/>
          </a:prstGeom>
          <a:ln w="38100">
            <a:solidFill>
              <a:schemeClr val="accent5"/>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5" name="Line">
            <a:extLst>
              <a:ext uri="{FF2B5EF4-FFF2-40B4-BE49-F238E27FC236}">
                <a16:creationId xmlns:a16="http://schemas.microsoft.com/office/drawing/2014/main" xmlns="" id="{4461725B-A784-5F4E-8C10-D4F455621A93}"/>
              </a:ext>
            </a:extLst>
          </p:cNvPr>
          <p:cNvSpPr/>
          <p:nvPr/>
        </p:nvSpPr>
        <p:spPr>
          <a:xfrm>
            <a:off x="3731475" y="2027767"/>
            <a:ext cx="0" cy="1330939"/>
          </a:xfrm>
          <a:prstGeom prst="line">
            <a:avLst/>
          </a:prstGeom>
          <a:ln w="38100">
            <a:solidFill>
              <a:srgbClr val="FFFFFF">
                <a:alpha val="67813"/>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Line">
            <a:extLst>
              <a:ext uri="{FF2B5EF4-FFF2-40B4-BE49-F238E27FC236}">
                <a16:creationId xmlns:a16="http://schemas.microsoft.com/office/drawing/2014/main" xmlns="" id="{7C375DB3-503A-A349-90B4-E7DE68204509}"/>
              </a:ext>
            </a:extLst>
          </p:cNvPr>
          <p:cNvSpPr/>
          <p:nvPr/>
        </p:nvSpPr>
        <p:spPr>
          <a:xfrm>
            <a:off x="3731475" y="5138431"/>
            <a:ext cx="0" cy="1330939"/>
          </a:xfrm>
          <a:prstGeom prst="line">
            <a:avLst/>
          </a:prstGeom>
          <a:ln w="38100">
            <a:solidFill>
              <a:srgbClr val="FFFFFF">
                <a:alpha val="67813"/>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7" name="Image" descr="Image">
            <a:extLst>
              <a:ext uri="{FF2B5EF4-FFF2-40B4-BE49-F238E27FC236}">
                <a16:creationId xmlns:a16="http://schemas.microsoft.com/office/drawing/2014/main" xmlns="" id="{4004D78D-2553-124B-BCF7-E955F183D579}"/>
              </a:ext>
            </a:extLst>
          </p:cNvPr>
          <p:cNvPicPr>
            <a:picLocks noChangeAspect="1"/>
          </p:cNvPicPr>
          <p:nvPr/>
        </p:nvPicPr>
        <p:blipFill>
          <a:blip r:embed="rId3">
            <a:extLst/>
          </a:blip>
          <a:stretch>
            <a:fillRect/>
          </a:stretch>
        </p:blipFill>
        <p:spPr>
          <a:xfrm>
            <a:off x="11078061" y="6023220"/>
            <a:ext cx="740711" cy="579224"/>
          </a:xfrm>
          <a:prstGeom prst="rect">
            <a:avLst/>
          </a:prstGeom>
          <a:ln w="12700">
            <a:miter lim="400000"/>
          </a:ln>
        </p:spPr>
      </p:pic>
      <p:sp>
        <p:nvSpPr>
          <p:cNvPr id="8" name="Text Placeholder 10">
            <a:extLst>
              <a:ext uri="{FF2B5EF4-FFF2-40B4-BE49-F238E27FC236}">
                <a16:creationId xmlns:a16="http://schemas.microsoft.com/office/drawing/2014/main" xmlns="" id="{5C526FD6-7DB2-DB4D-B940-26028994F806}"/>
              </a:ext>
            </a:extLst>
          </p:cNvPr>
          <p:cNvSpPr>
            <a:spLocks noGrp="1"/>
          </p:cNvSpPr>
          <p:nvPr>
            <p:ph type="body" sz="quarter" idx="11" hasCustomPrompt="1"/>
          </p:nvPr>
        </p:nvSpPr>
        <p:spPr>
          <a:xfrm>
            <a:off x="9507432" y="302765"/>
            <a:ext cx="2114549" cy="339372"/>
          </a:xfrm>
        </p:spPr>
        <p:txBody>
          <a:bodyPr>
            <a:noAutofit/>
          </a:bodyPr>
          <a:lstStyle>
            <a:lvl1pPr marL="0" indent="0" algn="ctr">
              <a:buNone/>
              <a:defRPr sz="1467" b="1" i="0" spc="800">
                <a:solidFill>
                  <a:schemeClr val="tx1"/>
                </a:solidFill>
                <a:latin typeface="Poppins Black" pitchFamily="2" charset="77"/>
                <a:cs typeface="Poppins Black" pitchFamily="2" charset="77"/>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SECTION</a:t>
            </a:r>
          </a:p>
        </p:txBody>
      </p:sp>
      <p:sp>
        <p:nvSpPr>
          <p:cNvPr id="11" name="Line">
            <a:extLst>
              <a:ext uri="{FF2B5EF4-FFF2-40B4-BE49-F238E27FC236}">
                <a16:creationId xmlns:a16="http://schemas.microsoft.com/office/drawing/2014/main" xmlns="" id="{6B92AABD-31F6-DE41-B145-11C6A7E0BFFF}"/>
              </a:ext>
            </a:extLst>
          </p:cNvPr>
          <p:cNvSpPr/>
          <p:nvPr userDrawn="1"/>
        </p:nvSpPr>
        <p:spPr>
          <a:xfrm>
            <a:off x="9833197" y="2192867"/>
            <a:ext cx="1503679" cy="0"/>
          </a:xfrm>
          <a:prstGeom prst="line">
            <a:avLst/>
          </a:prstGeom>
          <a:ln w="38100">
            <a:solidFill>
              <a:schemeClr val="accent5"/>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2" name="Line">
            <a:extLst>
              <a:ext uri="{FF2B5EF4-FFF2-40B4-BE49-F238E27FC236}">
                <a16:creationId xmlns:a16="http://schemas.microsoft.com/office/drawing/2014/main" xmlns="" id="{E5E304EA-0CC0-9341-8BFD-9BDA09E812D3}"/>
              </a:ext>
            </a:extLst>
          </p:cNvPr>
          <p:cNvSpPr/>
          <p:nvPr userDrawn="1"/>
        </p:nvSpPr>
        <p:spPr>
          <a:xfrm>
            <a:off x="3731475" y="2027767"/>
            <a:ext cx="0" cy="1330939"/>
          </a:xfrm>
          <a:prstGeom prst="line">
            <a:avLst/>
          </a:prstGeom>
          <a:ln w="38100">
            <a:solidFill>
              <a:srgbClr val="FFFFFF">
                <a:alpha val="67813"/>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3" name="Line">
            <a:extLst>
              <a:ext uri="{FF2B5EF4-FFF2-40B4-BE49-F238E27FC236}">
                <a16:creationId xmlns:a16="http://schemas.microsoft.com/office/drawing/2014/main" xmlns="" id="{B47C4CA9-9405-8842-B415-26EBF05188A0}"/>
              </a:ext>
            </a:extLst>
          </p:cNvPr>
          <p:cNvSpPr/>
          <p:nvPr userDrawn="1"/>
        </p:nvSpPr>
        <p:spPr>
          <a:xfrm>
            <a:off x="3731475" y="5138431"/>
            <a:ext cx="0" cy="1330939"/>
          </a:xfrm>
          <a:prstGeom prst="line">
            <a:avLst/>
          </a:prstGeom>
          <a:ln w="38100">
            <a:solidFill>
              <a:srgbClr val="FFFFFF">
                <a:alpha val="67813"/>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14" name="Image" descr="Image">
            <a:extLst>
              <a:ext uri="{FF2B5EF4-FFF2-40B4-BE49-F238E27FC236}">
                <a16:creationId xmlns:a16="http://schemas.microsoft.com/office/drawing/2014/main" xmlns="" id="{F9DAA639-B8E4-0D4D-A68E-E3AE3F3F71F2}"/>
              </a:ext>
            </a:extLst>
          </p:cNvPr>
          <p:cNvPicPr>
            <a:picLocks noChangeAspect="1"/>
          </p:cNvPicPr>
          <p:nvPr userDrawn="1"/>
        </p:nvPicPr>
        <p:blipFill>
          <a:blip r:embed="rId3">
            <a:extLst/>
          </a:blip>
          <a:stretch>
            <a:fillRect/>
          </a:stretch>
        </p:blipFill>
        <p:spPr>
          <a:xfrm>
            <a:off x="11078061" y="6023220"/>
            <a:ext cx="740711" cy="579224"/>
          </a:xfrm>
          <a:prstGeom prst="rect">
            <a:avLst/>
          </a:prstGeom>
          <a:ln w="12700">
            <a:miter lim="400000"/>
          </a:ln>
        </p:spPr>
      </p:pic>
    </p:spTree>
    <p:extLst>
      <p:ext uri="{BB962C8B-B14F-4D97-AF65-F5344CB8AC3E}">
        <p14:creationId xmlns:p14="http://schemas.microsoft.com/office/powerpoint/2010/main" val="25738765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2" name="BG_series_B_10.jpg" descr="BG_series_B_10.jpg">
            <a:extLst>
              <a:ext uri="{FF2B5EF4-FFF2-40B4-BE49-F238E27FC236}">
                <a16:creationId xmlns:a16="http://schemas.microsoft.com/office/drawing/2014/main" xmlns="" id="{71976082-2945-AC49-8808-835A43D37B93}"/>
              </a:ext>
            </a:extLst>
          </p:cNvPr>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 name="Title Text">
            <a:extLst>
              <a:ext uri="{FF2B5EF4-FFF2-40B4-BE49-F238E27FC236}">
                <a16:creationId xmlns:a16="http://schemas.microsoft.com/office/drawing/2014/main" xmlns="" id="{19BFAE5D-CECB-BD42-B376-3A8B25C54C3D}"/>
              </a:ext>
            </a:extLst>
          </p:cNvPr>
          <p:cNvSpPr txBox="1">
            <a:spLocks noGrp="1"/>
          </p:cNvSpPr>
          <p:nvPr>
            <p:ph type="title" hasCustomPrompt="1"/>
          </p:nvPr>
        </p:nvSpPr>
        <p:spPr>
          <a:xfrm>
            <a:off x="6571128" y="3344747"/>
            <a:ext cx="4472560" cy="2428493"/>
          </a:xfrm>
          <a:prstGeom prst="rect">
            <a:avLst/>
          </a:prstGeom>
        </p:spPr>
        <p:txBody>
          <a:bodyPr anchor="t"/>
          <a:lstStyle>
            <a:lvl1pPr>
              <a:defRPr sz="3700">
                <a:solidFill>
                  <a:schemeClr val="bg1"/>
                </a:solidFill>
              </a:defRPr>
            </a:lvl1pPr>
          </a:lstStyle>
          <a:p>
            <a:r>
              <a:rPr lang="en-US" dirty="0"/>
              <a:t>Title slide font is Poppins Extra Light 33pt</a:t>
            </a:r>
            <a:endParaRPr dirty="0"/>
          </a:p>
        </p:txBody>
      </p:sp>
      <p:sp>
        <p:nvSpPr>
          <p:cNvPr id="4" name="Line">
            <a:extLst>
              <a:ext uri="{FF2B5EF4-FFF2-40B4-BE49-F238E27FC236}">
                <a16:creationId xmlns:a16="http://schemas.microsoft.com/office/drawing/2014/main" xmlns="" id="{3B9F60D0-2AB0-4E49-AE5F-CBD80DD1CD19}"/>
              </a:ext>
            </a:extLst>
          </p:cNvPr>
          <p:cNvSpPr/>
          <p:nvPr/>
        </p:nvSpPr>
        <p:spPr>
          <a:xfrm>
            <a:off x="1388474" y="2815167"/>
            <a:ext cx="1503679" cy="0"/>
          </a:xfrm>
          <a:prstGeom prst="line">
            <a:avLst/>
          </a:prstGeom>
          <a:ln w="38100">
            <a:solidFill>
              <a:srgbClr val="FFFFF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5" name="Text Placeholder 2">
            <a:extLst>
              <a:ext uri="{FF2B5EF4-FFF2-40B4-BE49-F238E27FC236}">
                <a16:creationId xmlns:a16="http://schemas.microsoft.com/office/drawing/2014/main" xmlns="" id="{689BC63E-55DF-1643-BB62-55A94D2098D0}"/>
              </a:ext>
            </a:extLst>
          </p:cNvPr>
          <p:cNvSpPr>
            <a:spLocks noGrp="1"/>
          </p:cNvSpPr>
          <p:nvPr>
            <p:ph type="body" sz="quarter" idx="10" hasCustomPrompt="1"/>
          </p:nvPr>
        </p:nvSpPr>
        <p:spPr>
          <a:xfrm>
            <a:off x="849746" y="915630"/>
            <a:ext cx="2715489" cy="1513417"/>
          </a:xfrm>
        </p:spPr>
        <p:txBody>
          <a:bodyPr>
            <a:noAutofit/>
          </a:bodyPr>
          <a:lstStyle>
            <a:lvl1pPr marL="0" indent="0" algn="ctr">
              <a:buNone/>
              <a:defRPr sz="12800" b="0" i="0">
                <a:solidFill>
                  <a:schemeClr val="bg1"/>
                </a:solidFill>
                <a:latin typeface="Poppins Thin" pitchFamily="2" charset="77"/>
                <a:cs typeface="Poppins Thin" pitchFamily="2" charset="77"/>
              </a:defRPr>
            </a:lvl1pPr>
            <a:lvl2pPr marL="609585" indent="0">
              <a:buNone/>
              <a:defRPr>
                <a:solidFill>
                  <a:schemeClr val="bg1"/>
                </a:solidFill>
              </a:defRPr>
            </a:lvl2pPr>
            <a:lvl3pPr marL="1219170" indent="0">
              <a:buNone/>
              <a:defRPr>
                <a:solidFill>
                  <a:schemeClr val="bg1"/>
                </a:solidFill>
              </a:defRPr>
            </a:lvl3pPr>
            <a:lvl4pPr marL="1828754" indent="0">
              <a:buNone/>
              <a:defRPr>
                <a:solidFill>
                  <a:schemeClr val="bg1"/>
                </a:solidFill>
              </a:defRPr>
            </a:lvl4pPr>
            <a:lvl5pPr marL="2438339" indent="0">
              <a:buNone/>
              <a:defRPr>
                <a:solidFill>
                  <a:schemeClr val="bg1"/>
                </a:solidFill>
              </a:defRPr>
            </a:lvl5pPr>
          </a:lstStyle>
          <a:p>
            <a:pPr lvl="0"/>
            <a:r>
              <a:rPr lang="en-US" dirty="0"/>
              <a:t>#</a:t>
            </a:r>
          </a:p>
        </p:txBody>
      </p:sp>
      <p:sp>
        <p:nvSpPr>
          <p:cNvPr id="6" name="Text Placeholder 10">
            <a:extLst>
              <a:ext uri="{FF2B5EF4-FFF2-40B4-BE49-F238E27FC236}">
                <a16:creationId xmlns:a16="http://schemas.microsoft.com/office/drawing/2014/main" xmlns="" id="{ABA5084D-4936-1D42-8604-976CF198A977}"/>
              </a:ext>
            </a:extLst>
          </p:cNvPr>
          <p:cNvSpPr>
            <a:spLocks noGrp="1"/>
          </p:cNvSpPr>
          <p:nvPr>
            <p:ph type="body" sz="quarter" idx="11" hasCustomPrompt="1"/>
          </p:nvPr>
        </p:nvSpPr>
        <p:spPr>
          <a:xfrm>
            <a:off x="1139484" y="878069"/>
            <a:ext cx="2114549" cy="339372"/>
          </a:xfrm>
        </p:spPr>
        <p:txBody>
          <a:bodyPr>
            <a:noAutofit/>
          </a:bodyPr>
          <a:lstStyle>
            <a:lvl1pPr marL="0" indent="0" algn="ctr">
              <a:buNone/>
              <a:defRPr sz="1467" b="1" i="0" spc="800">
                <a:solidFill>
                  <a:schemeClr val="bg1"/>
                </a:solidFill>
                <a:latin typeface="Poppins Black" pitchFamily="2" charset="77"/>
                <a:cs typeface="Poppins Black" pitchFamily="2" charset="77"/>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SECTION</a:t>
            </a:r>
          </a:p>
        </p:txBody>
      </p:sp>
      <p:sp>
        <p:nvSpPr>
          <p:cNvPr id="8" name="Line">
            <a:extLst>
              <a:ext uri="{FF2B5EF4-FFF2-40B4-BE49-F238E27FC236}">
                <a16:creationId xmlns:a16="http://schemas.microsoft.com/office/drawing/2014/main" xmlns="" id="{174084AA-B500-1E4D-A4D7-99A45C1C5C1C}"/>
              </a:ext>
            </a:extLst>
          </p:cNvPr>
          <p:cNvSpPr/>
          <p:nvPr userDrawn="1"/>
        </p:nvSpPr>
        <p:spPr>
          <a:xfrm>
            <a:off x="1388474" y="2815167"/>
            <a:ext cx="1503679" cy="0"/>
          </a:xfrm>
          <a:prstGeom prst="line">
            <a:avLst/>
          </a:prstGeom>
          <a:ln w="38100">
            <a:solidFill>
              <a:srgbClr val="FFFFF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2792282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EE216C0-F238-7740-A713-0548A5582EA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Image" descr="Image">
            <a:extLst>
              <a:ext uri="{FF2B5EF4-FFF2-40B4-BE49-F238E27FC236}">
                <a16:creationId xmlns:a16="http://schemas.microsoft.com/office/drawing/2014/main" xmlns="" id="{55FD277B-9962-8340-9015-2BE2AFF87A96}"/>
              </a:ext>
            </a:extLst>
          </p:cNvPr>
          <p:cNvPicPr>
            <a:picLocks noChangeAspect="1"/>
          </p:cNvPicPr>
          <p:nvPr/>
        </p:nvPicPr>
        <p:blipFill>
          <a:blip r:embed="rId3">
            <a:extLst/>
          </a:blip>
          <a:stretch>
            <a:fillRect/>
          </a:stretch>
        </p:blipFill>
        <p:spPr>
          <a:xfrm>
            <a:off x="1051391" y="1093757"/>
            <a:ext cx="1165352" cy="911289"/>
          </a:xfrm>
          <a:prstGeom prst="rect">
            <a:avLst/>
          </a:prstGeom>
          <a:ln w="12700">
            <a:miter lim="400000"/>
          </a:ln>
        </p:spPr>
      </p:pic>
      <p:pic>
        <p:nvPicPr>
          <p:cNvPr id="12" name="Image" descr="Image">
            <a:extLst>
              <a:ext uri="{FF2B5EF4-FFF2-40B4-BE49-F238E27FC236}">
                <a16:creationId xmlns:a16="http://schemas.microsoft.com/office/drawing/2014/main" xmlns="" id="{116A8F91-9C28-8246-9E3D-83728FE7F4DB}"/>
              </a:ext>
            </a:extLst>
          </p:cNvPr>
          <p:cNvPicPr>
            <a:picLocks noChangeAspect="1"/>
          </p:cNvPicPr>
          <p:nvPr userDrawn="1"/>
        </p:nvPicPr>
        <p:blipFill>
          <a:blip r:embed="rId3">
            <a:extLst/>
          </a:blip>
          <a:stretch>
            <a:fillRect/>
          </a:stretch>
        </p:blipFill>
        <p:spPr>
          <a:xfrm>
            <a:off x="1051391" y="1093757"/>
            <a:ext cx="1165352" cy="911289"/>
          </a:xfrm>
          <a:prstGeom prst="rect">
            <a:avLst/>
          </a:prstGeom>
          <a:ln w="12700">
            <a:miter lim="400000"/>
          </a:ln>
        </p:spPr>
      </p:pic>
      <p:sp>
        <p:nvSpPr>
          <p:cNvPr id="13" name="Line">
            <a:extLst>
              <a:ext uri="{FF2B5EF4-FFF2-40B4-BE49-F238E27FC236}">
                <a16:creationId xmlns:a16="http://schemas.microsoft.com/office/drawing/2014/main" xmlns="" id="{5594B9E7-A0C4-3542-8E27-22F8A79D7F2B}"/>
              </a:ext>
            </a:extLst>
          </p:cNvPr>
          <p:cNvSpPr/>
          <p:nvPr userDrawn="1"/>
        </p:nvSpPr>
        <p:spPr>
          <a:xfrm>
            <a:off x="1051391" y="3792984"/>
            <a:ext cx="3442119" cy="0"/>
          </a:xfrm>
          <a:prstGeom prst="line">
            <a:avLst/>
          </a:prstGeom>
          <a:ln w="38100">
            <a:solidFill>
              <a:srgbClr val="FFFFFF">
                <a:alpha val="50000"/>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4" name="TextBox 3">
            <a:hlinkClick r:id="rId4"/>
            <a:extLst>
              <a:ext uri="{FF2B5EF4-FFF2-40B4-BE49-F238E27FC236}">
                <a16:creationId xmlns:a16="http://schemas.microsoft.com/office/drawing/2014/main" xmlns="" id="{373F804C-104F-AD4E-8759-BEDEA109D15A}"/>
              </a:ext>
            </a:extLst>
          </p:cNvPr>
          <p:cNvSpPr txBox="1"/>
          <p:nvPr userDrawn="1"/>
        </p:nvSpPr>
        <p:spPr>
          <a:xfrm>
            <a:off x="1051391" y="5365569"/>
            <a:ext cx="4965893" cy="294183"/>
          </a:xfrm>
          <a:prstGeom prst="rect">
            <a:avLst/>
          </a:prstGeom>
          <a:noFill/>
        </p:spPr>
        <p:txBody>
          <a:bodyPr wrap="square" rtlCol="0">
            <a:spAutoFit/>
          </a:bodyPr>
          <a:lstStyle/>
          <a:p>
            <a:pPr algn="l"/>
            <a:r>
              <a:rPr lang="en-US" sz="1600" dirty="0" err="1">
                <a:solidFill>
                  <a:schemeClr val="bg1"/>
                </a:solidFill>
                <a:latin typeface="Poppins" pitchFamily="2" charset="77"/>
                <a:cs typeface="Poppins" pitchFamily="2" charset="77"/>
              </a:rPr>
              <a:t>r3.com</a:t>
            </a:r>
            <a:endParaRPr lang="en-US" sz="1600" dirty="0">
              <a:solidFill>
                <a:schemeClr val="bg1"/>
              </a:solidFill>
              <a:latin typeface="Poppins" pitchFamily="2" charset="77"/>
              <a:cs typeface="Poppins" pitchFamily="2" charset="77"/>
            </a:endParaRPr>
          </a:p>
        </p:txBody>
      </p:sp>
      <p:sp>
        <p:nvSpPr>
          <p:cNvPr id="5" name="TextBox 4">
            <a:extLst>
              <a:ext uri="{FF2B5EF4-FFF2-40B4-BE49-F238E27FC236}">
                <a16:creationId xmlns:a16="http://schemas.microsoft.com/office/drawing/2014/main" xmlns="" id="{BD4E1D02-C62E-8044-A4EC-F21ED787C20A}"/>
              </a:ext>
            </a:extLst>
          </p:cNvPr>
          <p:cNvSpPr txBox="1"/>
          <p:nvPr userDrawn="1"/>
        </p:nvSpPr>
        <p:spPr>
          <a:xfrm>
            <a:off x="880266" y="2877575"/>
            <a:ext cx="4799215" cy="630814"/>
          </a:xfrm>
          <a:prstGeom prst="rect">
            <a:avLst/>
          </a:prstGeom>
          <a:noFill/>
        </p:spPr>
        <p:txBody>
          <a:bodyPr wrap="square" rtlCol="0">
            <a:spAutoFit/>
          </a:bodyPr>
          <a:lstStyle/>
          <a:p>
            <a:pPr algn="l"/>
            <a:r>
              <a:rPr lang="en-US" sz="4267" b="0" i="0" dirty="0">
                <a:solidFill>
                  <a:schemeClr val="bg1"/>
                </a:solidFill>
                <a:latin typeface="Poppins ExtraLight" pitchFamily="2" charset="77"/>
                <a:cs typeface="Poppins ExtraLight" pitchFamily="2" charset="77"/>
              </a:rPr>
              <a:t>Thank you</a:t>
            </a:r>
          </a:p>
        </p:txBody>
      </p:sp>
      <p:sp>
        <p:nvSpPr>
          <p:cNvPr id="18" name="Rectangle 17">
            <a:extLst>
              <a:ext uri="{FF2B5EF4-FFF2-40B4-BE49-F238E27FC236}">
                <a16:creationId xmlns:a16="http://schemas.microsoft.com/office/drawing/2014/main" xmlns="" id="{ABEF94E9-CC95-564B-BA28-B089349482A7}"/>
              </a:ext>
            </a:extLst>
          </p:cNvPr>
          <p:cNvSpPr/>
          <p:nvPr userDrawn="1"/>
        </p:nvSpPr>
        <p:spPr>
          <a:xfrm>
            <a:off x="4092654" y="5128512"/>
            <a:ext cx="2167836" cy="555601"/>
          </a:xfrm>
          <a:prstGeom prst="rect">
            <a:avLst/>
          </a:prstGeom>
        </p:spPr>
        <p:txBody>
          <a:bodyPr wrap="square">
            <a:spAutoFit/>
          </a:bodyPr>
          <a:lstStyle/>
          <a:p>
            <a:r>
              <a:rPr lang="en-GB" sz="1333" b="1" dirty="0">
                <a:solidFill>
                  <a:schemeClr val="bg1"/>
                </a:solidFill>
                <a:latin typeface="Poppins" pitchFamily="2" charset="77"/>
                <a:cs typeface="Poppins" pitchFamily="2" charset="77"/>
              </a:rPr>
              <a:t>New York</a:t>
            </a:r>
          </a:p>
          <a:p>
            <a:r>
              <a:rPr lang="en-GB" sz="1200" dirty="0">
                <a:solidFill>
                  <a:schemeClr val="bg1"/>
                </a:solidFill>
                <a:latin typeface="Poppins" pitchFamily="2" charset="77"/>
                <a:cs typeface="Poppins" pitchFamily="2" charset="77"/>
              </a:rPr>
              <a:t>11 West 42nd Street, 8th Floor</a:t>
            </a:r>
            <a:br>
              <a:rPr lang="en-GB" sz="1200" dirty="0">
                <a:solidFill>
                  <a:schemeClr val="bg1"/>
                </a:solidFill>
                <a:latin typeface="Poppins" pitchFamily="2" charset="77"/>
                <a:cs typeface="Poppins" pitchFamily="2" charset="77"/>
              </a:rPr>
            </a:br>
            <a:r>
              <a:rPr lang="en-GB" sz="1200" dirty="0">
                <a:solidFill>
                  <a:schemeClr val="bg1"/>
                </a:solidFill>
                <a:latin typeface="Poppins" pitchFamily="2" charset="77"/>
                <a:cs typeface="Poppins" pitchFamily="2" charset="77"/>
              </a:rPr>
              <a:t>New York, NY 10036</a:t>
            </a:r>
          </a:p>
        </p:txBody>
      </p:sp>
      <p:sp>
        <p:nvSpPr>
          <p:cNvPr id="19" name="Rectangle 18">
            <a:extLst>
              <a:ext uri="{FF2B5EF4-FFF2-40B4-BE49-F238E27FC236}">
                <a16:creationId xmlns:a16="http://schemas.microsoft.com/office/drawing/2014/main" xmlns="" id="{B136FB0B-3868-6644-B83D-141782E0EFEF}"/>
              </a:ext>
            </a:extLst>
          </p:cNvPr>
          <p:cNvSpPr/>
          <p:nvPr userDrawn="1"/>
        </p:nvSpPr>
        <p:spPr>
          <a:xfrm>
            <a:off x="6285169" y="5128513"/>
            <a:ext cx="1572179" cy="555601"/>
          </a:xfrm>
          <a:prstGeom prst="rect">
            <a:avLst/>
          </a:prstGeom>
        </p:spPr>
        <p:txBody>
          <a:bodyPr wrap="square">
            <a:spAutoFit/>
          </a:bodyPr>
          <a:lstStyle/>
          <a:p>
            <a:r>
              <a:rPr lang="en-GB" sz="1333" b="1" dirty="0">
                <a:solidFill>
                  <a:schemeClr val="bg1"/>
                </a:solidFill>
                <a:latin typeface="Poppins" pitchFamily="2" charset="77"/>
                <a:cs typeface="Poppins" pitchFamily="2" charset="77"/>
              </a:rPr>
              <a:t>London</a:t>
            </a:r>
          </a:p>
          <a:p>
            <a:r>
              <a:rPr lang="en-GB" sz="1200" dirty="0">
                <a:solidFill>
                  <a:schemeClr val="bg1"/>
                </a:solidFill>
                <a:latin typeface="Poppins" pitchFamily="2" charset="77"/>
                <a:cs typeface="Poppins" pitchFamily="2" charset="77"/>
              </a:rPr>
              <a:t>2 London Wall Place,</a:t>
            </a:r>
            <a:br>
              <a:rPr lang="en-GB" sz="1200" dirty="0">
                <a:solidFill>
                  <a:schemeClr val="bg1"/>
                </a:solidFill>
                <a:latin typeface="Poppins" pitchFamily="2" charset="77"/>
                <a:cs typeface="Poppins" pitchFamily="2" charset="77"/>
              </a:rPr>
            </a:br>
            <a:r>
              <a:rPr lang="en-GB" sz="1200" dirty="0">
                <a:solidFill>
                  <a:schemeClr val="bg1"/>
                </a:solidFill>
                <a:latin typeface="Poppins" pitchFamily="2" charset="77"/>
                <a:cs typeface="Poppins" pitchFamily="2" charset="77"/>
              </a:rPr>
              <a:t>London, EC2Y 5AU </a:t>
            </a:r>
          </a:p>
        </p:txBody>
      </p:sp>
      <p:sp>
        <p:nvSpPr>
          <p:cNvPr id="20" name="Rectangle 19">
            <a:extLst>
              <a:ext uri="{FF2B5EF4-FFF2-40B4-BE49-F238E27FC236}">
                <a16:creationId xmlns:a16="http://schemas.microsoft.com/office/drawing/2014/main" xmlns="" id="{A4F31116-E8E4-9844-9213-B4B1960DB9A4}"/>
              </a:ext>
            </a:extLst>
          </p:cNvPr>
          <p:cNvSpPr/>
          <p:nvPr userDrawn="1"/>
        </p:nvSpPr>
        <p:spPr>
          <a:xfrm>
            <a:off x="7882029" y="5128512"/>
            <a:ext cx="1966623" cy="555601"/>
          </a:xfrm>
          <a:prstGeom prst="rect">
            <a:avLst/>
          </a:prstGeom>
        </p:spPr>
        <p:txBody>
          <a:bodyPr wrap="square">
            <a:spAutoFit/>
          </a:bodyPr>
          <a:lstStyle/>
          <a:p>
            <a:r>
              <a:rPr lang="en-GB" sz="1333" b="1" dirty="0">
                <a:solidFill>
                  <a:schemeClr val="bg1"/>
                </a:solidFill>
                <a:latin typeface="Poppins" pitchFamily="2" charset="77"/>
                <a:cs typeface="Poppins" pitchFamily="2" charset="77"/>
              </a:rPr>
              <a:t>Singapore</a:t>
            </a:r>
          </a:p>
          <a:p>
            <a:r>
              <a:rPr lang="en-GB" sz="1200" dirty="0">
                <a:solidFill>
                  <a:schemeClr val="bg1"/>
                </a:solidFill>
                <a:latin typeface="Poppins" pitchFamily="2" charset="77"/>
                <a:cs typeface="Poppins" pitchFamily="2" charset="77"/>
              </a:rPr>
              <a:t>80 Robinson Road, #09-04</a:t>
            </a:r>
            <a:br>
              <a:rPr lang="en-GB" sz="1200" dirty="0">
                <a:solidFill>
                  <a:schemeClr val="bg1"/>
                </a:solidFill>
                <a:latin typeface="Poppins" pitchFamily="2" charset="77"/>
                <a:cs typeface="Poppins" pitchFamily="2" charset="77"/>
              </a:rPr>
            </a:br>
            <a:r>
              <a:rPr lang="en-GB" sz="1200" dirty="0">
                <a:solidFill>
                  <a:schemeClr val="bg1"/>
                </a:solidFill>
                <a:latin typeface="Poppins" pitchFamily="2" charset="77"/>
                <a:cs typeface="Poppins" pitchFamily="2" charset="77"/>
              </a:rPr>
              <a:t>Singapore, 068898 </a:t>
            </a:r>
          </a:p>
        </p:txBody>
      </p:sp>
      <p:sp>
        <p:nvSpPr>
          <p:cNvPr id="15" name="Rectangle 14">
            <a:extLst>
              <a:ext uri="{FF2B5EF4-FFF2-40B4-BE49-F238E27FC236}">
                <a16:creationId xmlns:a16="http://schemas.microsoft.com/office/drawing/2014/main" xmlns="" id="{1E80F8E5-3F3D-694D-BFA1-05B008833393}"/>
              </a:ext>
            </a:extLst>
          </p:cNvPr>
          <p:cNvSpPr/>
          <p:nvPr userDrawn="1"/>
        </p:nvSpPr>
        <p:spPr>
          <a:xfrm>
            <a:off x="9873329" y="5128513"/>
            <a:ext cx="2221904" cy="555601"/>
          </a:xfrm>
          <a:prstGeom prst="rect">
            <a:avLst/>
          </a:prstGeom>
        </p:spPr>
        <p:txBody>
          <a:bodyPr wrap="square">
            <a:spAutoFit/>
          </a:bodyPr>
          <a:lstStyle/>
          <a:p>
            <a:r>
              <a:rPr lang="en-GB" sz="1333" b="1" dirty="0">
                <a:solidFill>
                  <a:schemeClr val="bg1"/>
                </a:solidFill>
                <a:latin typeface="Poppins" pitchFamily="2" charset="77"/>
                <a:cs typeface="Poppins" pitchFamily="2" charset="77"/>
              </a:rPr>
              <a:t>Brazil</a:t>
            </a:r>
          </a:p>
          <a:p>
            <a:r>
              <a:rPr lang="en-GB" sz="1200" dirty="0">
                <a:solidFill>
                  <a:schemeClr val="bg1"/>
                </a:solidFill>
                <a:latin typeface="Poppins" pitchFamily="2" charset="77"/>
                <a:cs typeface="Poppins" pitchFamily="2" charset="77"/>
              </a:rPr>
              <a:t>Av. </a:t>
            </a:r>
            <a:r>
              <a:rPr lang="en-GB" sz="1200" dirty="0" err="1">
                <a:solidFill>
                  <a:schemeClr val="bg1"/>
                </a:solidFill>
                <a:latin typeface="Poppins" pitchFamily="2" charset="77"/>
                <a:cs typeface="Poppins" pitchFamily="2" charset="77"/>
              </a:rPr>
              <a:t>Angélica</a:t>
            </a:r>
            <a:r>
              <a:rPr lang="en-GB" sz="1200" dirty="0">
                <a:solidFill>
                  <a:schemeClr val="bg1"/>
                </a:solidFill>
                <a:latin typeface="Poppins" pitchFamily="2" charset="77"/>
                <a:cs typeface="Poppins" pitchFamily="2" charset="77"/>
              </a:rPr>
              <a:t>, 2529 - 6th Floor</a:t>
            </a:r>
            <a:br>
              <a:rPr lang="en-GB" sz="1200" dirty="0">
                <a:solidFill>
                  <a:schemeClr val="bg1"/>
                </a:solidFill>
                <a:latin typeface="Poppins" pitchFamily="2" charset="77"/>
                <a:cs typeface="Poppins" pitchFamily="2" charset="77"/>
              </a:rPr>
            </a:br>
            <a:r>
              <a:rPr lang="en-GB" sz="1200" dirty="0">
                <a:solidFill>
                  <a:schemeClr val="bg1"/>
                </a:solidFill>
                <a:latin typeface="Poppins" pitchFamily="2" charset="77"/>
                <a:cs typeface="Poppins" pitchFamily="2" charset="77"/>
              </a:rPr>
              <a:t>São Paulo - SP, 01227-200</a:t>
            </a:r>
          </a:p>
        </p:txBody>
      </p:sp>
      <p:pic>
        <p:nvPicPr>
          <p:cNvPr id="14" name="Picture 13">
            <a:hlinkClick r:id="rId5"/>
            <a:extLst>
              <a:ext uri="{FF2B5EF4-FFF2-40B4-BE49-F238E27FC236}">
                <a16:creationId xmlns:a16="http://schemas.microsoft.com/office/drawing/2014/main" xmlns="" id="{EECF6975-04DA-C145-AEF9-16C6BC711282}"/>
              </a:ext>
            </a:extLst>
          </p:cNvPr>
          <p:cNvPicPr>
            <a:picLocks noChangeAspect="1"/>
          </p:cNvPicPr>
          <p:nvPr userDrawn="1"/>
        </p:nvPicPr>
        <p:blipFill>
          <a:blip r:embed="rId6"/>
          <a:stretch>
            <a:fillRect/>
          </a:stretch>
        </p:blipFill>
        <p:spPr>
          <a:xfrm>
            <a:off x="1083294" y="4507187"/>
            <a:ext cx="336000" cy="336000"/>
          </a:xfrm>
          <a:prstGeom prst="rect">
            <a:avLst/>
          </a:prstGeom>
        </p:spPr>
      </p:pic>
      <p:pic>
        <p:nvPicPr>
          <p:cNvPr id="16" name="Picture 15">
            <a:hlinkClick r:id="rId7"/>
            <a:extLst>
              <a:ext uri="{FF2B5EF4-FFF2-40B4-BE49-F238E27FC236}">
                <a16:creationId xmlns:a16="http://schemas.microsoft.com/office/drawing/2014/main" xmlns="" id="{F871BEE4-794E-4B4C-9F19-D2B98A05CE2F}"/>
              </a:ext>
            </a:extLst>
          </p:cNvPr>
          <p:cNvPicPr>
            <a:picLocks noChangeAspect="1"/>
          </p:cNvPicPr>
          <p:nvPr userDrawn="1"/>
        </p:nvPicPr>
        <p:blipFill>
          <a:blip r:embed="rId8"/>
          <a:stretch>
            <a:fillRect/>
          </a:stretch>
        </p:blipFill>
        <p:spPr>
          <a:xfrm>
            <a:off x="2400698" y="4507187"/>
            <a:ext cx="336000" cy="336000"/>
          </a:xfrm>
          <a:prstGeom prst="rect">
            <a:avLst/>
          </a:prstGeom>
        </p:spPr>
      </p:pic>
      <p:sp>
        <p:nvSpPr>
          <p:cNvPr id="2" name="TextBox 1">
            <a:extLst>
              <a:ext uri="{FF2B5EF4-FFF2-40B4-BE49-F238E27FC236}">
                <a16:creationId xmlns:a16="http://schemas.microsoft.com/office/drawing/2014/main" xmlns="" id="{A3B399B1-35D5-5949-B5B9-B54A5C251330}"/>
              </a:ext>
            </a:extLst>
          </p:cNvPr>
          <p:cNvSpPr txBox="1"/>
          <p:nvPr userDrawn="1"/>
        </p:nvSpPr>
        <p:spPr>
          <a:xfrm>
            <a:off x="987491" y="3907523"/>
            <a:ext cx="3057247" cy="900311"/>
          </a:xfrm>
          <a:prstGeom prst="rect">
            <a:avLst/>
          </a:prstGeom>
          <a:noFill/>
        </p:spPr>
        <p:txBody>
          <a:bodyPr wrap="none" rtlCol="0">
            <a:spAutoFit/>
          </a:bodyPr>
          <a:lstStyle/>
          <a:p>
            <a:pPr algn="l"/>
            <a:r>
              <a:rPr lang="en-US" sz="1600" b="1" dirty="0">
                <a:solidFill>
                  <a:schemeClr val="bg1"/>
                </a:solidFill>
                <a:latin typeface="Poppins" pitchFamily="2" charset="77"/>
                <a:cs typeface="Poppins" pitchFamily="2" charset="77"/>
              </a:rPr>
              <a:t>LUIZ JERONYMO</a:t>
            </a:r>
          </a:p>
          <a:p>
            <a:pPr lvl="1" algn="l"/>
            <a:endParaRPr lang="en-US" sz="1333" b="0" dirty="0">
              <a:solidFill>
                <a:schemeClr val="bg1"/>
              </a:solidFill>
              <a:latin typeface="Poppins" pitchFamily="2" charset="77"/>
              <a:cs typeface="Poppins" pitchFamily="2" charset="77"/>
            </a:endParaRPr>
          </a:p>
          <a:p>
            <a:pPr lvl="0" algn="l"/>
            <a:r>
              <a:rPr lang="en-US" sz="1200" b="1" dirty="0">
                <a:solidFill>
                  <a:schemeClr val="bg1"/>
                </a:solidFill>
                <a:latin typeface="Poppins" pitchFamily="2" charset="77"/>
                <a:cs typeface="Poppins" pitchFamily="2" charset="77"/>
              </a:rPr>
              <a:t>Luiz.Jeronymo@r3.com </a:t>
            </a:r>
          </a:p>
          <a:p>
            <a:pPr lvl="1" algn="l"/>
            <a:endParaRPr lang="en-US" sz="1200" b="1" dirty="0">
              <a:solidFill>
                <a:schemeClr val="bg1"/>
              </a:solidFill>
              <a:latin typeface="Poppins" pitchFamily="2" charset="77"/>
              <a:cs typeface="Poppins" pitchFamily="2" charset="77"/>
            </a:endParaRPr>
          </a:p>
          <a:p>
            <a:pPr lvl="1" algn="l"/>
            <a:r>
              <a:rPr lang="en-US" sz="1200" b="1" dirty="0">
                <a:solidFill>
                  <a:schemeClr val="bg1"/>
                </a:solidFill>
                <a:latin typeface="Poppins" pitchFamily="2" charset="77"/>
                <a:cs typeface="Poppins" pitchFamily="2" charset="77"/>
              </a:rPr>
              <a:t>		Jeronymo				@</a:t>
            </a:r>
            <a:r>
              <a:rPr lang="en-US" sz="1200" b="1" dirty="0" err="1">
                <a:solidFill>
                  <a:schemeClr val="bg1"/>
                </a:solidFill>
                <a:latin typeface="Poppins" pitchFamily="2" charset="77"/>
                <a:cs typeface="Poppins" pitchFamily="2" charset="77"/>
              </a:rPr>
              <a:t>luizfjeronymo</a:t>
            </a:r>
            <a:endParaRPr lang="en-US" sz="1200" b="1"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17336501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xmlns="" id="{EB88BC32-1CF3-5040-96AE-D6E42783F6D0}"/>
              </a:ext>
            </a:extLst>
          </p:cNvPr>
          <p:cNvSpPr txBox="1">
            <a:spLocks noGrp="1"/>
          </p:cNvSpPr>
          <p:nvPr>
            <p:ph type="title" hasCustomPrompt="1"/>
          </p:nvPr>
        </p:nvSpPr>
        <p:spPr>
          <a:xfrm>
            <a:off x="234951" y="470265"/>
            <a:ext cx="11702195" cy="961104"/>
          </a:xfrm>
          <a:prstGeom prst="rect">
            <a:avLst/>
          </a:prstGeom>
        </p:spPr>
        <p:txBody>
          <a:bodyPr anchor="t">
            <a:normAutofit/>
          </a:bodyPr>
          <a:lstStyle>
            <a:lvl1pPr>
              <a:lnSpc>
                <a:spcPct val="100000"/>
              </a:lnSpc>
              <a:defRPr sz="3200" b="1">
                <a:solidFill>
                  <a:srgbClr val="D8232A"/>
                </a:solidFill>
                <a:latin typeface="Poppins Medium"/>
                <a:ea typeface="Poppins Medium"/>
                <a:cs typeface="Poppins Medium"/>
                <a:sym typeface="Poppins Medium"/>
              </a:defRPr>
            </a:lvl1pPr>
          </a:lstStyle>
          <a:p>
            <a:r>
              <a:rPr lang="en-US" dirty="0"/>
              <a:t>Click to edit Title</a:t>
            </a:r>
            <a:endParaRPr dirty="0"/>
          </a:p>
        </p:txBody>
      </p:sp>
      <p:pic>
        <p:nvPicPr>
          <p:cNvPr id="3" name="Image" descr="Image">
            <a:extLst>
              <a:ext uri="{FF2B5EF4-FFF2-40B4-BE49-F238E27FC236}">
                <a16:creationId xmlns:a16="http://schemas.microsoft.com/office/drawing/2014/main" xmlns="" id="{031621D4-6D3D-134E-BA10-BD41C6ADE26F}"/>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4" name="Line">
            <a:extLst>
              <a:ext uri="{FF2B5EF4-FFF2-40B4-BE49-F238E27FC236}">
                <a16:creationId xmlns:a16="http://schemas.microsoft.com/office/drawing/2014/main" xmlns="" id="{5A62BFAD-789A-4E45-8861-49EFE646A667}"/>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lide Number">
            <a:extLst>
              <a:ext uri="{FF2B5EF4-FFF2-40B4-BE49-F238E27FC236}">
                <a16:creationId xmlns:a16="http://schemas.microsoft.com/office/drawing/2014/main" xmlns="" id="{C2F23CF2-3A54-614F-8015-22E7E5357F56}"/>
              </a:ext>
            </a:extLst>
          </p:cNvPr>
          <p:cNvSpPr txBox="1">
            <a:spLocks noGrp="1"/>
          </p:cNvSpPr>
          <p:nvPr>
            <p:ph type="sldNum" sz="quarter" idx="2"/>
          </p:nvPr>
        </p:nvSpPr>
        <p:spPr>
          <a:xfrm>
            <a:off x="187324" y="6477000"/>
            <a:ext cx="480333"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dirty="0"/>
          </a:p>
        </p:txBody>
      </p:sp>
      <p:pic>
        <p:nvPicPr>
          <p:cNvPr id="7" name="Image" descr="Image">
            <a:extLst>
              <a:ext uri="{FF2B5EF4-FFF2-40B4-BE49-F238E27FC236}">
                <a16:creationId xmlns:a16="http://schemas.microsoft.com/office/drawing/2014/main" xmlns="" id="{F53FC13A-5F0A-274F-8780-C53686CFB2A7}"/>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8" name="Line">
            <a:extLst>
              <a:ext uri="{FF2B5EF4-FFF2-40B4-BE49-F238E27FC236}">
                <a16:creationId xmlns:a16="http://schemas.microsoft.com/office/drawing/2014/main" xmlns="" id="{54317492-17B5-B24C-BA54-5C52014D0A1C}"/>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2" name="Text Placeholder 11">
            <a:extLst>
              <a:ext uri="{FF2B5EF4-FFF2-40B4-BE49-F238E27FC236}">
                <a16:creationId xmlns:a16="http://schemas.microsoft.com/office/drawing/2014/main" xmlns="" id="{CD8E43C1-B993-3148-AF70-7544DBAA6D74}"/>
              </a:ext>
            </a:extLst>
          </p:cNvPr>
          <p:cNvSpPr>
            <a:spLocks noGrp="1"/>
          </p:cNvSpPr>
          <p:nvPr>
            <p:ph type="body" sz="quarter" idx="17"/>
          </p:nvPr>
        </p:nvSpPr>
        <p:spPr>
          <a:xfrm>
            <a:off x="501651" y="1431370"/>
            <a:ext cx="10899643" cy="4824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2873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Divider 1">
    <p:spTree>
      <p:nvGrpSpPr>
        <p:cNvPr id="1" name=""/>
        <p:cNvGrpSpPr/>
        <p:nvPr/>
      </p:nvGrpSpPr>
      <p:grpSpPr>
        <a:xfrm>
          <a:off x="0" y="0"/>
          <a:ext cx="0" cy="0"/>
          <a:chOff x="0" y="0"/>
          <a:chExt cx="0" cy="0"/>
        </a:xfrm>
      </p:grpSpPr>
      <p:pic>
        <p:nvPicPr>
          <p:cNvPr id="41" name="BG_series_C_3.jpg" descr="BG_series_C_3.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43" name="SECTION"/>
          <p:cNvSpPr txBox="1"/>
          <p:nvPr/>
        </p:nvSpPr>
        <p:spPr>
          <a:xfrm>
            <a:off x="2924861" y="2466647"/>
            <a:ext cx="1563570" cy="23904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spAutoFit/>
          </a:bodyPr>
          <a:lstStyle>
            <a:lvl1pPr algn="ctr">
              <a:defRPr sz="3050" spc="915">
                <a:solidFill>
                  <a:srgbClr val="000000"/>
                </a:solidFill>
                <a:latin typeface="Poppins Black"/>
                <a:ea typeface="Poppins Black"/>
                <a:cs typeface="Poppins Black"/>
                <a:sym typeface="Poppins Black"/>
              </a:defRPr>
            </a:lvl1pPr>
          </a:lstStyle>
          <a:p>
            <a:r>
              <a:rPr sz="1525"/>
              <a:t>SECTION</a:t>
            </a:r>
          </a:p>
        </p:txBody>
      </p:sp>
      <p:sp>
        <p:nvSpPr>
          <p:cNvPr id="44" name="Title Text"/>
          <p:cNvSpPr txBox="1">
            <a:spLocks noGrp="1"/>
          </p:cNvSpPr>
          <p:nvPr>
            <p:ph type="title"/>
          </p:nvPr>
        </p:nvSpPr>
        <p:spPr>
          <a:xfrm>
            <a:off x="4953000" y="2853982"/>
            <a:ext cx="4965893" cy="1244600"/>
          </a:xfrm>
          <a:prstGeom prst="rect">
            <a:avLst/>
          </a:prstGeom>
        </p:spPr>
        <p:txBody>
          <a:bodyPr anchor="ctr">
            <a:normAutofit/>
          </a:bodyPr>
          <a:lstStyle>
            <a:lvl1pPr>
              <a:defRPr sz="3200" b="1">
                <a:solidFill>
                  <a:srgbClr val="000000"/>
                </a:solidFill>
              </a:defRPr>
            </a:lvl1pPr>
          </a:lstStyle>
          <a:p>
            <a:r>
              <a:rPr lang="en-US" dirty="0"/>
              <a:t>Click to edit Master title style</a:t>
            </a:r>
            <a:endParaRPr dirty="0"/>
          </a:p>
        </p:txBody>
      </p:sp>
      <p:sp>
        <p:nvSpPr>
          <p:cNvPr id="45" name="Line"/>
          <p:cNvSpPr/>
          <p:nvPr/>
        </p:nvSpPr>
        <p:spPr>
          <a:xfrm>
            <a:off x="2954806" y="4246878"/>
            <a:ext cx="1503679" cy="1"/>
          </a:xfrm>
          <a:prstGeom prst="line">
            <a:avLst/>
          </a:prstGeom>
          <a:ln w="38100">
            <a:solidFill>
              <a:schemeClr val="accent5"/>
            </a:solidFill>
            <a:miter lim="400000"/>
          </a:ln>
        </p:spPr>
        <p:txBody>
          <a:bodyPr lIns="25400" tIns="25400" rIns="25400" bIns="25400" anchor="ctr"/>
          <a:lstStyle/>
          <a:p>
            <a:pPr algn="ctr" defTabSz="412750">
              <a:lnSpc>
                <a:spcPct val="100000"/>
              </a:lnSpc>
              <a:defRPr sz="3200">
                <a:solidFill>
                  <a:srgbClr val="000000"/>
                </a:solidFill>
                <a:latin typeface="Helvetica Light"/>
                <a:ea typeface="Helvetica Light"/>
                <a:cs typeface="Helvetica Light"/>
                <a:sym typeface="Helvetica Light"/>
              </a:defRPr>
            </a:pPr>
            <a:endParaRPr sz="1600"/>
          </a:p>
        </p:txBody>
      </p:sp>
      <p:sp>
        <p:nvSpPr>
          <p:cNvPr id="46" name="Slide Number"/>
          <p:cNvSpPr txBox="1">
            <a:spLocks noGrp="1"/>
          </p:cNvSpPr>
          <p:nvPr>
            <p:ph type="sldNum" sz="quarter" idx="2"/>
          </p:nvPr>
        </p:nvSpPr>
        <p:spPr>
          <a:xfrm>
            <a:off x="94732" y="6540500"/>
            <a:ext cx="409360" cy="317500"/>
          </a:xfrm>
          <a:prstGeom prst="rect">
            <a:avLst/>
          </a:prstGeom>
        </p:spPr>
        <p:txBody>
          <a:bodyPr/>
          <a:lstStyle>
            <a:lvl1pPr algn="ctr" defTabSz="412750">
              <a:lnSpc>
                <a:spcPct val="100000"/>
              </a:lnSpc>
              <a:spcBef>
                <a:spcPts val="0"/>
              </a:spcBef>
              <a:defRPr>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
        <p:nvSpPr>
          <p:cNvPr id="8" name="Text Placeholder 2">
            <a:extLst>
              <a:ext uri="{FF2B5EF4-FFF2-40B4-BE49-F238E27FC236}">
                <a16:creationId xmlns:a16="http://schemas.microsoft.com/office/drawing/2014/main" xmlns="" id="{D12CE45D-9795-134C-8420-B979957B618B}"/>
              </a:ext>
            </a:extLst>
          </p:cNvPr>
          <p:cNvSpPr>
            <a:spLocks noGrp="1"/>
          </p:cNvSpPr>
          <p:nvPr>
            <p:ph type="body" sz="quarter" idx="10" hasCustomPrompt="1"/>
          </p:nvPr>
        </p:nvSpPr>
        <p:spPr>
          <a:xfrm>
            <a:off x="2924861" y="2853982"/>
            <a:ext cx="1563570" cy="1244600"/>
          </a:xfrm>
        </p:spPr>
        <p:txBody>
          <a:bodyPr>
            <a:noAutofit/>
          </a:bodyPr>
          <a:lstStyle>
            <a:lvl1pPr marL="0" indent="0" algn="ctr">
              <a:buNone/>
              <a:defRPr sz="9600" b="0" i="0">
                <a:solidFill>
                  <a:srgbClr val="000000"/>
                </a:solidFill>
                <a:latin typeface="Poppins Thin" pitchFamily="2" charset="77"/>
                <a:cs typeface="Poppins Thin"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Sub title Text">
            <a:extLst>
              <a:ext uri="{FF2B5EF4-FFF2-40B4-BE49-F238E27FC236}">
                <a16:creationId xmlns:a16="http://schemas.microsoft.com/office/drawing/2014/main" xmlns="" id="{812770B9-E9EB-E947-820E-CCE09A424C03}"/>
              </a:ext>
            </a:extLst>
          </p:cNvPr>
          <p:cNvSpPr txBox="1">
            <a:spLocks noGrp="1"/>
          </p:cNvSpPr>
          <p:nvPr>
            <p:ph type="body" sz="quarter" idx="13" hasCustomPrompt="1"/>
          </p:nvPr>
        </p:nvSpPr>
        <p:spPr>
          <a:xfrm>
            <a:off x="4114801" y="502015"/>
            <a:ext cx="7286492" cy="929355"/>
          </a:xfrm>
          <a:prstGeom prst="rect">
            <a:avLst/>
          </a:prstGeom>
        </p:spPr>
        <p:txBody>
          <a:bodyPr anchor="t">
            <a:normAutofit/>
          </a:bodyPr>
          <a:lstStyle>
            <a:lvl1pPr marL="0" indent="0">
              <a:lnSpc>
                <a:spcPct val="100000"/>
              </a:lnSpc>
              <a:spcBef>
                <a:spcPts val="0"/>
              </a:spcBef>
              <a:buSzTx/>
              <a:buNone/>
              <a:defRPr sz="2667" b="1">
                <a:latin typeface="Poppins Light"/>
                <a:ea typeface="Poppins Light"/>
                <a:cs typeface="Poppins Light"/>
                <a:sym typeface="Poppins Light"/>
              </a:defRPr>
            </a:lvl1pPr>
          </a:lstStyle>
          <a:p>
            <a:pPr lvl="0"/>
            <a:r>
              <a:rPr lang="en-US" dirty="0"/>
              <a:t>Edit Subtitle</a:t>
            </a:r>
          </a:p>
        </p:txBody>
      </p:sp>
      <p:pic>
        <p:nvPicPr>
          <p:cNvPr id="8" name="Image" descr="Image">
            <a:extLst>
              <a:ext uri="{FF2B5EF4-FFF2-40B4-BE49-F238E27FC236}">
                <a16:creationId xmlns:a16="http://schemas.microsoft.com/office/drawing/2014/main" xmlns="" id="{4457B0E3-507E-3C46-9A45-357F9D3BB5BB}"/>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DB0B252F-9776-7F4D-9B39-A728415A9B6D}"/>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0" name="Title Text">
            <a:extLst>
              <a:ext uri="{FF2B5EF4-FFF2-40B4-BE49-F238E27FC236}">
                <a16:creationId xmlns:a16="http://schemas.microsoft.com/office/drawing/2014/main" xmlns="" id="{257A3C04-4D06-B340-B541-DE62D2F75A73}"/>
              </a:ext>
            </a:extLst>
          </p:cNvPr>
          <p:cNvSpPr txBox="1">
            <a:spLocks noGrp="1"/>
          </p:cNvSpPr>
          <p:nvPr>
            <p:ph type="title" hasCustomPrompt="1"/>
          </p:nvPr>
        </p:nvSpPr>
        <p:spPr>
          <a:xfrm>
            <a:off x="228600" y="470265"/>
            <a:ext cx="3736099" cy="961105"/>
          </a:xfrm>
          <a:prstGeom prst="rect">
            <a:avLst/>
          </a:prstGeom>
        </p:spPr>
        <p:txBody>
          <a:bodyPr vert="horz" lIns="91440" tIns="45720" rIns="91440" bIns="45720" rtlCol="0" anchor="t">
            <a:normAutofit/>
          </a:bodyPr>
          <a:lstStyle>
            <a:lvl1pPr>
              <a:defRPr sz="3200" b="1" dirty="0">
                <a:solidFill>
                  <a:srgbClr val="D8232A"/>
                </a:solidFill>
                <a:latin typeface="Poppins Medium"/>
                <a:ea typeface="Poppins Medium"/>
                <a:cs typeface="Poppins Medium"/>
              </a:defRPr>
            </a:lvl1pPr>
          </a:lstStyle>
          <a:p>
            <a:pPr lvl="0"/>
            <a:r>
              <a:rPr lang="en-US" dirty="0"/>
              <a:t>Click to edit Title</a:t>
            </a:r>
            <a:endParaRPr dirty="0"/>
          </a:p>
        </p:txBody>
      </p:sp>
      <p:sp>
        <p:nvSpPr>
          <p:cNvPr id="11" name="Slide Number">
            <a:extLst>
              <a:ext uri="{FF2B5EF4-FFF2-40B4-BE49-F238E27FC236}">
                <a16:creationId xmlns:a16="http://schemas.microsoft.com/office/drawing/2014/main" xmlns="" id="{854ABEC4-2889-214D-B8C6-107046F2EAF2}"/>
              </a:ext>
            </a:extLst>
          </p:cNvPr>
          <p:cNvSpPr txBox="1">
            <a:spLocks noGrp="1"/>
          </p:cNvSpPr>
          <p:nvPr>
            <p:ph type="sldNum" sz="quarter" idx="2"/>
          </p:nvPr>
        </p:nvSpPr>
        <p:spPr>
          <a:xfrm>
            <a:off x="190500" y="6477000"/>
            <a:ext cx="486833"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dirty="0"/>
          </a:p>
        </p:txBody>
      </p:sp>
      <p:pic>
        <p:nvPicPr>
          <p:cNvPr id="12" name="Image" descr="Image">
            <a:extLst>
              <a:ext uri="{FF2B5EF4-FFF2-40B4-BE49-F238E27FC236}">
                <a16:creationId xmlns:a16="http://schemas.microsoft.com/office/drawing/2014/main" xmlns="" id="{5A221DC4-5D23-BF4D-889F-DA6E20BA8364}"/>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13" name="Line">
            <a:extLst>
              <a:ext uri="{FF2B5EF4-FFF2-40B4-BE49-F238E27FC236}">
                <a16:creationId xmlns:a16="http://schemas.microsoft.com/office/drawing/2014/main" xmlns="" id="{96E31E2C-4AFA-5747-83FF-DBE52A00AC0F}"/>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5" name="Text Placeholder 11">
            <a:extLst>
              <a:ext uri="{FF2B5EF4-FFF2-40B4-BE49-F238E27FC236}">
                <a16:creationId xmlns:a16="http://schemas.microsoft.com/office/drawing/2014/main" xmlns="" id="{3786C1C3-E61F-A945-83CB-D46B92AE8D3E}"/>
              </a:ext>
            </a:extLst>
          </p:cNvPr>
          <p:cNvSpPr>
            <a:spLocks noGrp="1"/>
          </p:cNvSpPr>
          <p:nvPr>
            <p:ph type="body" sz="quarter" idx="17"/>
          </p:nvPr>
        </p:nvSpPr>
        <p:spPr>
          <a:xfrm>
            <a:off x="501651" y="1548095"/>
            <a:ext cx="10899643" cy="47079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7921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pic>
        <p:nvPicPr>
          <p:cNvPr id="7" name="BG_series_A_31.jpg" descr="BG_series_A_31.jpg">
            <a:extLst>
              <a:ext uri="{FF2B5EF4-FFF2-40B4-BE49-F238E27FC236}">
                <a16:creationId xmlns:a16="http://schemas.microsoft.com/office/drawing/2014/main" xmlns="" id="{330C0941-480B-8A4D-BC97-3B7380D61EC6}"/>
              </a:ext>
            </a:extLst>
          </p:cNvPr>
          <p:cNvPicPr>
            <a:picLocks noChangeAspect="1"/>
          </p:cNvPicPr>
          <p:nvPr userDrawn="1"/>
        </p:nvPicPr>
        <p:blipFill>
          <a:blip r:embed="rId2">
            <a:extLst/>
          </a:blip>
          <a:srcRect l="26" r="26"/>
          <a:stretch>
            <a:fillRect/>
          </a:stretch>
        </p:blipFill>
        <p:spPr>
          <a:xfrm>
            <a:off x="3175" y="0"/>
            <a:ext cx="12185651" cy="6858000"/>
          </a:xfrm>
          <a:prstGeom prst="rect">
            <a:avLst/>
          </a:prstGeom>
          <a:ln w="12700">
            <a:miter lim="400000"/>
          </a:ln>
        </p:spPr>
      </p:pic>
      <p:sp>
        <p:nvSpPr>
          <p:cNvPr id="3" name="Title Text">
            <a:extLst>
              <a:ext uri="{FF2B5EF4-FFF2-40B4-BE49-F238E27FC236}">
                <a16:creationId xmlns:a16="http://schemas.microsoft.com/office/drawing/2014/main" xmlns="" id="{EAE66D6A-7416-7046-8022-CC509B71A4E7}"/>
              </a:ext>
            </a:extLst>
          </p:cNvPr>
          <p:cNvSpPr txBox="1">
            <a:spLocks noGrp="1"/>
          </p:cNvSpPr>
          <p:nvPr>
            <p:ph type="title" hasCustomPrompt="1"/>
          </p:nvPr>
        </p:nvSpPr>
        <p:spPr>
          <a:xfrm>
            <a:off x="234951" y="470265"/>
            <a:ext cx="11702195" cy="1166523"/>
          </a:xfrm>
          <a:prstGeom prst="rect">
            <a:avLst/>
          </a:prstGeom>
        </p:spPr>
        <p:txBody>
          <a:bodyPr vert="horz" lIns="91440" tIns="45720" rIns="91440" bIns="45720" rtlCol="0" anchor="t">
            <a:normAutofit/>
          </a:bodyPr>
          <a:lstStyle>
            <a:lvl1pPr>
              <a:defRPr sz="3200" b="1" dirty="0">
                <a:solidFill>
                  <a:srgbClr val="D8232A"/>
                </a:solidFill>
                <a:latin typeface="Poppins Medium"/>
                <a:ea typeface="Poppins Medium"/>
                <a:cs typeface="Poppins Medium"/>
              </a:defRPr>
            </a:lvl1pPr>
          </a:lstStyle>
          <a:p>
            <a:pPr lvl="0"/>
            <a:r>
              <a:rPr lang="en-US" dirty="0"/>
              <a:t>Click to edit Title</a:t>
            </a:r>
            <a:endParaRPr dirty="0"/>
          </a:p>
        </p:txBody>
      </p:sp>
      <p:pic>
        <p:nvPicPr>
          <p:cNvPr id="4" name="Image" descr="Image">
            <a:extLst>
              <a:ext uri="{FF2B5EF4-FFF2-40B4-BE49-F238E27FC236}">
                <a16:creationId xmlns:a16="http://schemas.microsoft.com/office/drawing/2014/main" xmlns="" id="{5DCB1DEB-096A-3B40-9C54-4DA99D739A44}"/>
              </a:ext>
            </a:extLst>
          </p:cNvPr>
          <p:cNvPicPr>
            <a:picLocks noChangeAspect="1"/>
          </p:cNvPicPr>
          <p:nvPr/>
        </p:nvPicPr>
        <p:blipFill>
          <a:blip r:embed="rId3">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BEF7C117-3372-FE45-8633-A818A278B534}"/>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lide Number">
            <a:extLst>
              <a:ext uri="{FF2B5EF4-FFF2-40B4-BE49-F238E27FC236}">
                <a16:creationId xmlns:a16="http://schemas.microsoft.com/office/drawing/2014/main" xmlns="" id="{EEF8B211-75E4-DC45-9A7F-4A0C617EFFB6}"/>
              </a:ext>
            </a:extLst>
          </p:cNvPr>
          <p:cNvSpPr txBox="1">
            <a:spLocks noGrp="1"/>
          </p:cNvSpPr>
          <p:nvPr>
            <p:ph type="sldNum" sz="quarter" idx="2"/>
          </p:nvPr>
        </p:nvSpPr>
        <p:spPr>
          <a:xfrm>
            <a:off x="187325" y="6477000"/>
            <a:ext cx="480332"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8" name="Image" descr="Image">
            <a:extLst>
              <a:ext uri="{FF2B5EF4-FFF2-40B4-BE49-F238E27FC236}">
                <a16:creationId xmlns:a16="http://schemas.microsoft.com/office/drawing/2014/main" xmlns="" id="{794719C1-FC28-7A46-A7A6-5599159A45F0}"/>
              </a:ext>
            </a:extLst>
          </p:cNvPr>
          <p:cNvPicPr>
            <a:picLocks noChangeAspect="1"/>
          </p:cNvPicPr>
          <p:nvPr userDrawn="1"/>
        </p:nvPicPr>
        <p:blipFill>
          <a:blip r:embed="rId3">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31154D4B-F1DF-AB45-A1D0-F97C6847012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13623328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8" name="BG_series_A_29.jpg" descr="BG_series_A_29.jpg">
            <a:extLst>
              <a:ext uri="{FF2B5EF4-FFF2-40B4-BE49-F238E27FC236}">
                <a16:creationId xmlns:a16="http://schemas.microsoft.com/office/drawing/2014/main" xmlns="" id="{8E75AB15-F70A-7A42-B271-DF3888158F4C}"/>
              </a:ext>
            </a:extLst>
          </p:cNvPr>
          <p:cNvPicPr>
            <a:picLocks noChangeAspect="1"/>
          </p:cNvPicPr>
          <p:nvPr userDrawn="1"/>
        </p:nvPicPr>
        <p:blipFill>
          <a:blip r:embed="rId2">
            <a:extLst/>
          </a:blip>
          <a:srcRect l="26" r="26"/>
          <a:stretch>
            <a:fillRect/>
          </a:stretch>
        </p:blipFill>
        <p:spPr>
          <a:xfrm>
            <a:off x="0" y="12683"/>
            <a:ext cx="12185651" cy="6858000"/>
          </a:xfrm>
          <a:prstGeom prst="rect">
            <a:avLst/>
          </a:prstGeom>
        </p:spPr>
      </p:pic>
      <p:sp>
        <p:nvSpPr>
          <p:cNvPr id="3" name="Title Text">
            <a:extLst>
              <a:ext uri="{FF2B5EF4-FFF2-40B4-BE49-F238E27FC236}">
                <a16:creationId xmlns:a16="http://schemas.microsoft.com/office/drawing/2014/main" xmlns="" id="{E8B7D4CD-F6BC-1647-BD6E-B481A89BFA9F}"/>
              </a:ext>
            </a:extLst>
          </p:cNvPr>
          <p:cNvSpPr txBox="1">
            <a:spLocks noGrp="1"/>
          </p:cNvSpPr>
          <p:nvPr>
            <p:ph type="title" hasCustomPrompt="1"/>
          </p:nvPr>
        </p:nvSpPr>
        <p:spPr>
          <a:xfrm>
            <a:off x="234951" y="470265"/>
            <a:ext cx="11702195" cy="1166523"/>
          </a:xfrm>
          <a:prstGeom prst="rect">
            <a:avLst/>
          </a:prstGeom>
        </p:spPr>
        <p:txBody>
          <a:bodyPr vert="horz" lIns="91440" tIns="45720" rIns="91440" bIns="45720" rtlCol="0" anchor="t">
            <a:normAutofit/>
          </a:bodyPr>
          <a:lstStyle>
            <a:lvl1pPr>
              <a:defRPr sz="3200" b="1" dirty="0">
                <a:solidFill>
                  <a:srgbClr val="D8232A"/>
                </a:solidFill>
                <a:latin typeface="Poppins Medium"/>
                <a:ea typeface="Poppins Medium"/>
                <a:cs typeface="Poppins Medium"/>
              </a:defRPr>
            </a:lvl1pPr>
          </a:lstStyle>
          <a:p>
            <a:pPr lvl="0"/>
            <a:r>
              <a:rPr lang="en-US" dirty="0"/>
              <a:t>Click to edit Title</a:t>
            </a:r>
            <a:endParaRPr dirty="0"/>
          </a:p>
        </p:txBody>
      </p:sp>
      <p:pic>
        <p:nvPicPr>
          <p:cNvPr id="4" name="Image" descr="Image">
            <a:extLst>
              <a:ext uri="{FF2B5EF4-FFF2-40B4-BE49-F238E27FC236}">
                <a16:creationId xmlns:a16="http://schemas.microsoft.com/office/drawing/2014/main" xmlns="" id="{FA59A367-A804-5A4C-8463-98D5C067CB31}"/>
              </a:ext>
            </a:extLst>
          </p:cNvPr>
          <p:cNvPicPr>
            <a:picLocks noChangeAspect="1"/>
          </p:cNvPicPr>
          <p:nvPr/>
        </p:nvPicPr>
        <p:blipFill>
          <a:blip r:embed="rId3">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1DB73334-01C5-D849-816A-A0679970ECBF}"/>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7" name="Slide Number">
            <a:extLst>
              <a:ext uri="{FF2B5EF4-FFF2-40B4-BE49-F238E27FC236}">
                <a16:creationId xmlns:a16="http://schemas.microsoft.com/office/drawing/2014/main" xmlns="" id="{D07548B0-A6DC-8940-A281-2B79F402D682}"/>
              </a:ext>
            </a:extLst>
          </p:cNvPr>
          <p:cNvSpPr txBox="1">
            <a:spLocks noGrp="1"/>
          </p:cNvSpPr>
          <p:nvPr>
            <p:ph type="sldNum" sz="quarter" idx="2"/>
          </p:nvPr>
        </p:nvSpPr>
        <p:spPr>
          <a:xfrm>
            <a:off x="187325" y="6477000"/>
            <a:ext cx="480332"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dirty="0"/>
          </a:p>
        </p:txBody>
      </p:sp>
      <p:pic>
        <p:nvPicPr>
          <p:cNvPr id="9" name="Image" descr="Image">
            <a:extLst>
              <a:ext uri="{FF2B5EF4-FFF2-40B4-BE49-F238E27FC236}">
                <a16:creationId xmlns:a16="http://schemas.microsoft.com/office/drawing/2014/main" xmlns="" id="{07A2F3BD-0A97-DC49-85A9-270BFA44E6CF}"/>
              </a:ext>
            </a:extLst>
          </p:cNvPr>
          <p:cNvPicPr>
            <a:picLocks noChangeAspect="1"/>
          </p:cNvPicPr>
          <p:nvPr userDrawn="1"/>
        </p:nvPicPr>
        <p:blipFill>
          <a:blip r:embed="rId3">
            <a:extLst/>
          </a:blip>
          <a:stretch>
            <a:fillRect/>
          </a:stretch>
        </p:blipFill>
        <p:spPr>
          <a:xfrm>
            <a:off x="11376534" y="6256059"/>
            <a:ext cx="591087" cy="462224"/>
          </a:xfrm>
          <a:prstGeom prst="rect">
            <a:avLst/>
          </a:prstGeom>
          <a:ln w="12700">
            <a:miter lim="400000"/>
          </a:ln>
        </p:spPr>
      </p:pic>
      <p:sp>
        <p:nvSpPr>
          <p:cNvPr id="10" name="Line">
            <a:extLst>
              <a:ext uri="{FF2B5EF4-FFF2-40B4-BE49-F238E27FC236}">
                <a16:creationId xmlns:a16="http://schemas.microsoft.com/office/drawing/2014/main" xmlns="" id="{F764A148-E2F8-E046-8AB6-CDB0C099AF79}"/>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3" name="Text Placeholder 11">
            <a:extLst>
              <a:ext uri="{FF2B5EF4-FFF2-40B4-BE49-F238E27FC236}">
                <a16:creationId xmlns:a16="http://schemas.microsoft.com/office/drawing/2014/main" xmlns="" id="{9DA0599F-74FE-AF48-90F3-87343706DDFC}"/>
              </a:ext>
            </a:extLst>
          </p:cNvPr>
          <p:cNvSpPr>
            <a:spLocks noGrp="1"/>
          </p:cNvSpPr>
          <p:nvPr>
            <p:ph type="body" sz="quarter" idx="17"/>
          </p:nvPr>
        </p:nvSpPr>
        <p:spPr>
          <a:xfrm>
            <a:off x="501651" y="1652311"/>
            <a:ext cx="10899643" cy="46037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74852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xmlns="" id="{EAE66D6A-7416-7046-8022-CC509B71A4E7}"/>
              </a:ext>
            </a:extLst>
          </p:cNvPr>
          <p:cNvSpPr txBox="1">
            <a:spLocks noGrp="1"/>
          </p:cNvSpPr>
          <p:nvPr>
            <p:ph type="title" hasCustomPrompt="1"/>
          </p:nvPr>
        </p:nvSpPr>
        <p:spPr>
          <a:xfrm>
            <a:off x="234951" y="470265"/>
            <a:ext cx="11702195" cy="1166523"/>
          </a:xfrm>
          <a:prstGeom prst="rect">
            <a:avLst/>
          </a:prstGeom>
        </p:spPr>
        <p:txBody>
          <a:bodyPr vert="horz" lIns="91440" tIns="45720" rIns="91440" bIns="45720" rtlCol="0" anchor="t">
            <a:normAutofit/>
          </a:bodyPr>
          <a:lstStyle>
            <a:lvl1pPr>
              <a:defRPr sz="3200" b="1" dirty="0">
                <a:solidFill>
                  <a:srgbClr val="D8232A"/>
                </a:solidFill>
                <a:latin typeface="Poppins Medium"/>
                <a:ea typeface="Poppins Medium"/>
                <a:cs typeface="Poppins Medium"/>
              </a:defRPr>
            </a:lvl1pPr>
          </a:lstStyle>
          <a:p>
            <a:pPr lvl="0"/>
            <a:r>
              <a:rPr lang="en-US" dirty="0"/>
              <a:t>Click to edit Title</a:t>
            </a:r>
            <a:endParaRPr dirty="0"/>
          </a:p>
        </p:txBody>
      </p:sp>
      <p:pic>
        <p:nvPicPr>
          <p:cNvPr id="4" name="Image" descr="Image">
            <a:extLst>
              <a:ext uri="{FF2B5EF4-FFF2-40B4-BE49-F238E27FC236}">
                <a16:creationId xmlns:a16="http://schemas.microsoft.com/office/drawing/2014/main" xmlns="" id="{5DCB1DEB-096A-3B40-9C54-4DA99D739A44}"/>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BEF7C117-3372-FE45-8633-A818A278B534}"/>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lide Number">
            <a:extLst>
              <a:ext uri="{FF2B5EF4-FFF2-40B4-BE49-F238E27FC236}">
                <a16:creationId xmlns:a16="http://schemas.microsoft.com/office/drawing/2014/main" xmlns="" id="{EEF8B211-75E4-DC45-9A7F-4A0C617EFFB6}"/>
              </a:ext>
            </a:extLst>
          </p:cNvPr>
          <p:cNvSpPr txBox="1">
            <a:spLocks noGrp="1"/>
          </p:cNvSpPr>
          <p:nvPr>
            <p:ph type="sldNum" sz="quarter" idx="2"/>
          </p:nvPr>
        </p:nvSpPr>
        <p:spPr>
          <a:xfrm>
            <a:off x="187325" y="6477000"/>
            <a:ext cx="480332"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dirty="0"/>
          </a:p>
        </p:txBody>
      </p:sp>
      <p:pic>
        <p:nvPicPr>
          <p:cNvPr id="8" name="Image" descr="Image">
            <a:extLst>
              <a:ext uri="{FF2B5EF4-FFF2-40B4-BE49-F238E27FC236}">
                <a16:creationId xmlns:a16="http://schemas.microsoft.com/office/drawing/2014/main" xmlns="" id="{794719C1-FC28-7A46-A7A6-5599159A45F0}"/>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31154D4B-F1DF-AB45-A1D0-F97C6847012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24005482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Sub title Text">
            <a:extLst>
              <a:ext uri="{FF2B5EF4-FFF2-40B4-BE49-F238E27FC236}">
                <a16:creationId xmlns:a16="http://schemas.microsoft.com/office/drawing/2014/main" xmlns="" id="{812770B9-E9EB-E947-820E-CCE09A424C03}"/>
              </a:ext>
            </a:extLst>
          </p:cNvPr>
          <p:cNvSpPr txBox="1">
            <a:spLocks noGrp="1"/>
          </p:cNvSpPr>
          <p:nvPr>
            <p:ph type="body" sz="quarter" idx="13" hasCustomPrompt="1"/>
          </p:nvPr>
        </p:nvSpPr>
        <p:spPr>
          <a:xfrm>
            <a:off x="5939092" y="502015"/>
            <a:ext cx="5462200" cy="1077165"/>
          </a:xfrm>
          <a:prstGeom prst="rect">
            <a:avLst/>
          </a:prstGeom>
        </p:spPr>
        <p:txBody>
          <a:bodyPr anchor="t"/>
          <a:lstStyle>
            <a:lvl1pPr marL="0" indent="0">
              <a:lnSpc>
                <a:spcPct val="100000"/>
              </a:lnSpc>
              <a:spcBef>
                <a:spcPts val="0"/>
              </a:spcBef>
              <a:buSzTx/>
              <a:buNone/>
              <a:defRPr sz="2751">
                <a:latin typeface="Poppins Light"/>
                <a:ea typeface="Poppins Light"/>
                <a:cs typeface="Poppins Light"/>
                <a:sym typeface="Poppins Light"/>
              </a:defRPr>
            </a:lvl1pPr>
          </a:lstStyle>
          <a:p>
            <a:pPr lvl="0"/>
            <a:r>
              <a:rPr lang="en-US" dirty="0"/>
              <a:t>Edit Subtitle</a:t>
            </a:r>
          </a:p>
        </p:txBody>
      </p:sp>
      <p:pic>
        <p:nvPicPr>
          <p:cNvPr id="8" name="Image" descr="Image">
            <a:extLst>
              <a:ext uri="{FF2B5EF4-FFF2-40B4-BE49-F238E27FC236}">
                <a16:creationId xmlns:a16="http://schemas.microsoft.com/office/drawing/2014/main" xmlns="" id="{4457B0E3-507E-3C46-9A45-357F9D3BB5BB}"/>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DB0B252F-9776-7F4D-9B39-A728415A9B6D}"/>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0" name="Title Text">
            <a:extLst>
              <a:ext uri="{FF2B5EF4-FFF2-40B4-BE49-F238E27FC236}">
                <a16:creationId xmlns:a16="http://schemas.microsoft.com/office/drawing/2014/main" xmlns="" id="{257A3C04-4D06-B340-B541-DE62D2F75A73}"/>
              </a:ext>
            </a:extLst>
          </p:cNvPr>
          <p:cNvSpPr txBox="1">
            <a:spLocks noGrp="1"/>
          </p:cNvSpPr>
          <p:nvPr>
            <p:ph type="title" hasCustomPrompt="1"/>
          </p:nvPr>
        </p:nvSpPr>
        <p:spPr>
          <a:xfrm>
            <a:off x="228599" y="470264"/>
            <a:ext cx="5401887" cy="1077165"/>
          </a:xfrm>
          <a:prstGeom prst="rect">
            <a:avLst/>
          </a:prstGeom>
        </p:spPr>
        <p:txBody>
          <a:bodyPr vert="horz" lIns="91440" tIns="45720" rIns="91440" bIns="45720" rtlCol="0" anchor="t">
            <a:normAutofit/>
          </a:bodyPr>
          <a:lstStyle>
            <a:lvl1pPr>
              <a:defRPr sz="3200" b="1" dirty="0">
                <a:solidFill>
                  <a:srgbClr val="D8232A"/>
                </a:solidFill>
                <a:latin typeface="Poppins Medium"/>
                <a:ea typeface="Poppins Medium"/>
                <a:cs typeface="Poppins Medium"/>
              </a:defRPr>
            </a:lvl1pPr>
          </a:lstStyle>
          <a:p>
            <a:pPr lvl="0"/>
            <a:r>
              <a:rPr lang="en-US" dirty="0"/>
              <a:t>Click to edit Title</a:t>
            </a:r>
            <a:endParaRPr dirty="0"/>
          </a:p>
        </p:txBody>
      </p:sp>
      <p:sp>
        <p:nvSpPr>
          <p:cNvPr id="11" name="Slide Number">
            <a:extLst>
              <a:ext uri="{FF2B5EF4-FFF2-40B4-BE49-F238E27FC236}">
                <a16:creationId xmlns:a16="http://schemas.microsoft.com/office/drawing/2014/main" xmlns="" id="{854ABEC4-2889-214D-B8C6-107046F2EAF2}"/>
              </a:ext>
            </a:extLst>
          </p:cNvPr>
          <p:cNvSpPr txBox="1">
            <a:spLocks noGrp="1"/>
          </p:cNvSpPr>
          <p:nvPr>
            <p:ph type="sldNum" sz="quarter" idx="2"/>
          </p:nvPr>
        </p:nvSpPr>
        <p:spPr>
          <a:xfrm>
            <a:off x="190500" y="6477000"/>
            <a:ext cx="47715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12" name="Image" descr="Image">
            <a:extLst>
              <a:ext uri="{FF2B5EF4-FFF2-40B4-BE49-F238E27FC236}">
                <a16:creationId xmlns:a16="http://schemas.microsoft.com/office/drawing/2014/main" xmlns="" id="{5A221DC4-5D23-BF4D-889F-DA6E20BA8364}"/>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13" name="Line">
            <a:extLst>
              <a:ext uri="{FF2B5EF4-FFF2-40B4-BE49-F238E27FC236}">
                <a16:creationId xmlns:a16="http://schemas.microsoft.com/office/drawing/2014/main" xmlns="" id="{96E31E2C-4AFA-5747-83FF-DBE52A00AC0F}"/>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5" name="Text Placeholder 11">
            <a:extLst>
              <a:ext uri="{FF2B5EF4-FFF2-40B4-BE49-F238E27FC236}">
                <a16:creationId xmlns:a16="http://schemas.microsoft.com/office/drawing/2014/main" xmlns="" id="{3786C1C3-E61F-A945-83CB-D46B92AE8D3E}"/>
              </a:ext>
            </a:extLst>
          </p:cNvPr>
          <p:cNvSpPr>
            <a:spLocks noGrp="1"/>
          </p:cNvSpPr>
          <p:nvPr>
            <p:ph type="body" sz="quarter" idx="17"/>
          </p:nvPr>
        </p:nvSpPr>
        <p:spPr>
          <a:xfrm>
            <a:off x="501651" y="1652311"/>
            <a:ext cx="5128836" cy="460374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a:extLst>
              <a:ext uri="{FF2B5EF4-FFF2-40B4-BE49-F238E27FC236}">
                <a16:creationId xmlns:a16="http://schemas.microsoft.com/office/drawing/2014/main" xmlns="" id="{F84E95DF-7E50-6D47-A466-E827D77D146C}"/>
              </a:ext>
            </a:extLst>
          </p:cNvPr>
          <p:cNvSpPr>
            <a:spLocks noGrp="1"/>
          </p:cNvSpPr>
          <p:nvPr>
            <p:ph type="body" sz="quarter" idx="18"/>
          </p:nvPr>
        </p:nvSpPr>
        <p:spPr>
          <a:xfrm>
            <a:off x="5939093" y="1652311"/>
            <a:ext cx="5128836" cy="46037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1695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xmlns="" id="{BDC3E11C-24CC-AF45-91FD-2174F6BF84EB}"/>
              </a:ext>
            </a:extLst>
          </p:cNvPr>
          <p:cNvSpPr>
            <a:spLocks noGrp="1"/>
          </p:cNvSpPr>
          <p:nvPr>
            <p:ph type="body" sz="quarter" idx="15"/>
          </p:nvPr>
        </p:nvSpPr>
        <p:spPr>
          <a:xfrm>
            <a:off x="732367" y="2200352"/>
            <a:ext cx="5031124" cy="40557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Image" descr="Image">
            <a:extLst>
              <a:ext uri="{FF2B5EF4-FFF2-40B4-BE49-F238E27FC236}">
                <a16:creationId xmlns:a16="http://schemas.microsoft.com/office/drawing/2014/main" xmlns="" id="{7D0F2067-ABDF-014C-A1FD-E10F6DC2EC14}"/>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2A2F8571-E2B5-0149-931B-983E5467D687}"/>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ubtitle">
            <a:extLst>
              <a:ext uri="{FF2B5EF4-FFF2-40B4-BE49-F238E27FC236}">
                <a16:creationId xmlns:a16="http://schemas.microsoft.com/office/drawing/2014/main" xmlns="" id="{33BD7B13-9780-B548-83B8-4518000E2189}"/>
              </a:ext>
            </a:extLst>
          </p:cNvPr>
          <p:cNvSpPr txBox="1">
            <a:spLocks noGrp="1"/>
          </p:cNvSpPr>
          <p:nvPr>
            <p:ph type="body" sz="quarter" idx="14" hasCustomPrompt="1"/>
          </p:nvPr>
        </p:nvSpPr>
        <p:spPr>
          <a:xfrm>
            <a:off x="716203" y="1611274"/>
            <a:ext cx="5047288" cy="589079"/>
          </a:xfrm>
          <a:prstGeom prst="rect">
            <a:avLst/>
          </a:prstGeom>
        </p:spPr>
        <p:txBody>
          <a:bodyPr anchor="t"/>
          <a:lstStyle>
            <a:lvl1pPr marL="0" indent="0">
              <a:lnSpc>
                <a:spcPct val="100000"/>
              </a:lnSpc>
              <a:spcBef>
                <a:spcPts val="0"/>
              </a:spcBef>
              <a:buSzTx/>
              <a:buNone/>
              <a:defRPr sz="1251" cap="all" spc="125">
                <a:solidFill>
                  <a:srgbClr val="D8232A"/>
                </a:solidFill>
                <a:latin typeface="Poppins Bold"/>
                <a:ea typeface="Poppins Bold"/>
                <a:cs typeface="Poppins Bold"/>
                <a:sym typeface="Poppins Bold"/>
              </a:defRPr>
            </a:lvl1pPr>
          </a:lstStyle>
          <a:p>
            <a:pPr lvl="0"/>
            <a:r>
              <a:rPr lang="en-US" dirty="0"/>
              <a:t>Edit Subtitle 2</a:t>
            </a:r>
          </a:p>
        </p:txBody>
      </p:sp>
      <p:sp>
        <p:nvSpPr>
          <p:cNvPr id="7" name="Title Text">
            <a:extLst>
              <a:ext uri="{FF2B5EF4-FFF2-40B4-BE49-F238E27FC236}">
                <a16:creationId xmlns:a16="http://schemas.microsoft.com/office/drawing/2014/main" xmlns="" id="{B4CB0062-356F-7640-B67B-A004D09BAEFA}"/>
              </a:ext>
            </a:extLst>
          </p:cNvPr>
          <p:cNvSpPr txBox="1">
            <a:spLocks noGrp="1"/>
          </p:cNvSpPr>
          <p:nvPr>
            <p:ph type="title" hasCustomPrompt="1"/>
          </p:nvPr>
        </p:nvSpPr>
        <p:spPr>
          <a:xfrm>
            <a:off x="228601" y="470264"/>
            <a:ext cx="11718496" cy="1077165"/>
          </a:xfrm>
          <a:prstGeom prst="rect">
            <a:avLst/>
          </a:prstGeom>
        </p:spPr>
        <p:txBody>
          <a:bodyPr vert="horz" lIns="91440" tIns="45720" rIns="91440" bIns="45720" rtlCol="0" anchor="t">
            <a:normAutofit/>
          </a:bodyPr>
          <a:lstStyle>
            <a:lvl1pPr>
              <a:defRPr sz="3200" b="1" dirty="0">
                <a:solidFill>
                  <a:srgbClr val="D8232A"/>
                </a:solidFill>
                <a:latin typeface="Poppins Medium"/>
                <a:ea typeface="Poppins Medium"/>
                <a:cs typeface="Poppins Medium"/>
              </a:defRPr>
            </a:lvl1pPr>
          </a:lstStyle>
          <a:p>
            <a:pPr lvl="0"/>
            <a:r>
              <a:rPr lang="en-US" dirty="0"/>
              <a:t>Click to edit Title</a:t>
            </a:r>
            <a:endParaRPr dirty="0"/>
          </a:p>
        </p:txBody>
      </p:sp>
      <p:sp>
        <p:nvSpPr>
          <p:cNvPr id="8" name="Slide Number">
            <a:extLst>
              <a:ext uri="{FF2B5EF4-FFF2-40B4-BE49-F238E27FC236}">
                <a16:creationId xmlns:a16="http://schemas.microsoft.com/office/drawing/2014/main" xmlns="" id="{4AB0461B-8F20-AC42-B041-769E000555B2}"/>
              </a:ext>
            </a:extLst>
          </p:cNvPr>
          <p:cNvSpPr txBox="1">
            <a:spLocks noGrp="1"/>
          </p:cNvSpPr>
          <p:nvPr>
            <p:ph type="sldNum" sz="quarter" idx="2"/>
          </p:nvPr>
        </p:nvSpPr>
        <p:spPr>
          <a:xfrm>
            <a:off x="190499" y="6477000"/>
            <a:ext cx="525703"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dirty="0"/>
          </a:p>
        </p:txBody>
      </p:sp>
      <p:pic>
        <p:nvPicPr>
          <p:cNvPr id="9" name="Image" descr="Image">
            <a:extLst>
              <a:ext uri="{FF2B5EF4-FFF2-40B4-BE49-F238E27FC236}">
                <a16:creationId xmlns:a16="http://schemas.microsoft.com/office/drawing/2014/main" xmlns="" id="{CA9AF990-63F5-0D40-8A14-3D4DD21D3786}"/>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10" name="Line">
            <a:extLst>
              <a:ext uri="{FF2B5EF4-FFF2-40B4-BE49-F238E27FC236}">
                <a16:creationId xmlns:a16="http://schemas.microsoft.com/office/drawing/2014/main" xmlns="" id="{6FCA39EA-2FC7-D546-BC94-88FBB38C821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1" name="Text Placeholder 11">
            <a:extLst>
              <a:ext uri="{FF2B5EF4-FFF2-40B4-BE49-F238E27FC236}">
                <a16:creationId xmlns:a16="http://schemas.microsoft.com/office/drawing/2014/main" xmlns="" id="{0ADC2466-4323-E748-BBF6-F43E4302CC22}"/>
              </a:ext>
            </a:extLst>
          </p:cNvPr>
          <p:cNvSpPr>
            <a:spLocks noGrp="1"/>
          </p:cNvSpPr>
          <p:nvPr>
            <p:ph type="body" sz="quarter" idx="16"/>
          </p:nvPr>
        </p:nvSpPr>
        <p:spPr>
          <a:xfrm>
            <a:off x="5967540" y="2200352"/>
            <a:ext cx="5038513" cy="40557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ubtitle">
            <a:extLst>
              <a:ext uri="{FF2B5EF4-FFF2-40B4-BE49-F238E27FC236}">
                <a16:creationId xmlns:a16="http://schemas.microsoft.com/office/drawing/2014/main" xmlns="" id="{0C2C1404-C147-4C4E-97BC-8EED26DC6F46}"/>
              </a:ext>
            </a:extLst>
          </p:cNvPr>
          <p:cNvSpPr txBox="1">
            <a:spLocks noGrp="1"/>
          </p:cNvSpPr>
          <p:nvPr>
            <p:ph type="body" sz="quarter" idx="17" hasCustomPrompt="1"/>
          </p:nvPr>
        </p:nvSpPr>
        <p:spPr>
          <a:xfrm>
            <a:off x="5951375" y="1611274"/>
            <a:ext cx="5054677" cy="589079"/>
          </a:xfrm>
          <a:prstGeom prst="rect">
            <a:avLst/>
          </a:prstGeom>
        </p:spPr>
        <p:txBody>
          <a:bodyPr anchor="t"/>
          <a:lstStyle>
            <a:lvl1pPr marL="0" indent="0">
              <a:lnSpc>
                <a:spcPct val="100000"/>
              </a:lnSpc>
              <a:spcBef>
                <a:spcPts val="0"/>
              </a:spcBef>
              <a:buSzTx/>
              <a:buNone/>
              <a:defRPr sz="1251" cap="all" spc="125">
                <a:solidFill>
                  <a:srgbClr val="D8232A"/>
                </a:solidFill>
                <a:latin typeface="Poppins Bold"/>
                <a:ea typeface="Poppins Bold"/>
                <a:cs typeface="Poppins Bold"/>
                <a:sym typeface="Poppins Bold"/>
              </a:defRPr>
            </a:lvl1pPr>
          </a:lstStyle>
          <a:p>
            <a:pPr lvl="0"/>
            <a:r>
              <a:rPr lang="en-US" dirty="0"/>
              <a:t>Edit Subtitle 2</a:t>
            </a:r>
          </a:p>
        </p:txBody>
      </p:sp>
    </p:spTree>
    <p:extLst>
      <p:ext uri="{BB962C8B-B14F-4D97-AF65-F5344CB8AC3E}">
        <p14:creationId xmlns:p14="http://schemas.microsoft.com/office/powerpoint/2010/main" val="3543585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xmlns="" id="{BDC3E11C-24CC-AF45-91FD-2174F6BF84EB}"/>
              </a:ext>
            </a:extLst>
          </p:cNvPr>
          <p:cNvSpPr>
            <a:spLocks noGrp="1"/>
          </p:cNvSpPr>
          <p:nvPr>
            <p:ph type="body" sz="quarter" idx="15"/>
          </p:nvPr>
        </p:nvSpPr>
        <p:spPr>
          <a:xfrm>
            <a:off x="732367" y="2200352"/>
            <a:ext cx="4537844" cy="40557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Image" descr="Image">
            <a:extLst>
              <a:ext uri="{FF2B5EF4-FFF2-40B4-BE49-F238E27FC236}">
                <a16:creationId xmlns:a16="http://schemas.microsoft.com/office/drawing/2014/main" xmlns="" id="{7D0F2067-ABDF-014C-A1FD-E10F6DC2EC14}"/>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2A2F8571-E2B5-0149-931B-983E5467D687}"/>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ubtitle">
            <a:extLst>
              <a:ext uri="{FF2B5EF4-FFF2-40B4-BE49-F238E27FC236}">
                <a16:creationId xmlns:a16="http://schemas.microsoft.com/office/drawing/2014/main" xmlns="" id="{33BD7B13-9780-B548-83B8-4518000E2189}"/>
              </a:ext>
            </a:extLst>
          </p:cNvPr>
          <p:cNvSpPr txBox="1">
            <a:spLocks noGrp="1"/>
          </p:cNvSpPr>
          <p:nvPr>
            <p:ph type="body" sz="quarter" idx="14" hasCustomPrompt="1"/>
          </p:nvPr>
        </p:nvSpPr>
        <p:spPr>
          <a:xfrm>
            <a:off x="716203" y="1611274"/>
            <a:ext cx="4554008" cy="589079"/>
          </a:xfrm>
          <a:prstGeom prst="rect">
            <a:avLst/>
          </a:prstGeom>
        </p:spPr>
        <p:txBody>
          <a:bodyPr anchor="t"/>
          <a:lstStyle>
            <a:lvl1pPr marL="0" indent="0">
              <a:lnSpc>
                <a:spcPct val="100000"/>
              </a:lnSpc>
              <a:spcBef>
                <a:spcPts val="0"/>
              </a:spcBef>
              <a:buSzTx/>
              <a:buNone/>
              <a:defRPr sz="1251" cap="all" spc="125">
                <a:solidFill>
                  <a:srgbClr val="D8232A"/>
                </a:solidFill>
                <a:latin typeface="Poppins Bold"/>
                <a:ea typeface="Poppins Bold"/>
                <a:cs typeface="Poppins Bold"/>
                <a:sym typeface="Poppins Bold"/>
              </a:defRPr>
            </a:lvl1pPr>
          </a:lstStyle>
          <a:p>
            <a:pPr lvl="0"/>
            <a:r>
              <a:rPr lang="en-US" dirty="0"/>
              <a:t>Edit Subtitle 2</a:t>
            </a:r>
          </a:p>
        </p:txBody>
      </p:sp>
      <p:sp>
        <p:nvSpPr>
          <p:cNvPr id="7" name="Title Text">
            <a:extLst>
              <a:ext uri="{FF2B5EF4-FFF2-40B4-BE49-F238E27FC236}">
                <a16:creationId xmlns:a16="http://schemas.microsoft.com/office/drawing/2014/main" xmlns="" id="{B4CB0062-356F-7640-B67B-A004D09BAEFA}"/>
              </a:ext>
            </a:extLst>
          </p:cNvPr>
          <p:cNvSpPr txBox="1">
            <a:spLocks noGrp="1"/>
          </p:cNvSpPr>
          <p:nvPr>
            <p:ph type="title" hasCustomPrompt="1"/>
          </p:nvPr>
        </p:nvSpPr>
        <p:spPr>
          <a:xfrm>
            <a:off x="228601" y="470264"/>
            <a:ext cx="11718496" cy="1077165"/>
          </a:xfrm>
          <a:prstGeom prst="rect">
            <a:avLst/>
          </a:prstGeom>
        </p:spPr>
        <p:txBody>
          <a:bodyPr vert="horz" lIns="91440" tIns="45720" rIns="91440" bIns="45720" rtlCol="0" anchor="t">
            <a:normAutofit/>
          </a:bodyPr>
          <a:lstStyle>
            <a:lvl1pPr>
              <a:defRPr sz="3200" b="1" dirty="0">
                <a:solidFill>
                  <a:srgbClr val="D8232A"/>
                </a:solidFill>
                <a:latin typeface="Poppins Medium"/>
                <a:ea typeface="Poppins Medium"/>
                <a:cs typeface="Poppins Medium"/>
              </a:defRPr>
            </a:lvl1pPr>
          </a:lstStyle>
          <a:p>
            <a:pPr lvl="0"/>
            <a:r>
              <a:rPr lang="en-US" dirty="0"/>
              <a:t>Click to edit Title</a:t>
            </a:r>
            <a:endParaRPr dirty="0"/>
          </a:p>
        </p:txBody>
      </p:sp>
      <p:sp>
        <p:nvSpPr>
          <p:cNvPr id="8" name="Slide Number">
            <a:extLst>
              <a:ext uri="{FF2B5EF4-FFF2-40B4-BE49-F238E27FC236}">
                <a16:creationId xmlns:a16="http://schemas.microsoft.com/office/drawing/2014/main" xmlns="" id="{4AB0461B-8F20-AC42-B041-769E000555B2}"/>
              </a:ext>
            </a:extLst>
          </p:cNvPr>
          <p:cNvSpPr txBox="1">
            <a:spLocks noGrp="1"/>
          </p:cNvSpPr>
          <p:nvPr>
            <p:ph type="sldNum" sz="quarter" idx="2"/>
          </p:nvPr>
        </p:nvSpPr>
        <p:spPr>
          <a:xfrm>
            <a:off x="190499" y="6477000"/>
            <a:ext cx="525703"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dirty="0"/>
          </a:p>
        </p:txBody>
      </p:sp>
      <p:pic>
        <p:nvPicPr>
          <p:cNvPr id="9" name="Image" descr="Image">
            <a:extLst>
              <a:ext uri="{FF2B5EF4-FFF2-40B4-BE49-F238E27FC236}">
                <a16:creationId xmlns:a16="http://schemas.microsoft.com/office/drawing/2014/main" xmlns="" id="{CA9AF990-63F5-0D40-8A14-3D4DD21D3786}"/>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10" name="Line">
            <a:extLst>
              <a:ext uri="{FF2B5EF4-FFF2-40B4-BE49-F238E27FC236}">
                <a16:creationId xmlns:a16="http://schemas.microsoft.com/office/drawing/2014/main" xmlns="" id="{6FCA39EA-2FC7-D546-BC94-88FBB38C821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39557411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xmlns="" id="{BDC3E11C-24CC-AF45-91FD-2174F6BF84EB}"/>
              </a:ext>
            </a:extLst>
          </p:cNvPr>
          <p:cNvSpPr>
            <a:spLocks noGrp="1"/>
          </p:cNvSpPr>
          <p:nvPr>
            <p:ph type="body" sz="quarter" idx="15"/>
          </p:nvPr>
        </p:nvSpPr>
        <p:spPr>
          <a:xfrm>
            <a:off x="732367" y="1652311"/>
            <a:ext cx="5477453" cy="46037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ub title Text">
            <a:extLst>
              <a:ext uri="{FF2B5EF4-FFF2-40B4-BE49-F238E27FC236}">
                <a16:creationId xmlns:a16="http://schemas.microsoft.com/office/drawing/2014/main" xmlns="" id="{A5155F4D-D3E6-3543-8AAD-3858A1378ED3}"/>
              </a:ext>
            </a:extLst>
          </p:cNvPr>
          <p:cNvSpPr txBox="1">
            <a:spLocks noGrp="1"/>
          </p:cNvSpPr>
          <p:nvPr>
            <p:ph type="body" sz="quarter" idx="13" hasCustomPrompt="1"/>
          </p:nvPr>
        </p:nvSpPr>
        <p:spPr>
          <a:xfrm>
            <a:off x="6375400" y="502015"/>
            <a:ext cx="5557904" cy="1077165"/>
          </a:xfrm>
          <a:prstGeom prst="rect">
            <a:avLst/>
          </a:prstGeom>
        </p:spPr>
        <p:txBody>
          <a:bodyPr anchor="t"/>
          <a:lstStyle>
            <a:lvl1pPr marL="0" indent="0">
              <a:lnSpc>
                <a:spcPct val="100000"/>
              </a:lnSpc>
              <a:spcBef>
                <a:spcPts val="0"/>
              </a:spcBef>
              <a:buSzTx/>
              <a:buNone/>
              <a:defRPr sz="2751">
                <a:latin typeface="Poppins Light"/>
                <a:ea typeface="Poppins Light"/>
                <a:cs typeface="Poppins Light"/>
                <a:sym typeface="Poppins Light"/>
              </a:defRPr>
            </a:lvl1pPr>
          </a:lstStyle>
          <a:p>
            <a:pPr lvl="0"/>
            <a:r>
              <a:rPr lang="en-US" dirty="0"/>
              <a:t>Subtitle is Poppins light, dark grey 21pt</a:t>
            </a:r>
          </a:p>
        </p:txBody>
      </p:sp>
      <p:pic>
        <p:nvPicPr>
          <p:cNvPr id="4" name="Image" descr="Image">
            <a:extLst>
              <a:ext uri="{FF2B5EF4-FFF2-40B4-BE49-F238E27FC236}">
                <a16:creationId xmlns:a16="http://schemas.microsoft.com/office/drawing/2014/main" xmlns="" id="{7D0F2067-ABDF-014C-A1FD-E10F6DC2EC14}"/>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2A2F8571-E2B5-0149-931B-983E5467D687}"/>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ubtitle">
            <a:extLst>
              <a:ext uri="{FF2B5EF4-FFF2-40B4-BE49-F238E27FC236}">
                <a16:creationId xmlns:a16="http://schemas.microsoft.com/office/drawing/2014/main" xmlns="" id="{33BD7B13-9780-B548-83B8-4518000E2189}"/>
              </a:ext>
            </a:extLst>
          </p:cNvPr>
          <p:cNvSpPr txBox="1">
            <a:spLocks noGrp="1"/>
          </p:cNvSpPr>
          <p:nvPr>
            <p:ph type="body" sz="quarter" idx="14" hasCustomPrompt="1"/>
          </p:nvPr>
        </p:nvSpPr>
        <p:spPr>
          <a:xfrm>
            <a:off x="6375400" y="1611274"/>
            <a:ext cx="4554008" cy="589079"/>
          </a:xfrm>
          <a:prstGeom prst="rect">
            <a:avLst/>
          </a:prstGeom>
        </p:spPr>
        <p:txBody>
          <a:bodyPr anchor="t"/>
          <a:lstStyle>
            <a:lvl1pPr marL="0" indent="0">
              <a:lnSpc>
                <a:spcPct val="100000"/>
              </a:lnSpc>
              <a:spcBef>
                <a:spcPts val="0"/>
              </a:spcBef>
              <a:buSzTx/>
              <a:buNone/>
              <a:defRPr sz="1251" cap="all" spc="125">
                <a:solidFill>
                  <a:srgbClr val="D8232A"/>
                </a:solidFill>
                <a:latin typeface="Poppins Bold"/>
                <a:ea typeface="Poppins Bold"/>
                <a:cs typeface="Poppins Bold"/>
                <a:sym typeface="Poppins Bold"/>
              </a:defRPr>
            </a:lvl1pPr>
          </a:lstStyle>
          <a:p>
            <a:pPr lvl="0"/>
            <a:r>
              <a:rPr lang="en-US" dirty="0"/>
              <a:t>Subtitle in body is </a:t>
            </a:r>
            <a:r>
              <a:rPr lang="en-US" dirty="0" err="1"/>
              <a:t>poppins</a:t>
            </a:r>
            <a:r>
              <a:rPr lang="en-US" dirty="0"/>
              <a:t> bold, red all caps</a:t>
            </a:r>
          </a:p>
        </p:txBody>
      </p:sp>
      <p:sp>
        <p:nvSpPr>
          <p:cNvPr id="7" name="Title Text">
            <a:extLst>
              <a:ext uri="{FF2B5EF4-FFF2-40B4-BE49-F238E27FC236}">
                <a16:creationId xmlns:a16="http://schemas.microsoft.com/office/drawing/2014/main" xmlns="" id="{B4CB0062-356F-7640-B67B-A004D09BAEFA}"/>
              </a:ext>
            </a:extLst>
          </p:cNvPr>
          <p:cNvSpPr txBox="1">
            <a:spLocks noGrp="1"/>
          </p:cNvSpPr>
          <p:nvPr>
            <p:ph type="title" hasCustomPrompt="1"/>
          </p:nvPr>
        </p:nvSpPr>
        <p:spPr>
          <a:xfrm>
            <a:off x="228601" y="470264"/>
            <a:ext cx="5981220" cy="1077165"/>
          </a:xfrm>
          <a:prstGeom prst="rect">
            <a:avLst/>
          </a:prstGeom>
        </p:spPr>
        <p:txBody>
          <a:bodyPr vert="horz" lIns="91440" tIns="45720" rIns="91440" bIns="45720" rtlCol="0" anchor="t">
            <a:normAutofit/>
          </a:bodyPr>
          <a:lstStyle>
            <a:lvl1pPr>
              <a:defRPr sz="3200" b="1" dirty="0">
                <a:solidFill>
                  <a:srgbClr val="D8232A"/>
                </a:solidFill>
                <a:latin typeface="Poppins Medium"/>
                <a:ea typeface="Poppins Medium"/>
                <a:cs typeface="Poppins Medium"/>
              </a:defRPr>
            </a:lvl1pPr>
          </a:lstStyle>
          <a:p>
            <a:pPr lvl="0"/>
            <a:r>
              <a:rPr lang="en-US" dirty="0"/>
              <a:t>Title text is Poppins Medium, red 23pt</a:t>
            </a:r>
            <a:endParaRPr dirty="0"/>
          </a:p>
        </p:txBody>
      </p:sp>
      <p:sp>
        <p:nvSpPr>
          <p:cNvPr id="8" name="Slide Number">
            <a:extLst>
              <a:ext uri="{FF2B5EF4-FFF2-40B4-BE49-F238E27FC236}">
                <a16:creationId xmlns:a16="http://schemas.microsoft.com/office/drawing/2014/main" xmlns="" id="{4AB0461B-8F20-AC42-B041-769E000555B2}"/>
              </a:ext>
            </a:extLst>
          </p:cNvPr>
          <p:cNvSpPr txBox="1">
            <a:spLocks noGrp="1"/>
          </p:cNvSpPr>
          <p:nvPr>
            <p:ph type="sldNum" sz="quarter" idx="2"/>
          </p:nvPr>
        </p:nvSpPr>
        <p:spPr>
          <a:xfrm>
            <a:off x="190500" y="6477000"/>
            <a:ext cx="467481"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9" name="Image" descr="Image">
            <a:extLst>
              <a:ext uri="{FF2B5EF4-FFF2-40B4-BE49-F238E27FC236}">
                <a16:creationId xmlns:a16="http://schemas.microsoft.com/office/drawing/2014/main" xmlns="" id="{CA9AF990-63F5-0D40-8A14-3D4DD21D3786}"/>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10" name="Line">
            <a:extLst>
              <a:ext uri="{FF2B5EF4-FFF2-40B4-BE49-F238E27FC236}">
                <a16:creationId xmlns:a16="http://schemas.microsoft.com/office/drawing/2014/main" xmlns="" id="{6FCA39EA-2FC7-D546-BC94-88FBB38C821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11166323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xmlns="" id="{37C456C9-8CFE-4345-AC64-737B5BC9067C}"/>
              </a:ext>
            </a:extLst>
          </p:cNvPr>
          <p:cNvSpPr>
            <a:spLocks noGrp="1"/>
          </p:cNvSpPr>
          <p:nvPr>
            <p:ph type="body" sz="quarter" idx="17"/>
          </p:nvPr>
        </p:nvSpPr>
        <p:spPr>
          <a:xfrm>
            <a:off x="4171951" y="1653070"/>
            <a:ext cx="3180987" cy="4591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a:extLst>
              <a:ext uri="{FF2B5EF4-FFF2-40B4-BE49-F238E27FC236}">
                <a16:creationId xmlns:a16="http://schemas.microsoft.com/office/drawing/2014/main" xmlns="" id="{ADBE6A31-03AF-7B40-80C0-7082635487E6}"/>
              </a:ext>
            </a:extLst>
          </p:cNvPr>
          <p:cNvSpPr>
            <a:spLocks noGrp="1"/>
          </p:cNvSpPr>
          <p:nvPr>
            <p:ph type="body" sz="quarter" idx="16"/>
          </p:nvPr>
        </p:nvSpPr>
        <p:spPr>
          <a:xfrm>
            <a:off x="732367" y="1653070"/>
            <a:ext cx="3180987" cy="4591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ub title Text">
            <a:extLst>
              <a:ext uri="{FF2B5EF4-FFF2-40B4-BE49-F238E27FC236}">
                <a16:creationId xmlns:a16="http://schemas.microsoft.com/office/drawing/2014/main" xmlns="" id="{DB2B891F-0C63-EB42-80D8-9E16592773C2}"/>
              </a:ext>
            </a:extLst>
          </p:cNvPr>
          <p:cNvSpPr txBox="1">
            <a:spLocks noGrp="1"/>
          </p:cNvSpPr>
          <p:nvPr>
            <p:ph type="body" sz="quarter" idx="13" hasCustomPrompt="1"/>
          </p:nvPr>
        </p:nvSpPr>
        <p:spPr>
          <a:xfrm>
            <a:off x="6375400" y="502015"/>
            <a:ext cx="5557904" cy="1077165"/>
          </a:xfrm>
          <a:prstGeom prst="rect">
            <a:avLst/>
          </a:prstGeom>
        </p:spPr>
        <p:txBody>
          <a:bodyPr anchor="t"/>
          <a:lstStyle>
            <a:lvl1pPr marL="0" indent="0">
              <a:lnSpc>
                <a:spcPct val="100000"/>
              </a:lnSpc>
              <a:spcBef>
                <a:spcPts val="0"/>
              </a:spcBef>
              <a:buSzTx/>
              <a:buNone/>
              <a:defRPr sz="2751">
                <a:latin typeface="Poppins Light"/>
                <a:ea typeface="Poppins Light"/>
                <a:cs typeface="Poppins Light"/>
                <a:sym typeface="Poppins Light"/>
              </a:defRPr>
            </a:lvl1pPr>
          </a:lstStyle>
          <a:p>
            <a:pPr lvl="0"/>
            <a:r>
              <a:rPr lang="en-US" dirty="0"/>
              <a:t>Edit Subtitle</a:t>
            </a:r>
          </a:p>
        </p:txBody>
      </p:sp>
      <p:pic>
        <p:nvPicPr>
          <p:cNvPr id="3" name="Image" descr="Image">
            <a:extLst>
              <a:ext uri="{FF2B5EF4-FFF2-40B4-BE49-F238E27FC236}">
                <a16:creationId xmlns:a16="http://schemas.microsoft.com/office/drawing/2014/main" xmlns="" id="{E6C6D8C7-A003-FC4C-B495-19733893ADE5}"/>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4" name="Line">
            <a:extLst>
              <a:ext uri="{FF2B5EF4-FFF2-40B4-BE49-F238E27FC236}">
                <a16:creationId xmlns:a16="http://schemas.microsoft.com/office/drawing/2014/main" xmlns="" id="{6A02D45B-2E0F-AA42-8FC4-116CE1A4F119}"/>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5" name="subtitle">
            <a:extLst>
              <a:ext uri="{FF2B5EF4-FFF2-40B4-BE49-F238E27FC236}">
                <a16:creationId xmlns:a16="http://schemas.microsoft.com/office/drawing/2014/main" xmlns="" id="{89EEC230-2964-4542-A438-F748EDD3DF7D}"/>
              </a:ext>
            </a:extLst>
          </p:cNvPr>
          <p:cNvSpPr txBox="1">
            <a:spLocks noGrp="1"/>
          </p:cNvSpPr>
          <p:nvPr>
            <p:ph type="body" sz="quarter" idx="14" hasCustomPrompt="1"/>
          </p:nvPr>
        </p:nvSpPr>
        <p:spPr>
          <a:xfrm>
            <a:off x="7956551" y="1664154"/>
            <a:ext cx="3948244" cy="1077165"/>
          </a:xfrm>
          <a:prstGeom prst="rect">
            <a:avLst/>
          </a:prstGeom>
        </p:spPr>
        <p:txBody>
          <a:bodyPr anchor="t"/>
          <a:lstStyle>
            <a:lvl1pPr marL="0" indent="0">
              <a:lnSpc>
                <a:spcPct val="100000"/>
              </a:lnSpc>
              <a:spcBef>
                <a:spcPts val="0"/>
              </a:spcBef>
              <a:buSzTx/>
              <a:buNone/>
              <a:defRPr sz="1251" cap="all" spc="125">
                <a:solidFill>
                  <a:srgbClr val="D8232A"/>
                </a:solidFill>
                <a:latin typeface="Poppins Bold"/>
                <a:ea typeface="Poppins Bold"/>
                <a:cs typeface="Poppins Bold"/>
                <a:sym typeface="Poppins Bold"/>
              </a:defRPr>
            </a:lvl1pPr>
          </a:lstStyle>
          <a:p>
            <a:pPr lvl="0"/>
            <a:r>
              <a:rPr lang="en-US" dirty="0"/>
              <a:t>Edit Subtitle 2</a:t>
            </a:r>
          </a:p>
        </p:txBody>
      </p:sp>
      <p:sp>
        <p:nvSpPr>
          <p:cNvPr id="6" name="Slide Number">
            <a:extLst>
              <a:ext uri="{FF2B5EF4-FFF2-40B4-BE49-F238E27FC236}">
                <a16:creationId xmlns:a16="http://schemas.microsoft.com/office/drawing/2014/main" xmlns="" id="{542A4BE4-898D-3C43-8891-1A75CC4682AC}"/>
              </a:ext>
            </a:extLst>
          </p:cNvPr>
          <p:cNvSpPr txBox="1">
            <a:spLocks noGrp="1"/>
          </p:cNvSpPr>
          <p:nvPr>
            <p:ph type="sldNum" sz="quarter" idx="2"/>
          </p:nvPr>
        </p:nvSpPr>
        <p:spPr>
          <a:xfrm>
            <a:off x="190500"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sp>
        <p:nvSpPr>
          <p:cNvPr id="7" name="Title Text">
            <a:extLst>
              <a:ext uri="{FF2B5EF4-FFF2-40B4-BE49-F238E27FC236}">
                <a16:creationId xmlns:a16="http://schemas.microsoft.com/office/drawing/2014/main" xmlns="" id="{F43D312A-B445-6848-9A2D-F766F524CE04}"/>
              </a:ext>
            </a:extLst>
          </p:cNvPr>
          <p:cNvSpPr txBox="1">
            <a:spLocks noGrp="1"/>
          </p:cNvSpPr>
          <p:nvPr>
            <p:ph type="title" hasCustomPrompt="1"/>
          </p:nvPr>
        </p:nvSpPr>
        <p:spPr>
          <a:xfrm>
            <a:off x="228601" y="470264"/>
            <a:ext cx="5981220" cy="1077165"/>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rPr lang="en-US" dirty="0"/>
              <a:t>Click to edit Title</a:t>
            </a:r>
            <a:endParaRPr dirty="0"/>
          </a:p>
        </p:txBody>
      </p:sp>
      <p:pic>
        <p:nvPicPr>
          <p:cNvPr id="10" name="Image" descr="Image">
            <a:extLst>
              <a:ext uri="{FF2B5EF4-FFF2-40B4-BE49-F238E27FC236}">
                <a16:creationId xmlns:a16="http://schemas.microsoft.com/office/drawing/2014/main" xmlns="" id="{BAC6D06D-54D1-904B-9F64-1D1E065BA2C9}"/>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11" name="Line">
            <a:extLst>
              <a:ext uri="{FF2B5EF4-FFF2-40B4-BE49-F238E27FC236}">
                <a16:creationId xmlns:a16="http://schemas.microsoft.com/office/drawing/2014/main" xmlns="" id="{CB9FB198-033A-B949-9E23-4637D810D38C}"/>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35767831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xmlns="" id="{86766D24-09BB-1843-8C16-E8ECFCFEC54F}"/>
              </a:ext>
            </a:extLst>
          </p:cNvPr>
          <p:cNvSpPr>
            <a:spLocks noGrp="1"/>
          </p:cNvSpPr>
          <p:nvPr>
            <p:ph type="body" sz="quarter" idx="17"/>
          </p:nvPr>
        </p:nvSpPr>
        <p:spPr>
          <a:xfrm>
            <a:off x="4171951" y="1653070"/>
            <a:ext cx="3180987" cy="4591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1">
            <a:extLst>
              <a:ext uri="{FF2B5EF4-FFF2-40B4-BE49-F238E27FC236}">
                <a16:creationId xmlns:a16="http://schemas.microsoft.com/office/drawing/2014/main" xmlns="" id="{A1A73778-8F95-9F4D-A730-5BC9FA709816}"/>
              </a:ext>
            </a:extLst>
          </p:cNvPr>
          <p:cNvSpPr>
            <a:spLocks noGrp="1"/>
          </p:cNvSpPr>
          <p:nvPr>
            <p:ph type="body" sz="quarter" idx="18"/>
          </p:nvPr>
        </p:nvSpPr>
        <p:spPr>
          <a:xfrm>
            <a:off x="732367" y="1653070"/>
            <a:ext cx="3180987" cy="4591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ub title Text">
            <a:extLst>
              <a:ext uri="{FF2B5EF4-FFF2-40B4-BE49-F238E27FC236}">
                <a16:creationId xmlns:a16="http://schemas.microsoft.com/office/drawing/2014/main" xmlns="" id="{89890701-5B77-894D-B778-389CAA908B9B}"/>
              </a:ext>
            </a:extLst>
          </p:cNvPr>
          <p:cNvSpPr txBox="1">
            <a:spLocks noGrp="1"/>
          </p:cNvSpPr>
          <p:nvPr>
            <p:ph type="body" sz="quarter" idx="13" hasCustomPrompt="1"/>
          </p:nvPr>
        </p:nvSpPr>
        <p:spPr>
          <a:xfrm>
            <a:off x="6375400" y="502015"/>
            <a:ext cx="5557904" cy="1077165"/>
          </a:xfrm>
          <a:prstGeom prst="rect">
            <a:avLst/>
          </a:prstGeom>
        </p:spPr>
        <p:txBody>
          <a:bodyPr anchor="t"/>
          <a:lstStyle>
            <a:lvl1pPr marL="0" indent="0">
              <a:lnSpc>
                <a:spcPct val="100000"/>
              </a:lnSpc>
              <a:spcBef>
                <a:spcPts val="0"/>
              </a:spcBef>
              <a:buSzTx/>
              <a:buNone/>
              <a:defRPr sz="2751">
                <a:latin typeface="Poppins Light"/>
                <a:ea typeface="Poppins Light"/>
                <a:cs typeface="Poppins Light"/>
                <a:sym typeface="Poppins Light"/>
              </a:defRPr>
            </a:lvl1pPr>
          </a:lstStyle>
          <a:p>
            <a:pPr lvl="0"/>
            <a:r>
              <a:rPr lang="en-US" dirty="0"/>
              <a:t>Edit Subtitle</a:t>
            </a:r>
          </a:p>
        </p:txBody>
      </p:sp>
      <p:pic>
        <p:nvPicPr>
          <p:cNvPr id="3" name="Image" descr="Image">
            <a:extLst>
              <a:ext uri="{FF2B5EF4-FFF2-40B4-BE49-F238E27FC236}">
                <a16:creationId xmlns:a16="http://schemas.microsoft.com/office/drawing/2014/main" xmlns="" id="{BF5133FA-0FA1-E14C-8BB8-2BA61E7F3389}"/>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4" name="Line">
            <a:extLst>
              <a:ext uri="{FF2B5EF4-FFF2-40B4-BE49-F238E27FC236}">
                <a16:creationId xmlns:a16="http://schemas.microsoft.com/office/drawing/2014/main" xmlns="" id="{4FA8E63F-832A-3948-A713-82B3373CC294}"/>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5" name="Title Text">
            <a:extLst>
              <a:ext uri="{FF2B5EF4-FFF2-40B4-BE49-F238E27FC236}">
                <a16:creationId xmlns:a16="http://schemas.microsoft.com/office/drawing/2014/main" xmlns="" id="{C06EEE53-30F4-9542-B7E2-56154DE25929}"/>
              </a:ext>
            </a:extLst>
          </p:cNvPr>
          <p:cNvSpPr txBox="1">
            <a:spLocks noGrp="1"/>
          </p:cNvSpPr>
          <p:nvPr>
            <p:ph type="title" hasCustomPrompt="1"/>
          </p:nvPr>
        </p:nvSpPr>
        <p:spPr>
          <a:xfrm>
            <a:off x="228601" y="470264"/>
            <a:ext cx="5981220" cy="1077165"/>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rPr lang="en-US" dirty="0"/>
              <a:t>Click to edit Title</a:t>
            </a:r>
            <a:endParaRPr dirty="0"/>
          </a:p>
        </p:txBody>
      </p:sp>
      <p:sp>
        <p:nvSpPr>
          <p:cNvPr id="8" name="Line">
            <a:extLst>
              <a:ext uri="{FF2B5EF4-FFF2-40B4-BE49-F238E27FC236}">
                <a16:creationId xmlns:a16="http://schemas.microsoft.com/office/drawing/2014/main" xmlns="" id="{7821D9AB-A68F-5441-B1BB-FD3292E3C35F}"/>
              </a:ext>
            </a:extLst>
          </p:cNvPr>
          <p:cNvSpPr/>
          <p:nvPr/>
        </p:nvSpPr>
        <p:spPr>
          <a:xfrm>
            <a:off x="8197916" y="2080739"/>
            <a:ext cx="2757157" cy="0"/>
          </a:xfrm>
          <a:prstGeom prst="line">
            <a:avLst/>
          </a:prstGeom>
          <a:ln w="762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9" name="Line">
            <a:extLst>
              <a:ext uri="{FF2B5EF4-FFF2-40B4-BE49-F238E27FC236}">
                <a16:creationId xmlns:a16="http://schemas.microsoft.com/office/drawing/2014/main" xmlns="" id="{7940E763-B797-DF4D-9B08-19ADF4630341}"/>
              </a:ext>
            </a:extLst>
          </p:cNvPr>
          <p:cNvSpPr/>
          <p:nvPr/>
        </p:nvSpPr>
        <p:spPr>
          <a:xfrm>
            <a:off x="8197915" y="4461989"/>
            <a:ext cx="2757157"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0" name="Double click to add quote">
            <a:extLst>
              <a:ext uri="{FF2B5EF4-FFF2-40B4-BE49-F238E27FC236}">
                <a16:creationId xmlns:a16="http://schemas.microsoft.com/office/drawing/2014/main" xmlns="" id="{A55FD4FF-A5F6-3547-AC64-5B7577DEDD3D}"/>
              </a:ext>
            </a:extLst>
          </p:cNvPr>
          <p:cNvSpPr txBox="1">
            <a:spLocks noGrp="1"/>
          </p:cNvSpPr>
          <p:nvPr>
            <p:ph type="body" sz="quarter" idx="15" hasCustomPrompt="1"/>
          </p:nvPr>
        </p:nvSpPr>
        <p:spPr>
          <a:xfrm>
            <a:off x="8210551" y="2188031"/>
            <a:ext cx="2731888" cy="2176192"/>
          </a:xfrm>
          <a:prstGeom prst="rect">
            <a:avLst/>
          </a:prstGeom>
        </p:spPr>
        <p:txBody>
          <a:bodyPr anchor="t">
            <a:normAutofit/>
          </a:bodyPr>
          <a:lstStyle>
            <a:lvl1pPr marL="0" indent="0">
              <a:lnSpc>
                <a:spcPct val="110000"/>
              </a:lnSpc>
              <a:spcBef>
                <a:spcPts val="0"/>
              </a:spcBef>
              <a:buSzTx/>
              <a:buNone/>
              <a:defRPr sz="1600" b="0" i="1">
                <a:solidFill>
                  <a:srgbClr val="53585F"/>
                </a:solidFill>
                <a:latin typeface="Poppins Light" pitchFamily="2" charset="77"/>
                <a:ea typeface="+mn-ea"/>
                <a:cs typeface="Poppins Light" pitchFamily="2" charset="77"/>
                <a:sym typeface="Poppins ExtraLight"/>
              </a:defRPr>
            </a:lvl1pPr>
          </a:lstStyle>
          <a:p>
            <a:pPr lvl="0"/>
            <a:r>
              <a:rPr lang="en-US" dirty="0"/>
              <a:t>Insert quote or key facts here – Poppins light italic 12pt, dark grey</a:t>
            </a:r>
          </a:p>
        </p:txBody>
      </p:sp>
      <p:sp>
        <p:nvSpPr>
          <p:cNvPr id="11" name="ATTRIBUTION">
            <a:extLst>
              <a:ext uri="{FF2B5EF4-FFF2-40B4-BE49-F238E27FC236}">
                <a16:creationId xmlns:a16="http://schemas.microsoft.com/office/drawing/2014/main" xmlns="" id="{F17513B7-95D9-D14F-9508-AA802AB20006}"/>
              </a:ext>
            </a:extLst>
          </p:cNvPr>
          <p:cNvSpPr txBox="1">
            <a:spLocks noGrp="1"/>
          </p:cNvSpPr>
          <p:nvPr>
            <p:ph type="body" sz="quarter" idx="16" hasCustomPrompt="1"/>
          </p:nvPr>
        </p:nvSpPr>
        <p:spPr>
          <a:xfrm>
            <a:off x="8238096" y="4488072"/>
            <a:ext cx="2757157" cy="229165"/>
          </a:xfrm>
          <a:prstGeom prst="rect">
            <a:avLst/>
          </a:prstGeom>
        </p:spPr>
        <p:txBody>
          <a:bodyPr anchor="b">
            <a:spAutoFit/>
          </a:bodyPr>
          <a:lstStyle>
            <a:lvl1pPr marL="0" indent="0">
              <a:spcBef>
                <a:spcPts val="751"/>
              </a:spcBef>
              <a:buSzTx/>
              <a:buNone/>
              <a:defRPr sz="851" spc="85">
                <a:solidFill>
                  <a:srgbClr val="53585F"/>
                </a:solidFill>
                <a:latin typeface="Poppins Bold"/>
                <a:ea typeface="Poppins Bold"/>
                <a:cs typeface="Poppins Bold"/>
                <a:sym typeface="Poppins Bold"/>
              </a:defRPr>
            </a:lvl1pPr>
          </a:lstStyle>
          <a:p>
            <a:pPr lvl="0"/>
            <a:r>
              <a:rPr lang="en-US" dirty="0"/>
              <a:t>Attribution</a:t>
            </a:r>
          </a:p>
        </p:txBody>
      </p:sp>
      <p:sp>
        <p:nvSpPr>
          <p:cNvPr id="12" name="Slide Number">
            <a:extLst>
              <a:ext uri="{FF2B5EF4-FFF2-40B4-BE49-F238E27FC236}">
                <a16:creationId xmlns:a16="http://schemas.microsoft.com/office/drawing/2014/main" xmlns="" id="{90D833A6-6A33-EE4F-AA1A-4E9D24BFD40A}"/>
              </a:ext>
            </a:extLst>
          </p:cNvPr>
          <p:cNvSpPr txBox="1">
            <a:spLocks noGrp="1"/>
          </p:cNvSpPr>
          <p:nvPr>
            <p:ph type="sldNum" sz="quarter" idx="2"/>
          </p:nvPr>
        </p:nvSpPr>
        <p:spPr>
          <a:xfrm>
            <a:off x="190500"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13" name="Image" descr="Image">
            <a:extLst>
              <a:ext uri="{FF2B5EF4-FFF2-40B4-BE49-F238E27FC236}">
                <a16:creationId xmlns:a16="http://schemas.microsoft.com/office/drawing/2014/main" xmlns="" id="{227BE422-6810-D644-9477-BA14C4DBEB30}"/>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14" name="Line">
            <a:extLst>
              <a:ext uri="{FF2B5EF4-FFF2-40B4-BE49-F238E27FC236}">
                <a16:creationId xmlns:a16="http://schemas.microsoft.com/office/drawing/2014/main" xmlns="" id="{10399FF5-7B7A-C846-882C-9F2EB9A5B1A7}"/>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5" name="Line">
            <a:extLst>
              <a:ext uri="{FF2B5EF4-FFF2-40B4-BE49-F238E27FC236}">
                <a16:creationId xmlns:a16="http://schemas.microsoft.com/office/drawing/2014/main" xmlns="" id="{A7A1D7D1-3D88-A647-804A-C59C4E3F2E86}"/>
              </a:ext>
            </a:extLst>
          </p:cNvPr>
          <p:cNvSpPr/>
          <p:nvPr userDrawn="1"/>
        </p:nvSpPr>
        <p:spPr>
          <a:xfrm>
            <a:off x="8197916" y="2080739"/>
            <a:ext cx="2757157"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6" name="Line">
            <a:extLst>
              <a:ext uri="{FF2B5EF4-FFF2-40B4-BE49-F238E27FC236}">
                <a16:creationId xmlns:a16="http://schemas.microsoft.com/office/drawing/2014/main" xmlns="" id="{220F6043-0437-AF47-B1E4-8F8573BCB099}"/>
              </a:ext>
            </a:extLst>
          </p:cNvPr>
          <p:cNvSpPr/>
          <p:nvPr userDrawn="1"/>
        </p:nvSpPr>
        <p:spPr>
          <a:xfrm>
            <a:off x="8197915" y="4461989"/>
            <a:ext cx="2757157"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1141487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1_Layout 5">
    <p:spTree>
      <p:nvGrpSpPr>
        <p:cNvPr id="1" name=""/>
        <p:cNvGrpSpPr/>
        <p:nvPr/>
      </p:nvGrpSpPr>
      <p:grpSpPr>
        <a:xfrm>
          <a:off x="0" y="0"/>
          <a:ext cx="0" cy="0"/>
          <a:chOff x="0" y="0"/>
          <a:chExt cx="0" cy="0"/>
        </a:xfrm>
      </p:grpSpPr>
      <p:sp>
        <p:nvSpPr>
          <p:cNvPr id="150" name="Sub title Text"/>
          <p:cNvSpPr txBox="1">
            <a:spLocks noGrp="1"/>
          </p:cNvSpPr>
          <p:nvPr>
            <p:ph type="body" sz="quarter" idx="13"/>
          </p:nvPr>
        </p:nvSpPr>
        <p:spPr>
          <a:xfrm>
            <a:off x="4114800" y="502015"/>
            <a:ext cx="7286493" cy="1077165"/>
          </a:xfrm>
          <a:prstGeom prst="rect">
            <a:avLst/>
          </a:prstGeom>
        </p:spPr>
        <p:txBody>
          <a:bodyPr anchor="t">
            <a:normAutofit/>
          </a:bodyPr>
          <a:lstStyle>
            <a:lvl1pPr marL="0" indent="0">
              <a:lnSpc>
                <a:spcPct val="100000"/>
              </a:lnSpc>
              <a:spcBef>
                <a:spcPts val="0"/>
              </a:spcBef>
              <a:buSzTx/>
              <a:buNone/>
              <a:defRPr sz="2400">
                <a:latin typeface="Poppins Light"/>
                <a:ea typeface="Poppins Light"/>
                <a:cs typeface="Poppins Light"/>
                <a:sym typeface="Poppins Light"/>
              </a:defRPr>
            </a:lvl1pPr>
          </a:lstStyle>
          <a:p>
            <a:pPr lvl="0"/>
            <a:r>
              <a:rPr lang="en-US"/>
              <a:t>Edit Master text styles</a:t>
            </a:r>
          </a:p>
        </p:txBody>
      </p:sp>
      <p:sp>
        <p:nvSpPr>
          <p:cNvPr id="151" name="Body Level One…"/>
          <p:cNvSpPr txBox="1">
            <a:spLocks noGrp="1"/>
          </p:cNvSpPr>
          <p:nvPr>
            <p:ph type="body" idx="1"/>
          </p:nvPr>
        </p:nvSpPr>
        <p:spPr>
          <a:xfrm>
            <a:off x="501650" y="1984830"/>
            <a:ext cx="11182350" cy="3913760"/>
          </a:xfrm>
          <a:prstGeom prst="rect">
            <a:avLst/>
          </a:prstGeom>
        </p:spPr>
        <p:txBody>
          <a:bodyPr anchor="t"/>
          <a:lstStyle>
            <a:lvl1pPr marL="158750" indent="-158750">
              <a:lnSpc>
                <a:spcPct val="110000"/>
              </a:lnSpc>
              <a:spcBef>
                <a:spcPts val="750"/>
              </a:spcBef>
              <a:defRPr sz="1300">
                <a:solidFill>
                  <a:srgbClr val="53585F"/>
                </a:solidFill>
              </a:defRPr>
            </a:lvl1pPr>
            <a:lvl2pPr marL="476250" indent="-158750">
              <a:lnSpc>
                <a:spcPct val="110000"/>
              </a:lnSpc>
              <a:spcBef>
                <a:spcPts val="750"/>
              </a:spcBef>
              <a:defRPr sz="1300">
                <a:solidFill>
                  <a:srgbClr val="53585F"/>
                </a:solidFill>
              </a:defRPr>
            </a:lvl2pPr>
            <a:lvl3pPr marL="793750" indent="-158750">
              <a:lnSpc>
                <a:spcPct val="110000"/>
              </a:lnSpc>
              <a:spcBef>
                <a:spcPts val="750"/>
              </a:spcBef>
              <a:defRPr sz="1300">
                <a:solidFill>
                  <a:srgbClr val="53585F"/>
                </a:solidFill>
              </a:defRPr>
            </a:lvl3pPr>
            <a:lvl4pPr marL="1111250" indent="-158750">
              <a:lnSpc>
                <a:spcPct val="110000"/>
              </a:lnSpc>
              <a:spcBef>
                <a:spcPts val="750"/>
              </a:spcBef>
              <a:defRPr sz="1300">
                <a:solidFill>
                  <a:srgbClr val="53585F"/>
                </a:solidFill>
              </a:defRPr>
            </a:lvl4pPr>
            <a:lvl5pPr marL="1428750" indent="-158750">
              <a:lnSpc>
                <a:spcPct val="110000"/>
              </a:lnSpc>
              <a:spcBef>
                <a:spcPts val="750"/>
              </a:spcBef>
              <a:defRPr sz="1300">
                <a:solidFill>
                  <a:srgbClr val="53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52"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6534" y="6256058"/>
            <a:ext cx="591086" cy="462224"/>
          </a:xfrm>
          <a:prstGeom prst="rect">
            <a:avLst/>
          </a:prstGeom>
          <a:ln w="12700">
            <a:miter lim="400000"/>
          </a:ln>
        </p:spPr>
      </p:pic>
      <p:sp>
        <p:nvSpPr>
          <p:cNvPr id="153" name="Line"/>
          <p:cNvSpPr/>
          <p:nvPr/>
        </p:nvSpPr>
        <p:spPr>
          <a:xfrm>
            <a:off x="244903" y="353539"/>
            <a:ext cx="11702195" cy="1"/>
          </a:xfrm>
          <a:prstGeom prst="line">
            <a:avLst/>
          </a:prstGeom>
          <a:ln w="38100">
            <a:solidFill>
              <a:srgbClr val="D8232A"/>
            </a:solidFill>
            <a:miter lim="400000"/>
          </a:ln>
        </p:spPr>
        <p:txBody>
          <a:bodyPr lIns="25400" tIns="25400" rIns="25400" bIns="25400" anchor="ctr"/>
          <a:lstStyle/>
          <a:p>
            <a:pPr algn="ctr" defTabSz="412750">
              <a:lnSpc>
                <a:spcPct val="100000"/>
              </a:lnSpc>
              <a:defRPr sz="3200">
                <a:solidFill>
                  <a:srgbClr val="000000"/>
                </a:solidFill>
                <a:latin typeface="Helvetica Light"/>
                <a:ea typeface="Helvetica Light"/>
                <a:cs typeface="Helvetica Light"/>
                <a:sym typeface="Helvetica Light"/>
              </a:defRPr>
            </a:pPr>
            <a:endParaRPr sz="1600"/>
          </a:p>
        </p:txBody>
      </p:sp>
      <p:sp>
        <p:nvSpPr>
          <p:cNvPr id="154" name="Title Text"/>
          <p:cNvSpPr txBox="1">
            <a:spLocks noGrp="1"/>
          </p:cNvSpPr>
          <p:nvPr>
            <p:ph type="title"/>
          </p:nvPr>
        </p:nvSpPr>
        <p:spPr>
          <a:xfrm>
            <a:off x="228600" y="470264"/>
            <a:ext cx="3736099" cy="1077165"/>
          </a:xfrm>
          <a:prstGeom prst="rect">
            <a:avLst/>
          </a:prstGeom>
        </p:spPr>
        <p:txBody>
          <a:bodyPr anchor="t">
            <a:normAutofit/>
          </a:bodyPr>
          <a:lstStyle>
            <a:lvl1pPr>
              <a:lnSpc>
                <a:spcPct val="100000"/>
              </a:lnSpc>
              <a:defRPr sz="2800" b="1">
                <a:solidFill>
                  <a:srgbClr val="D8232A"/>
                </a:solidFill>
                <a:latin typeface="Poppins Medium"/>
                <a:ea typeface="Poppins Medium"/>
                <a:cs typeface="Poppins Medium"/>
                <a:sym typeface="Poppins Medium"/>
              </a:defRPr>
            </a:lvl1pPr>
          </a:lstStyle>
          <a:p>
            <a:r>
              <a:rPr lang="en-US" dirty="0"/>
              <a:t>Click to edit Master title style</a:t>
            </a:r>
            <a:endParaRPr dirty="0"/>
          </a:p>
        </p:txBody>
      </p:sp>
      <p:sp>
        <p:nvSpPr>
          <p:cNvPr id="155" name="Slide Number"/>
          <p:cNvSpPr txBox="1">
            <a:spLocks noGrp="1"/>
          </p:cNvSpPr>
          <p:nvPr>
            <p:ph type="sldNum" sz="quarter" idx="2"/>
          </p:nvPr>
        </p:nvSpPr>
        <p:spPr>
          <a:prstGeom prst="rect">
            <a:avLst/>
          </a:prstGeom>
        </p:spPr>
        <p:txBody>
          <a:bodyPr/>
          <a:lstStyle>
            <a:lvl1pPr>
              <a:defRPr>
                <a:solidFill>
                  <a:srgbClr val="53585F"/>
                </a:solidFill>
              </a:defRPr>
            </a:lvl1pPr>
          </a:lstStyle>
          <a:p>
            <a:fld id="{86CB4B4D-7CA3-9044-876B-883B54F8677D}" type="slidenum">
              <a:t>‹nº›</a:t>
            </a:fld>
            <a:endParaRPr/>
          </a:p>
        </p:txBody>
      </p:sp>
    </p:spTree>
    <p:extLst>
      <p:ext uri="{BB962C8B-B14F-4D97-AF65-F5344CB8AC3E}">
        <p14:creationId xmlns:p14="http://schemas.microsoft.com/office/powerpoint/2010/main" val="2589451998"/>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xmlns="" id="{86766D24-09BB-1843-8C16-E8ECFCFEC54F}"/>
              </a:ext>
            </a:extLst>
          </p:cNvPr>
          <p:cNvSpPr>
            <a:spLocks noGrp="1"/>
          </p:cNvSpPr>
          <p:nvPr>
            <p:ph type="body" sz="quarter" idx="17"/>
          </p:nvPr>
        </p:nvSpPr>
        <p:spPr>
          <a:xfrm>
            <a:off x="7700606" y="2216727"/>
            <a:ext cx="3675927" cy="4028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1">
            <a:extLst>
              <a:ext uri="{FF2B5EF4-FFF2-40B4-BE49-F238E27FC236}">
                <a16:creationId xmlns:a16="http://schemas.microsoft.com/office/drawing/2014/main" xmlns="" id="{A1A73778-8F95-9F4D-A730-5BC9FA709816}"/>
              </a:ext>
            </a:extLst>
          </p:cNvPr>
          <p:cNvSpPr>
            <a:spLocks noGrp="1"/>
          </p:cNvSpPr>
          <p:nvPr>
            <p:ph type="body" sz="quarter" idx="18"/>
          </p:nvPr>
        </p:nvSpPr>
        <p:spPr>
          <a:xfrm>
            <a:off x="3392439" y="2216727"/>
            <a:ext cx="3479416" cy="4028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ub title Text">
            <a:extLst>
              <a:ext uri="{FF2B5EF4-FFF2-40B4-BE49-F238E27FC236}">
                <a16:creationId xmlns:a16="http://schemas.microsoft.com/office/drawing/2014/main" xmlns="" id="{89890701-5B77-894D-B778-389CAA908B9B}"/>
              </a:ext>
            </a:extLst>
          </p:cNvPr>
          <p:cNvSpPr txBox="1">
            <a:spLocks noGrp="1"/>
          </p:cNvSpPr>
          <p:nvPr>
            <p:ph type="body" sz="quarter" idx="13" hasCustomPrompt="1"/>
          </p:nvPr>
        </p:nvSpPr>
        <p:spPr>
          <a:xfrm>
            <a:off x="3392440" y="502015"/>
            <a:ext cx="8540865" cy="1077165"/>
          </a:xfrm>
          <a:prstGeom prst="rect">
            <a:avLst/>
          </a:prstGeom>
        </p:spPr>
        <p:txBody>
          <a:bodyPr anchor="t"/>
          <a:lstStyle>
            <a:lvl1pPr marL="0" indent="0">
              <a:lnSpc>
                <a:spcPct val="100000"/>
              </a:lnSpc>
              <a:spcBef>
                <a:spcPts val="0"/>
              </a:spcBef>
              <a:buSzTx/>
              <a:buNone/>
              <a:defRPr sz="2751">
                <a:latin typeface="Poppins Light"/>
                <a:ea typeface="Poppins Light"/>
                <a:cs typeface="Poppins Light"/>
                <a:sym typeface="Poppins Light"/>
              </a:defRPr>
            </a:lvl1pPr>
          </a:lstStyle>
          <a:p>
            <a:pPr lvl="0"/>
            <a:r>
              <a:rPr lang="en-US" dirty="0"/>
              <a:t>Edit Subtitle</a:t>
            </a:r>
          </a:p>
        </p:txBody>
      </p:sp>
      <p:pic>
        <p:nvPicPr>
          <p:cNvPr id="3" name="Image" descr="Image">
            <a:extLst>
              <a:ext uri="{FF2B5EF4-FFF2-40B4-BE49-F238E27FC236}">
                <a16:creationId xmlns:a16="http://schemas.microsoft.com/office/drawing/2014/main" xmlns="" id="{BF5133FA-0FA1-E14C-8BB8-2BA61E7F3389}"/>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4" name="Line">
            <a:extLst>
              <a:ext uri="{FF2B5EF4-FFF2-40B4-BE49-F238E27FC236}">
                <a16:creationId xmlns:a16="http://schemas.microsoft.com/office/drawing/2014/main" xmlns="" id="{4FA8E63F-832A-3948-A713-82B3373CC294}"/>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5" name="Title Text">
            <a:extLst>
              <a:ext uri="{FF2B5EF4-FFF2-40B4-BE49-F238E27FC236}">
                <a16:creationId xmlns:a16="http://schemas.microsoft.com/office/drawing/2014/main" xmlns="" id="{C06EEE53-30F4-9542-B7E2-56154DE25929}"/>
              </a:ext>
            </a:extLst>
          </p:cNvPr>
          <p:cNvSpPr txBox="1">
            <a:spLocks noGrp="1"/>
          </p:cNvSpPr>
          <p:nvPr>
            <p:ph type="title" hasCustomPrompt="1"/>
          </p:nvPr>
        </p:nvSpPr>
        <p:spPr>
          <a:xfrm>
            <a:off x="228601" y="470264"/>
            <a:ext cx="3163839" cy="1077165"/>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rPr lang="en-US" dirty="0"/>
              <a:t>Click to edit Title</a:t>
            </a:r>
            <a:endParaRPr dirty="0"/>
          </a:p>
        </p:txBody>
      </p:sp>
      <p:sp>
        <p:nvSpPr>
          <p:cNvPr id="12" name="Slide Number">
            <a:extLst>
              <a:ext uri="{FF2B5EF4-FFF2-40B4-BE49-F238E27FC236}">
                <a16:creationId xmlns:a16="http://schemas.microsoft.com/office/drawing/2014/main" xmlns="" id="{90D833A6-6A33-EE4F-AA1A-4E9D24BFD40A}"/>
              </a:ext>
            </a:extLst>
          </p:cNvPr>
          <p:cNvSpPr txBox="1">
            <a:spLocks noGrp="1"/>
          </p:cNvSpPr>
          <p:nvPr>
            <p:ph type="sldNum" sz="quarter" idx="2"/>
          </p:nvPr>
        </p:nvSpPr>
        <p:spPr>
          <a:xfrm>
            <a:off x="190500"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13" name="Image" descr="Image">
            <a:extLst>
              <a:ext uri="{FF2B5EF4-FFF2-40B4-BE49-F238E27FC236}">
                <a16:creationId xmlns:a16="http://schemas.microsoft.com/office/drawing/2014/main" xmlns="" id="{227BE422-6810-D644-9477-BA14C4DBEB30}"/>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14" name="Line">
            <a:extLst>
              <a:ext uri="{FF2B5EF4-FFF2-40B4-BE49-F238E27FC236}">
                <a16:creationId xmlns:a16="http://schemas.microsoft.com/office/drawing/2014/main" xmlns="" id="{10399FF5-7B7A-C846-882C-9F2EB9A5B1A7}"/>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38945885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0" name="Text Placeholder 11">
            <a:extLst>
              <a:ext uri="{FF2B5EF4-FFF2-40B4-BE49-F238E27FC236}">
                <a16:creationId xmlns:a16="http://schemas.microsoft.com/office/drawing/2014/main" xmlns="" id="{3F9CF06A-17E1-7D40-A2CC-EC8DCE8EB6CD}"/>
              </a:ext>
            </a:extLst>
          </p:cNvPr>
          <p:cNvSpPr>
            <a:spLocks noGrp="1"/>
          </p:cNvSpPr>
          <p:nvPr>
            <p:ph type="body" sz="quarter" idx="17"/>
          </p:nvPr>
        </p:nvSpPr>
        <p:spPr>
          <a:xfrm>
            <a:off x="4114801" y="1652311"/>
            <a:ext cx="7286492" cy="460374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ub title Text">
            <a:extLst>
              <a:ext uri="{FF2B5EF4-FFF2-40B4-BE49-F238E27FC236}">
                <a16:creationId xmlns:a16="http://schemas.microsoft.com/office/drawing/2014/main" xmlns="" id="{1C1458B1-B718-B945-867D-0CA7DAD96E96}"/>
              </a:ext>
            </a:extLst>
          </p:cNvPr>
          <p:cNvSpPr txBox="1">
            <a:spLocks noGrp="1"/>
          </p:cNvSpPr>
          <p:nvPr>
            <p:ph type="body" sz="quarter" idx="13" hasCustomPrompt="1"/>
          </p:nvPr>
        </p:nvSpPr>
        <p:spPr>
          <a:xfrm>
            <a:off x="4114801" y="502015"/>
            <a:ext cx="7286492" cy="1077165"/>
          </a:xfrm>
          <a:prstGeom prst="rect">
            <a:avLst/>
          </a:prstGeom>
        </p:spPr>
        <p:txBody>
          <a:bodyPr anchor="t"/>
          <a:lstStyle>
            <a:lvl1pPr marL="0" indent="0">
              <a:lnSpc>
                <a:spcPct val="100000"/>
              </a:lnSpc>
              <a:spcBef>
                <a:spcPts val="0"/>
              </a:spcBef>
              <a:buSzTx/>
              <a:buNone/>
              <a:defRPr sz="2751">
                <a:latin typeface="Poppins Light"/>
                <a:ea typeface="Poppins Light"/>
                <a:cs typeface="Poppins Light"/>
                <a:sym typeface="Poppins Light"/>
              </a:defRPr>
            </a:lvl1pPr>
          </a:lstStyle>
          <a:p>
            <a:pPr lvl="0"/>
            <a:r>
              <a:rPr lang="en-US" dirty="0"/>
              <a:t>Edit Subtitle</a:t>
            </a:r>
          </a:p>
        </p:txBody>
      </p:sp>
      <p:pic>
        <p:nvPicPr>
          <p:cNvPr id="4" name="Image" descr="Image">
            <a:extLst>
              <a:ext uri="{FF2B5EF4-FFF2-40B4-BE49-F238E27FC236}">
                <a16:creationId xmlns:a16="http://schemas.microsoft.com/office/drawing/2014/main" xmlns="" id="{C7853434-6E62-854F-AD79-256D981A10E7}"/>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3DB5897B-83E6-5447-A1EA-D7B8955C3581}"/>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Title Text">
            <a:extLst>
              <a:ext uri="{FF2B5EF4-FFF2-40B4-BE49-F238E27FC236}">
                <a16:creationId xmlns:a16="http://schemas.microsoft.com/office/drawing/2014/main" xmlns="" id="{77E751E5-29A9-8C45-A7D9-F3072BF6854B}"/>
              </a:ext>
            </a:extLst>
          </p:cNvPr>
          <p:cNvSpPr txBox="1">
            <a:spLocks noGrp="1"/>
          </p:cNvSpPr>
          <p:nvPr>
            <p:ph type="title" hasCustomPrompt="1"/>
          </p:nvPr>
        </p:nvSpPr>
        <p:spPr>
          <a:xfrm>
            <a:off x="228600" y="470264"/>
            <a:ext cx="3736099" cy="1077165"/>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rPr lang="en-US" dirty="0"/>
              <a:t>Click to edit Title</a:t>
            </a:r>
            <a:endParaRPr dirty="0"/>
          </a:p>
        </p:txBody>
      </p:sp>
      <p:sp>
        <p:nvSpPr>
          <p:cNvPr id="7" name="Slide Number">
            <a:extLst>
              <a:ext uri="{FF2B5EF4-FFF2-40B4-BE49-F238E27FC236}">
                <a16:creationId xmlns:a16="http://schemas.microsoft.com/office/drawing/2014/main" xmlns="" id="{25A666DC-131B-9744-ACC3-50CDE3A40703}"/>
              </a:ext>
            </a:extLst>
          </p:cNvPr>
          <p:cNvSpPr txBox="1">
            <a:spLocks noGrp="1"/>
          </p:cNvSpPr>
          <p:nvPr>
            <p:ph type="sldNum" sz="quarter" idx="2"/>
          </p:nvPr>
        </p:nvSpPr>
        <p:spPr>
          <a:xfrm>
            <a:off x="190500"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8" name="Image" descr="Image">
            <a:extLst>
              <a:ext uri="{FF2B5EF4-FFF2-40B4-BE49-F238E27FC236}">
                <a16:creationId xmlns:a16="http://schemas.microsoft.com/office/drawing/2014/main" xmlns="" id="{4F33F7D3-81E6-8845-BFA0-371B2D873879}"/>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31161603-FCBE-0A45-AE73-BB13CEE99EF3}"/>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239398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xmlns="" id="{61B9E339-F5C6-9F4C-A2D5-F1C2B52A1EFE}"/>
              </a:ext>
            </a:extLst>
          </p:cNvPr>
          <p:cNvSpPr txBox="1">
            <a:spLocks noGrp="1"/>
          </p:cNvSpPr>
          <p:nvPr>
            <p:ph type="title" hasCustomPrompt="1"/>
          </p:nvPr>
        </p:nvSpPr>
        <p:spPr>
          <a:xfrm>
            <a:off x="234951" y="470265"/>
            <a:ext cx="4661971" cy="1166523"/>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rPr lang="en-US" dirty="0"/>
              <a:t>Click to edit Title</a:t>
            </a:r>
            <a:endParaRPr dirty="0"/>
          </a:p>
        </p:txBody>
      </p:sp>
      <p:pic>
        <p:nvPicPr>
          <p:cNvPr id="3" name="Image" descr="Image">
            <a:extLst>
              <a:ext uri="{FF2B5EF4-FFF2-40B4-BE49-F238E27FC236}">
                <a16:creationId xmlns:a16="http://schemas.microsoft.com/office/drawing/2014/main" xmlns="" id="{DC7B9C30-DB60-4B4E-9ECC-A12390F5C9FC}"/>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4" name="Line">
            <a:extLst>
              <a:ext uri="{FF2B5EF4-FFF2-40B4-BE49-F238E27FC236}">
                <a16:creationId xmlns:a16="http://schemas.microsoft.com/office/drawing/2014/main" xmlns="" id="{F022F017-B336-A448-8754-300C09C9A32A}"/>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lide Number">
            <a:extLst>
              <a:ext uri="{FF2B5EF4-FFF2-40B4-BE49-F238E27FC236}">
                <a16:creationId xmlns:a16="http://schemas.microsoft.com/office/drawing/2014/main" xmlns="" id="{C83BB0B6-49E4-5043-A55F-36C9D68F395D}"/>
              </a:ext>
            </a:extLst>
          </p:cNvPr>
          <p:cNvSpPr txBox="1">
            <a:spLocks noGrp="1"/>
          </p:cNvSpPr>
          <p:nvPr>
            <p:ph type="sldNum" sz="quarter" idx="2"/>
          </p:nvPr>
        </p:nvSpPr>
        <p:spPr>
          <a:xfrm>
            <a:off x="187326"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sp>
        <p:nvSpPr>
          <p:cNvPr id="7" name="Double-click to edit subtitle">
            <a:extLst>
              <a:ext uri="{FF2B5EF4-FFF2-40B4-BE49-F238E27FC236}">
                <a16:creationId xmlns:a16="http://schemas.microsoft.com/office/drawing/2014/main" xmlns="" id="{C06616EE-EA82-D048-96C3-DC94E88FE03B}"/>
              </a:ext>
            </a:extLst>
          </p:cNvPr>
          <p:cNvSpPr txBox="1">
            <a:spLocks noGrp="1"/>
          </p:cNvSpPr>
          <p:nvPr>
            <p:ph type="body" sz="quarter" idx="13" hasCustomPrompt="1"/>
          </p:nvPr>
        </p:nvSpPr>
        <p:spPr>
          <a:xfrm>
            <a:off x="5142449" y="511897"/>
            <a:ext cx="5761185" cy="515654"/>
          </a:xfrm>
          <a:prstGeom prst="rect">
            <a:avLst/>
          </a:prstGeom>
        </p:spPr>
        <p:txBody>
          <a:bodyPr anchor="t">
            <a:spAutoFit/>
          </a:bodyPr>
          <a:lstStyle>
            <a:lvl1pPr marL="0" indent="0">
              <a:lnSpc>
                <a:spcPct val="100000"/>
              </a:lnSpc>
              <a:spcBef>
                <a:spcPts val="0"/>
              </a:spcBef>
              <a:buSzTx/>
              <a:buNone/>
              <a:defRPr sz="2751">
                <a:solidFill>
                  <a:srgbClr val="D8232A"/>
                </a:solidFill>
                <a:latin typeface="Poppins Light"/>
                <a:ea typeface="Poppins Light"/>
                <a:cs typeface="Poppins Light"/>
                <a:sym typeface="Poppins Light"/>
              </a:defRPr>
            </a:lvl1pPr>
          </a:lstStyle>
          <a:p>
            <a:pPr lvl="0"/>
            <a:r>
              <a:rPr lang="en-US" dirty="0"/>
              <a:t>Edit Subtitle</a:t>
            </a:r>
          </a:p>
        </p:txBody>
      </p:sp>
      <p:pic>
        <p:nvPicPr>
          <p:cNvPr id="8" name="Image" descr="Image">
            <a:extLst>
              <a:ext uri="{FF2B5EF4-FFF2-40B4-BE49-F238E27FC236}">
                <a16:creationId xmlns:a16="http://schemas.microsoft.com/office/drawing/2014/main" xmlns="" id="{37AAB470-5E92-A34D-88D7-CDFF07423B7C}"/>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9" name="Line">
            <a:extLst>
              <a:ext uri="{FF2B5EF4-FFF2-40B4-BE49-F238E27FC236}">
                <a16:creationId xmlns:a16="http://schemas.microsoft.com/office/drawing/2014/main" xmlns="" id="{1C2DD66A-806D-DB4A-93BD-D864E23CB733}"/>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1" name="Text Placeholder 11">
            <a:extLst>
              <a:ext uri="{FF2B5EF4-FFF2-40B4-BE49-F238E27FC236}">
                <a16:creationId xmlns:a16="http://schemas.microsoft.com/office/drawing/2014/main" xmlns="" id="{2CFC5AA5-25E8-6544-9D8D-A34A4D9DB2BE}"/>
              </a:ext>
            </a:extLst>
          </p:cNvPr>
          <p:cNvSpPr>
            <a:spLocks noGrp="1"/>
          </p:cNvSpPr>
          <p:nvPr>
            <p:ph type="body" sz="quarter" idx="17"/>
          </p:nvPr>
        </p:nvSpPr>
        <p:spPr>
          <a:xfrm>
            <a:off x="5192265" y="1652311"/>
            <a:ext cx="5761187" cy="46037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59853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9" name="BG_series_A_30.jpg" descr="BG_series_A_30.jpg">
            <a:extLst>
              <a:ext uri="{FF2B5EF4-FFF2-40B4-BE49-F238E27FC236}">
                <a16:creationId xmlns:a16="http://schemas.microsoft.com/office/drawing/2014/main" xmlns="" id="{82D92797-0044-354C-B55F-8E76C78428BD}"/>
              </a:ext>
            </a:extLst>
          </p:cNvPr>
          <p:cNvPicPr>
            <a:picLocks noChangeAspect="1"/>
          </p:cNvPicPr>
          <p:nvPr userDrawn="1"/>
        </p:nvPicPr>
        <p:blipFill>
          <a:blip r:embed="rId2">
            <a:extLst/>
          </a:blip>
          <a:srcRect l="26" r="26"/>
          <a:stretch>
            <a:fillRect/>
          </a:stretch>
        </p:blipFill>
        <p:spPr>
          <a:xfrm>
            <a:off x="6349" y="16933"/>
            <a:ext cx="12185651" cy="6858000"/>
          </a:xfrm>
          <a:prstGeom prst="rect">
            <a:avLst/>
          </a:prstGeom>
          <a:ln w="12700">
            <a:miter lim="400000"/>
          </a:ln>
        </p:spPr>
      </p:pic>
      <p:sp>
        <p:nvSpPr>
          <p:cNvPr id="3" name="Title Text">
            <a:extLst>
              <a:ext uri="{FF2B5EF4-FFF2-40B4-BE49-F238E27FC236}">
                <a16:creationId xmlns:a16="http://schemas.microsoft.com/office/drawing/2014/main" xmlns="" id="{7F07D877-2EC4-5F4B-8EC6-BF0ABA51E290}"/>
              </a:ext>
            </a:extLst>
          </p:cNvPr>
          <p:cNvSpPr txBox="1">
            <a:spLocks noGrp="1"/>
          </p:cNvSpPr>
          <p:nvPr>
            <p:ph type="title" hasCustomPrompt="1"/>
          </p:nvPr>
        </p:nvSpPr>
        <p:spPr>
          <a:xfrm>
            <a:off x="234951" y="470265"/>
            <a:ext cx="4661971" cy="1166523"/>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rPr lang="en-US" dirty="0"/>
              <a:t>Click to edit Title</a:t>
            </a:r>
            <a:endParaRPr dirty="0"/>
          </a:p>
        </p:txBody>
      </p:sp>
      <p:pic>
        <p:nvPicPr>
          <p:cNvPr id="4" name="Image" descr="Image">
            <a:extLst>
              <a:ext uri="{FF2B5EF4-FFF2-40B4-BE49-F238E27FC236}">
                <a16:creationId xmlns:a16="http://schemas.microsoft.com/office/drawing/2014/main" xmlns="" id="{CB3ECBEF-7403-D94E-AA39-0FE14C4947E5}"/>
              </a:ext>
            </a:extLst>
          </p:cNvPr>
          <p:cNvPicPr>
            <a:picLocks noChangeAspect="1"/>
          </p:cNvPicPr>
          <p:nvPr/>
        </p:nvPicPr>
        <p:blipFill>
          <a:blip r:embed="rId3">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F1963915-8D35-9B48-ACC4-4686F104D8F9}"/>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7" name="Slide Number">
            <a:extLst>
              <a:ext uri="{FF2B5EF4-FFF2-40B4-BE49-F238E27FC236}">
                <a16:creationId xmlns:a16="http://schemas.microsoft.com/office/drawing/2014/main" xmlns="" id="{2FC2CD22-97C8-9546-98C0-B3A09CB01E1F}"/>
              </a:ext>
            </a:extLst>
          </p:cNvPr>
          <p:cNvSpPr txBox="1">
            <a:spLocks noGrp="1"/>
          </p:cNvSpPr>
          <p:nvPr>
            <p:ph type="sldNum" sz="quarter" idx="2"/>
          </p:nvPr>
        </p:nvSpPr>
        <p:spPr>
          <a:xfrm>
            <a:off x="187326"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sp>
        <p:nvSpPr>
          <p:cNvPr id="8" name="Double-click to edit subtitle">
            <a:extLst>
              <a:ext uri="{FF2B5EF4-FFF2-40B4-BE49-F238E27FC236}">
                <a16:creationId xmlns:a16="http://schemas.microsoft.com/office/drawing/2014/main" xmlns="" id="{E426ABEB-A227-D64B-A186-091003DD120E}"/>
              </a:ext>
            </a:extLst>
          </p:cNvPr>
          <p:cNvSpPr txBox="1">
            <a:spLocks noGrp="1"/>
          </p:cNvSpPr>
          <p:nvPr>
            <p:ph type="body" sz="quarter" idx="13" hasCustomPrompt="1"/>
          </p:nvPr>
        </p:nvSpPr>
        <p:spPr>
          <a:xfrm>
            <a:off x="5142449" y="511897"/>
            <a:ext cx="5761185" cy="515654"/>
          </a:xfrm>
          <a:prstGeom prst="rect">
            <a:avLst/>
          </a:prstGeom>
        </p:spPr>
        <p:txBody>
          <a:bodyPr anchor="t">
            <a:spAutoFit/>
          </a:bodyPr>
          <a:lstStyle>
            <a:lvl1pPr marL="0" indent="0">
              <a:lnSpc>
                <a:spcPct val="100000"/>
              </a:lnSpc>
              <a:spcBef>
                <a:spcPts val="0"/>
              </a:spcBef>
              <a:buSzTx/>
              <a:buNone/>
              <a:defRPr sz="2751">
                <a:solidFill>
                  <a:srgbClr val="D8232A"/>
                </a:solidFill>
                <a:latin typeface="Poppins Light"/>
                <a:ea typeface="Poppins Light"/>
                <a:cs typeface="Poppins Light"/>
                <a:sym typeface="Poppins Light"/>
              </a:defRPr>
            </a:lvl1pPr>
          </a:lstStyle>
          <a:p>
            <a:pPr lvl="0"/>
            <a:r>
              <a:rPr lang="en-US" dirty="0"/>
              <a:t>Edit Subtitle</a:t>
            </a:r>
          </a:p>
        </p:txBody>
      </p:sp>
      <p:pic>
        <p:nvPicPr>
          <p:cNvPr id="10" name="Image" descr="Image">
            <a:extLst>
              <a:ext uri="{FF2B5EF4-FFF2-40B4-BE49-F238E27FC236}">
                <a16:creationId xmlns:a16="http://schemas.microsoft.com/office/drawing/2014/main" xmlns="" id="{B09F425F-0F85-9A41-A5E7-A9FFB60FC332}"/>
              </a:ext>
            </a:extLst>
          </p:cNvPr>
          <p:cNvPicPr>
            <a:picLocks noChangeAspect="1"/>
          </p:cNvPicPr>
          <p:nvPr userDrawn="1"/>
        </p:nvPicPr>
        <p:blipFill>
          <a:blip r:embed="rId3">
            <a:extLst/>
          </a:blip>
          <a:stretch>
            <a:fillRect/>
          </a:stretch>
        </p:blipFill>
        <p:spPr>
          <a:xfrm>
            <a:off x="11376534" y="6256059"/>
            <a:ext cx="591087" cy="462224"/>
          </a:xfrm>
          <a:prstGeom prst="rect">
            <a:avLst/>
          </a:prstGeom>
          <a:ln w="12700">
            <a:miter lim="400000"/>
          </a:ln>
        </p:spPr>
      </p:pic>
      <p:sp>
        <p:nvSpPr>
          <p:cNvPr id="11" name="Line">
            <a:extLst>
              <a:ext uri="{FF2B5EF4-FFF2-40B4-BE49-F238E27FC236}">
                <a16:creationId xmlns:a16="http://schemas.microsoft.com/office/drawing/2014/main" xmlns="" id="{3A954253-4C2C-7045-BD38-255D17950947}"/>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3" name="Text Placeholder 11">
            <a:extLst>
              <a:ext uri="{FF2B5EF4-FFF2-40B4-BE49-F238E27FC236}">
                <a16:creationId xmlns:a16="http://schemas.microsoft.com/office/drawing/2014/main" xmlns="" id="{CC62DD3D-6C6A-4B4D-98A9-6055E801D029}"/>
              </a:ext>
            </a:extLst>
          </p:cNvPr>
          <p:cNvSpPr>
            <a:spLocks noGrp="1"/>
          </p:cNvSpPr>
          <p:nvPr>
            <p:ph type="body" sz="quarter" idx="17"/>
          </p:nvPr>
        </p:nvSpPr>
        <p:spPr>
          <a:xfrm>
            <a:off x="5192265" y="1652311"/>
            <a:ext cx="5761187" cy="46037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7983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xmlns="" id="{05BB8602-D5B7-C141-AF6D-06EE1665265F}"/>
              </a:ext>
            </a:extLst>
          </p:cNvPr>
          <p:cNvSpPr>
            <a:spLocks noGrp="1"/>
          </p:cNvSpPr>
          <p:nvPr>
            <p:ph sz="quarter" idx="16"/>
          </p:nvPr>
        </p:nvSpPr>
        <p:spPr>
          <a:xfrm>
            <a:off x="5031318" y="478367"/>
            <a:ext cx="6163733" cy="5814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a:extLst>
              <a:ext uri="{FF2B5EF4-FFF2-40B4-BE49-F238E27FC236}">
                <a16:creationId xmlns:a16="http://schemas.microsoft.com/office/drawing/2014/main" xmlns="" id="{28E13309-6E46-5447-A819-F034130DBC77}"/>
              </a:ext>
            </a:extLst>
          </p:cNvPr>
          <p:cNvSpPr txBox="1">
            <a:spLocks noGrp="1"/>
          </p:cNvSpPr>
          <p:nvPr>
            <p:ph type="sldNum" sz="quarter" idx="2"/>
          </p:nvPr>
        </p:nvSpPr>
        <p:spPr>
          <a:xfrm>
            <a:off x="190500"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sp>
        <p:nvSpPr>
          <p:cNvPr id="3" name="Image page options">
            <a:extLst>
              <a:ext uri="{FF2B5EF4-FFF2-40B4-BE49-F238E27FC236}">
                <a16:creationId xmlns:a16="http://schemas.microsoft.com/office/drawing/2014/main" xmlns="" id="{DA8536CA-80B4-3346-8275-8FDD69AA30CE}"/>
              </a:ext>
            </a:extLst>
          </p:cNvPr>
          <p:cNvSpPr txBox="1">
            <a:spLocks noGrp="1"/>
          </p:cNvSpPr>
          <p:nvPr>
            <p:ph type="body" sz="quarter" idx="13" hasCustomPrompt="1"/>
          </p:nvPr>
        </p:nvSpPr>
        <p:spPr>
          <a:xfrm>
            <a:off x="211497" y="478877"/>
            <a:ext cx="4590640" cy="515654"/>
          </a:xfrm>
          <a:prstGeom prst="rect">
            <a:avLst/>
          </a:prstGeom>
        </p:spPr>
        <p:txBody>
          <a:bodyPr anchor="t">
            <a:spAutoFit/>
          </a:bodyPr>
          <a:lstStyle>
            <a:lvl1pPr marL="0" indent="0">
              <a:lnSpc>
                <a:spcPct val="100000"/>
              </a:lnSpc>
              <a:spcBef>
                <a:spcPts val="0"/>
              </a:spcBef>
              <a:buSzTx/>
              <a:buNone/>
              <a:defRPr sz="2751">
                <a:latin typeface="Poppins Light"/>
                <a:ea typeface="Poppins Light"/>
                <a:cs typeface="Poppins Light"/>
                <a:sym typeface="Poppins Light"/>
              </a:defRPr>
            </a:lvl1pPr>
          </a:lstStyle>
          <a:p>
            <a:pPr lvl="0"/>
            <a:r>
              <a:rPr lang="en-US" dirty="0"/>
              <a:t>Edit Master Subtitle</a:t>
            </a:r>
          </a:p>
        </p:txBody>
      </p:sp>
      <p:pic>
        <p:nvPicPr>
          <p:cNvPr id="4" name="Image" descr="Image">
            <a:extLst>
              <a:ext uri="{FF2B5EF4-FFF2-40B4-BE49-F238E27FC236}">
                <a16:creationId xmlns:a16="http://schemas.microsoft.com/office/drawing/2014/main" xmlns="" id="{31731C30-B047-BD4E-971B-ED0CC2869F84}"/>
              </a:ext>
            </a:extLst>
          </p:cNvPr>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969F03E5-45F5-A74F-AB92-82226C1FC1ED}"/>
              </a:ext>
            </a:extLst>
          </p:cNvPr>
          <p:cNvSpPr/>
          <p:nvPr/>
        </p:nvSpPr>
        <p:spPr>
          <a:xfrm>
            <a:off x="238720" y="353539"/>
            <a:ext cx="4563417"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Double-click to edit">
            <a:extLst>
              <a:ext uri="{FF2B5EF4-FFF2-40B4-BE49-F238E27FC236}">
                <a16:creationId xmlns:a16="http://schemas.microsoft.com/office/drawing/2014/main" xmlns="" id="{03F58235-5B9C-5A4E-9497-2999928C4AD0}"/>
              </a:ext>
            </a:extLst>
          </p:cNvPr>
          <p:cNvSpPr txBox="1">
            <a:spLocks noGrp="1"/>
          </p:cNvSpPr>
          <p:nvPr>
            <p:ph type="body" sz="quarter" idx="14" hasCustomPrompt="1"/>
          </p:nvPr>
        </p:nvSpPr>
        <p:spPr>
          <a:xfrm>
            <a:off x="2288623" y="5190661"/>
            <a:ext cx="2196680" cy="430887"/>
          </a:xfrm>
          <a:prstGeom prst="rect">
            <a:avLst/>
          </a:prstGeom>
        </p:spPr>
        <p:txBody>
          <a:bodyPr anchor="t">
            <a:spAutoFit/>
          </a:bodyPr>
          <a:lstStyle>
            <a:lvl1pPr marL="0" indent="0">
              <a:lnSpc>
                <a:spcPct val="100000"/>
              </a:lnSpc>
              <a:spcBef>
                <a:spcPts val="751"/>
              </a:spcBef>
              <a:buSzTx/>
              <a:buNone/>
              <a:defRPr sz="1100" i="1">
                <a:solidFill>
                  <a:srgbClr val="53585F"/>
                </a:solidFill>
              </a:defRPr>
            </a:lvl1pPr>
          </a:lstStyle>
          <a:p>
            <a:pPr lvl="0"/>
            <a:r>
              <a:rPr lang="en-US" dirty="0"/>
              <a:t>Insert caption for image or graph here</a:t>
            </a:r>
          </a:p>
        </p:txBody>
      </p:sp>
      <p:sp>
        <p:nvSpPr>
          <p:cNvPr id="7" name="Line">
            <a:extLst>
              <a:ext uri="{FF2B5EF4-FFF2-40B4-BE49-F238E27FC236}">
                <a16:creationId xmlns:a16="http://schemas.microsoft.com/office/drawing/2014/main" xmlns="" id="{6CFC92DC-7194-8947-B98E-C9AF209BDFCA}"/>
              </a:ext>
            </a:extLst>
          </p:cNvPr>
          <p:cNvSpPr/>
          <p:nvPr/>
        </p:nvSpPr>
        <p:spPr>
          <a:xfrm>
            <a:off x="2304587" y="5132972"/>
            <a:ext cx="2164751" cy="0"/>
          </a:xfrm>
          <a:prstGeom prst="line">
            <a:avLst/>
          </a:prstGeom>
          <a:ln w="38100">
            <a:solidFill>
              <a:srgbClr val="DCDEE0"/>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8" name="Line">
            <a:extLst>
              <a:ext uri="{FF2B5EF4-FFF2-40B4-BE49-F238E27FC236}">
                <a16:creationId xmlns:a16="http://schemas.microsoft.com/office/drawing/2014/main" xmlns="" id="{36C1BED2-FC37-2E4D-8CF8-5ECC628D8222}"/>
              </a:ext>
            </a:extLst>
          </p:cNvPr>
          <p:cNvSpPr/>
          <p:nvPr/>
        </p:nvSpPr>
        <p:spPr>
          <a:xfrm>
            <a:off x="2304587" y="6292795"/>
            <a:ext cx="2164751" cy="0"/>
          </a:xfrm>
          <a:prstGeom prst="line">
            <a:avLst/>
          </a:prstGeom>
          <a:ln w="38100">
            <a:solidFill>
              <a:srgbClr val="DCDEE0"/>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10" name="Image" descr="Image">
            <a:extLst>
              <a:ext uri="{FF2B5EF4-FFF2-40B4-BE49-F238E27FC236}">
                <a16:creationId xmlns:a16="http://schemas.microsoft.com/office/drawing/2014/main" xmlns="" id="{5089A61C-1B1C-5948-B3F1-FB8C5BD9B194}"/>
              </a:ext>
            </a:extLst>
          </p:cNvPr>
          <p:cNvPicPr>
            <a:picLocks noChangeAspect="1"/>
          </p:cNvPicPr>
          <p:nvPr userDrawn="1"/>
        </p:nvPicPr>
        <p:blipFill>
          <a:blip r:embed="rId2">
            <a:extLst/>
          </a:blip>
          <a:stretch>
            <a:fillRect/>
          </a:stretch>
        </p:blipFill>
        <p:spPr>
          <a:xfrm>
            <a:off x="11376534" y="6256059"/>
            <a:ext cx="591087" cy="462224"/>
          </a:xfrm>
          <a:prstGeom prst="rect">
            <a:avLst/>
          </a:prstGeom>
          <a:ln w="12700">
            <a:miter lim="400000"/>
          </a:ln>
        </p:spPr>
      </p:pic>
      <p:sp>
        <p:nvSpPr>
          <p:cNvPr id="11" name="Line">
            <a:extLst>
              <a:ext uri="{FF2B5EF4-FFF2-40B4-BE49-F238E27FC236}">
                <a16:creationId xmlns:a16="http://schemas.microsoft.com/office/drawing/2014/main" xmlns="" id="{5310FE8B-FEDA-7C4F-B987-721A02EE21ED}"/>
              </a:ext>
            </a:extLst>
          </p:cNvPr>
          <p:cNvSpPr/>
          <p:nvPr userDrawn="1"/>
        </p:nvSpPr>
        <p:spPr>
          <a:xfrm>
            <a:off x="238720" y="353539"/>
            <a:ext cx="4563417"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2" name="Line">
            <a:extLst>
              <a:ext uri="{FF2B5EF4-FFF2-40B4-BE49-F238E27FC236}">
                <a16:creationId xmlns:a16="http://schemas.microsoft.com/office/drawing/2014/main" xmlns="" id="{45E010FA-6C26-5B4E-9F6E-1BAF97E0DB4B}"/>
              </a:ext>
            </a:extLst>
          </p:cNvPr>
          <p:cNvSpPr/>
          <p:nvPr userDrawn="1"/>
        </p:nvSpPr>
        <p:spPr>
          <a:xfrm>
            <a:off x="2304587" y="5132972"/>
            <a:ext cx="2164751" cy="0"/>
          </a:xfrm>
          <a:prstGeom prst="line">
            <a:avLst/>
          </a:prstGeom>
          <a:ln w="38100">
            <a:solidFill>
              <a:srgbClr val="DCDEE0"/>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3" name="Line">
            <a:extLst>
              <a:ext uri="{FF2B5EF4-FFF2-40B4-BE49-F238E27FC236}">
                <a16:creationId xmlns:a16="http://schemas.microsoft.com/office/drawing/2014/main" xmlns="" id="{2D1AD5D4-1CF4-6349-8499-8A27CFAAF9A0}"/>
              </a:ext>
            </a:extLst>
          </p:cNvPr>
          <p:cNvSpPr/>
          <p:nvPr userDrawn="1"/>
        </p:nvSpPr>
        <p:spPr>
          <a:xfrm>
            <a:off x="2304587" y="6292795"/>
            <a:ext cx="2164751" cy="0"/>
          </a:xfrm>
          <a:prstGeom prst="line">
            <a:avLst/>
          </a:prstGeom>
          <a:ln w="38100">
            <a:solidFill>
              <a:srgbClr val="DCDEE0"/>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3558346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0128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Layout 7">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234951" y="470265"/>
            <a:ext cx="11702195" cy="1166523"/>
          </a:xfrm>
          <a:prstGeom prst="rect">
            <a:avLst/>
          </a:prstGeom>
        </p:spPr>
        <p:txBody>
          <a:bodyPr anchor="t"/>
          <a:lstStyle>
            <a:lvl1pPr>
              <a:lnSpc>
                <a:spcPct val="100000"/>
              </a:lnSpc>
              <a:defRPr sz="3051">
                <a:solidFill>
                  <a:srgbClr val="D8232A"/>
                </a:solidFill>
                <a:latin typeface="Poppins Medium"/>
                <a:ea typeface="Poppins Medium"/>
                <a:cs typeface="Poppins Medium"/>
                <a:sym typeface="Poppins Medium"/>
              </a:defRPr>
            </a:lvl1pPr>
          </a:lstStyle>
          <a:p>
            <a:r>
              <a:t>Title Text</a:t>
            </a:r>
          </a:p>
        </p:txBody>
      </p:sp>
      <p:pic>
        <p:nvPicPr>
          <p:cNvPr id="176" name="Image" descr="Image"/>
          <p:cNvPicPr>
            <a:picLocks noChangeAspect="1"/>
          </p:cNvPicPr>
          <p:nvPr/>
        </p:nvPicPr>
        <p:blipFill>
          <a:blip r:embed="rId2">
            <a:extLst/>
          </a:blip>
          <a:stretch>
            <a:fillRect/>
          </a:stretch>
        </p:blipFill>
        <p:spPr>
          <a:xfrm>
            <a:off x="11376534" y="6256059"/>
            <a:ext cx="591087" cy="462224"/>
          </a:xfrm>
          <a:prstGeom prst="rect">
            <a:avLst/>
          </a:prstGeom>
          <a:ln w="12700">
            <a:miter lim="400000"/>
          </a:ln>
        </p:spPr>
      </p:pic>
      <p:sp>
        <p:nvSpPr>
          <p:cNvPr id="177" name="Line"/>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78" name="Body Level One…"/>
          <p:cNvSpPr txBox="1">
            <a:spLocks noGrp="1"/>
          </p:cNvSpPr>
          <p:nvPr>
            <p:ph type="body" idx="1" hasCustomPrompt="1"/>
          </p:nvPr>
        </p:nvSpPr>
        <p:spPr>
          <a:xfrm>
            <a:off x="501651" y="1987550"/>
            <a:ext cx="11181495" cy="3917745"/>
          </a:xfrm>
          <a:prstGeom prst="rect">
            <a:avLst/>
          </a:prstGeom>
        </p:spPr>
        <p:txBody>
          <a:bodyPr numCol="1" spcCol="360902" anchor="t"/>
          <a:lstStyle>
            <a:lvl1pPr marL="0" indent="0">
              <a:lnSpc>
                <a:spcPct val="110000"/>
              </a:lnSpc>
              <a:spcBef>
                <a:spcPts val="751"/>
              </a:spcBef>
              <a:buSzTx/>
              <a:buNone/>
              <a:defRPr sz="1300">
                <a:solidFill>
                  <a:srgbClr val="53585F"/>
                </a:solidFill>
              </a:defRPr>
            </a:lvl1pPr>
            <a:lvl2pPr marL="0" indent="114297">
              <a:lnSpc>
                <a:spcPct val="110000"/>
              </a:lnSpc>
              <a:spcBef>
                <a:spcPts val="751"/>
              </a:spcBef>
              <a:buSzTx/>
              <a:buNone/>
              <a:defRPr sz="1300">
                <a:solidFill>
                  <a:srgbClr val="53585F"/>
                </a:solidFill>
              </a:defRPr>
            </a:lvl2pPr>
            <a:lvl3pPr marL="0" indent="228594">
              <a:lnSpc>
                <a:spcPct val="110000"/>
              </a:lnSpc>
              <a:spcBef>
                <a:spcPts val="751"/>
              </a:spcBef>
              <a:buSzTx/>
              <a:buNone/>
              <a:defRPr sz="1300">
                <a:solidFill>
                  <a:srgbClr val="53585F"/>
                </a:solidFill>
              </a:defRPr>
            </a:lvl3pPr>
            <a:lvl4pPr marL="0" indent="342891">
              <a:lnSpc>
                <a:spcPct val="110000"/>
              </a:lnSpc>
              <a:spcBef>
                <a:spcPts val="751"/>
              </a:spcBef>
              <a:buSzTx/>
              <a:buNone/>
              <a:defRPr sz="1300">
                <a:solidFill>
                  <a:srgbClr val="53585F"/>
                </a:solidFill>
              </a:defRPr>
            </a:lvl4pPr>
            <a:lvl5pPr marL="0" indent="457189">
              <a:lnSpc>
                <a:spcPct val="110000"/>
              </a:lnSpc>
              <a:spcBef>
                <a:spcPts val="751"/>
              </a:spcBef>
              <a:buSzTx/>
              <a:buNone/>
              <a:defRPr sz="1300">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187326" y="6477001"/>
            <a:ext cx="190652" cy="257809"/>
          </a:xfrm>
          <a:prstGeom prst="rect">
            <a:avLst/>
          </a:prstGeom>
        </p:spPr>
        <p:txBody>
          <a:bodyPr/>
          <a:lstStyle>
            <a:lvl1pPr>
              <a:defRPr>
                <a:solidFill>
                  <a:srgbClr val="53585F"/>
                </a:solidFill>
              </a:defRPr>
            </a:lvl1pPr>
          </a:lstStyle>
          <a:p>
            <a:fld id="{86CB4B4D-7CA3-9044-876B-883B54F8677D}" type="slidenum">
              <a:t>‹nº›</a:t>
            </a:fld>
            <a:endParaRPr/>
          </a:p>
        </p:txBody>
      </p:sp>
    </p:spTree>
    <p:extLst>
      <p:ext uri="{BB962C8B-B14F-4D97-AF65-F5344CB8AC3E}">
        <p14:creationId xmlns:p14="http://schemas.microsoft.com/office/powerpoint/2010/main" val="276517181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Layout 3">
    <p:spTree>
      <p:nvGrpSpPr>
        <p:cNvPr id="1" name=""/>
        <p:cNvGrpSpPr/>
        <p:nvPr/>
      </p:nvGrpSpPr>
      <p:grpSpPr>
        <a:xfrm>
          <a:off x="0" y="0"/>
          <a:ext cx="0" cy="0"/>
          <a:chOff x="0" y="0"/>
          <a:chExt cx="0" cy="0"/>
        </a:xfrm>
      </p:grpSpPr>
      <p:sp>
        <p:nvSpPr>
          <p:cNvPr id="121" name="Sub title Text"/>
          <p:cNvSpPr txBox="1">
            <a:spLocks noGrp="1"/>
          </p:cNvSpPr>
          <p:nvPr>
            <p:ph type="body" sz="quarter" idx="13"/>
          </p:nvPr>
        </p:nvSpPr>
        <p:spPr>
          <a:xfrm>
            <a:off x="6375400" y="502015"/>
            <a:ext cx="5557904" cy="1077165"/>
          </a:xfrm>
          <a:prstGeom prst="rect">
            <a:avLst/>
          </a:prstGeom>
        </p:spPr>
        <p:txBody>
          <a:bodyPr anchor="t">
            <a:normAutofit/>
          </a:bodyPr>
          <a:lstStyle>
            <a:lvl1pPr marL="0" indent="0">
              <a:lnSpc>
                <a:spcPct val="100000"/>
              </a:lnSpc>
              <a:spcBef>
                <a:spcPts val="0"/>
              </a:spcBef>
              <a:buSzTx/>
              <a:buNone/>
              <a:defRPr sz="2400">
                <a:latin typeface="Poppins Light"/>
                <a:ea typeface="Poppins Light"/>
                <a:cs typeface="Poppins Light"/>
                <a:sym typeface="Poppins Light"/>
              </a:defRPr>
            </a:lvl1pPr>
          </a:lstStyle>
          <a:p>
            <a:pPr lvl="0"/>
            <a:r>
              <a:rPr lang="en-US"/>
              <a:t>Edit Master text styles</a:t>
            </a:r>
          </a:p>
        </p:txBody>
      </p:sp>
      <p:pic>
        <p:nvPicPr>
          <p:cNvPr id="122"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6534" y="6256058"/>
            <a:ext cx="591086" cy="462224"/>
          </a:xfrm>
          <a:prstGeom prst="rect">
            <a:avLst/>
          </a:prstGeom>
          <a:ln w="12700">
            <a:miter lim="400000"/>
          </a:ln>
        </p:spPr>
      </p:pic>
      <p:sp>
        <p:nvSpPr>
          <p:cNvPr id="123" name="Line"/>
          <p:cNvSpPr/>
          <p:nvPr/>
        </p:nvSpPr>
        <p:spPr>
          <a:xfrm>
            <a:off x="244903" y="353539"/>
            <a:ext cx="11702195" cy="1"/>
          </a:xfrm>
          <a:prstGeom prst="line">
            <a:avLst/>
          </a:prstGeom>
          <a:ln w="38100">
            <a:solidFill>
              <a:srgbClr val="D8232A"/>
            </a:solidFill>
            <a:miter lim="400000"/>
          </a:ln>
        </p:spPr>
        <p:txBody>
          <a:bodyPr lIns="25400" tIns="25400" rIns="25400" bIns="25400" anchor="ctr"/>
          <a:lstStyle/>
          <a:p>
            <a:pPr algn="ctr" defTabSz="412750">
              <a:lnSpc>
                <a:spcPct val="100000"/>
              </a:lnSpc>
              <a:defRPr sz="3200">
                <a:solidFill>
                  <a:srgbClr val="000000"/>
                </a:solidFill>
                <a:latin typeface="Helvetica Light"/>
                <a:ea typeface="Helvetica Light"/>
                <a:cs typeface="Helvetica Light"/>
                <a:sym typeface="Helvetica Light"/>
              </a:defRPr>
            </a:pPr>
            <a:endParaRPr sz="1600"/>
          </a:p>
        </p:txBody>
      </p:sp>
      <p:sp>
        <p:nvSpPr>
          <p:cNvPr id="124" name="Title Text"/>
          <p:cNvSpPr txBox="1">
            <a:spLocks noGrp="1"/>
          </p:cNvSpPr>
          <p:nvPr>
            <p:ph type="title"/>
          </p:nvPr>
        </p:nvSpPr>
        <p:spPr>
          <a:xfrm>
            <a:off x="228600" y="470264"/>
            <a:ext cx="5981221" cy="1077165"/>
          </a:xfrm>
          <a:prstGeom prst="rect">
            <a:avLst/>
          </a:prstGeom>
        </p:spPr>
        <p:txBody>
          <a:bodyPr anchor="t">
            <a:normAutofit/>
          </a:bodyPr>
          <a:lstStyle>
            <a:lvl1pPr>
              <a:lnSpc>
                <a:spcPct val="100000"/>
              </a:lnSpc>
              <a:defRPr sz="2800" b="1">
                <a:solidFill>
                  <a:srgbClr val="D8232A"/>
                </a:solidFill>
                <a:latin typeface="Poppins Medium"/>
                <a:ea typeface="Poppins Medium"/>
                <a:cs typeface="Poppins Medium"/>
                <a:sym typeface="Poppins Medium"/>
              </a:defRPr>
            </a:lvl1pPr>
          </a:lstStyle>
          <a:p>
            <a:r>
              <a:rPr lang="en-US" dirty="0"/>
              <a:t>Click to edit Master title style</a:t>
            </a:r>
            <a:endParaRPr dirty="0"/>
          </a:p>
        </p:txBody>
      </p:sp>
      <p:sp>
        <p:nvSpPr>
          <p:cNvPr id="125" name="Body Level One…"/>
          <p:cNvSpPr txBox="1">
            <a:spLocks noGrp="1"/>
          </p:cNvSpPr>
          <p:nvPr>
            <p:ph type="body" sz="quarter" idx="1"/>
          </p:nvPr>
        </p:nvSpPr>
        <p:spPr>
          <a:xfrm>
            <a:off x="742950" y="1984830"/>
            <a:ext cx="3170403" cy="3913760"/>
          </a:xfrm>
          <a:prstGeom prst="rect">
            <a:avLst/>
          </a:prstGeom>
        </p:spPr>
        <p:txBody>
          <a:bodyPr anchor="t"/>
          <a:lstStyle>
            <a:lvl1pPr marL="0" indent="0">
              <a:lnSpc>
                <a:spcPct val="110000"/>
              </a:lnSpc>
              <a:spcBef>
                <a:spcPts val="750"/>
              </a:spcBef>
              <a:buSzTx/>
              <a:buNone/>
              <a:defRPr sz="1300">
                <a:solidFill>
                  <a:srgbClr val="53585F"/>
                </a:solidFill>
              </a:defRPr>
            </a:lvl1pPr>
            <a:lvl2pPr marL="0" indent="114300">
              <a:lnSpc>
                <a:spcPct val="110000"/>
              </a:lnSpc>
              <a:spcBef>
                <a:spcPts val="750"/>
              </a:spcBef>
              <a:buSzTx/>
              <a:buNone/>
              <a:defRPr sz="1300">
                <a:solidFill>
                  <a:srgbClr val="53585F"/>
                </a:solidFill>
              </a:defRPr>
            </a:lvl2pPr>
            <a:lvl3pPr marL="0" indent="228600">
              <a:lnSpc>
                <a:spcPct val="110000"/>
              </a:lnSpc>
              <a:spcBef>
                <a:spcPts val="750"/>
              </a:spcBef>
              <a:buSzTx/>
              <a:buNone/>
              <a:defRPr sz="1300">
                <a:solidFill>
                  <a:srgbClr val="53585F"/>
                </a:solidFill>
              </a:defRPr>
            </a:lvl3pPr>
            <a:lvl4pPr marL="0" indent="342900">
              <a:lnSpc>
                <a:spcPct val="110000"/>
              </a:lnSpc>
              <a:spcBef>
                <a:spcPts val="750"/>
              </a:spcBef>
              <a:buSzTx/>
              <a:buNone/>
              <a:defRPr sz="1300">
                <a:solidFill>
                  <a:srgbClr val="53585F"/>
                </a:solidFill>
              </a:defRPr>
            </a:lvl4pPr>
            <a:lvl5pPr marL="0" indent="457200">
              <a:lnSpc>
                <a:spcPct val="110000"/>
              </a:lnSpc>
              <a:spcBef>
                <a:spcPts val="750"/>
              </a:spcBef>
              <a:buSzTx/>
              <a:buNone/>
              <a:defRPr sz="1300">
                <a:solidFill>
                  <a:srgbClr val="53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6" name="Double click to edit"/>
          <p:cNvSpPr txBox="1">
            <a:spLocks noGrp="1"/>
          </p:cNvSpPr>
          <p:nvPr>
            <p:ph type="body" sz="quarter" idx="14"/>
          </p:nvPr>
        </p:nvSpPr>
        <p:spPr>
          <a:xfrm>
            <a:off x="4171950" y="1984830"/>
            <a:ext cx="3170403" cy="3913760"/>
          </a:xfrm>
          <a:prstGeom prst="rect">
            <a:avLst/>
          </a:prstGeom>
        </p:spPr>
        <p:txBody>
          <a:bodyPr anchor="t"/>
          <a:lstStyle>
            <a:lvl1pPr marL="0" indent="0">
              <a:lnSpc>
                <a:spcPct val="110000"/>
              </a:lnSpc>
              <a:spcBef>
                <a:spcPts val="750"/>
              </a:spcBef>
              <a:buSzTx/>
              <a:buNone/>
              <a:defRPr sz="1300">
                <a:solidFill>
                  <a:srgbClr val="53585F"/>
                </a:solidFill>
              </a:defRPr>
            </a:lvl1pPr>
          </a:lstStyle>
          <a:p>
            <a:pPr lvl="0"/>
            <a:r>
              <a:rPr lang="en-US"/>
              <a:t>Edit Master text styles</a:t>
            </a:r>
          </a:p>
        </p:txBody>
      </p:sp>
      <p:sp>
        <p:nvSpPr>
          <p:cNvPr id="127" name="Line"/>
          <p:cNvSpPr/>
          <p:nvPr/>
        </p:nvSpPr>
        <p:spPr>
          <a:xfrm>
            <a:off x="8197915" y="2080739"/>
            <a:ext cx="2757158" cy="1"/>
          </a:xfrm>
          <a:prstGeom prst="line">
            <a:avLst/>
          </a:prstGeom>
          <a:ln w="76200">
            <a:solidFill>
              <a:srgbClr val="C6CFEF"/>
            </a:solidFill>
            <a:miter lim="400000"/>
          </a:ln>
        </p:spPr>
        <p:txBody>
          <a:bodyPr lIns="25400" tIns="25400" rIns="25400" bIns="25400" anchor="ctr"/>
          <a:lstStyle/>
          <a:p>
            <a:pPr algn="ctr" defTabSz="412750">
              <a:lnSpc>
                <a:spcPct val="100000"/>
              </a:lnSpc>
              <a:defRPr sz="3200">
                <a:solidFill>
                  <a:srgbClr val="000000"/>
                </a:solidFill>
                <a:latin typeface="Helvetica Light"/>
                <a:ea typeface="Helvetica Light"/>
                <a:cs typeface="Helvetica Light"/>
                <a:sym typeface="Helvetica Light"/>
              </a:defRPr>
            </a:pPr>
            <a:endParaRPr sz="1600"/>
          </a:p>
        </p:txBody>
      </p:sp>
      <p:sp>
        <p:nvSpPr>
          <p:cNvPr id="128" name="Line"/>
          <p:cNvSpPr/>
          <p:nvPr/>
        </p:nvSpPr>
        <p:spPr>
          <a:xfrm>
            <a:off x="8197915" y="4461989"/>
            <a:ext cx="2757157" cy="1"/>
          </a:xfrm>
          <a:prstGeom prst="line">
            <a:avLst/>
          </a:prstGeom>
          <a:ln w="38100">
            <a:solidFill>
              <a:srgbClr val="C6CFEF"/>
            </a:solidFill>
            <a:miter lim="400000"/>
          </a:ln>
        </p:spPr>
        <p:txBody>
          <a:bodyPr lIns="25400" tIns="25400" rIns="25400" bIns="25400" anchor="ctr"/>
          <a:lstStyle/>
          <a:p>
            <a:pPr algn="ctr" defTabSz="412750">
              <a:lnSpc>
                <a:spcPct val="100000"/>
              </a:lnSpc>
              <a:defRPr sz="3200">
                <a:solidFill>
                  <a:srgbClr val="000000"/>
                </a:solidFill>
                <a:latin typeface="Helvetica Light"/>
                <a:ea typeface="Helvetica Light"/>
                <a:cs typeface="Helvetica Light"/>
                <a:sym typeface="Helvetica Light"/>
              </a:defRPr>
            </a:pPr>
            <a:endParaRPr sz="1600"/>
          </a:p>
        </p:txBody>
      </p:sp>
      <p:sp>
        <p:nvSpPr>
          <p:cNvPr id="129" name="Double click to add quote"/>
          <p:cNvSpPr txBox="1">
            <a:spLocks noGrp="1"/>
          </p:cNvSpPr>
          <p:nvPr>
            <p:ph type="body" sz="quarter" idx="15"/>
          </p:nvPr>
        </p:nvSpPr>
        <p:spPr>
          <a:xfrm>
            <a:off x="8210550" y="2188030"/>
            <a:ext cx="2731888" cy="2176193"/>
          </a:xfrm>
          <a:prstGeom prst="rect">
            <a:avLst/>
          </a:prstGeom>
        </p:spPr>
        <p:txBody>
          <a:bodyPr anchor="t"/>
          <a:lstStyle>
            <a:lvl1pPr marL="0" indent="0">
              <a:lnSpc>
                <a:spcPct val="110000"/>
              </a:lnSpc>
              <a:spcBef>
                <a:spcPts val="0"/>
              </a:spcBef>
              <a:buSzTx/>
              <a:buNone/>
              <a:defRPr sz="1650" i="1">
                <a:solidFill>
                  <a:srgbClr val="53585F"/>
                </a:solidFill>
                <a:latin typeface="+mn-lt"/>
                <a:ea typeface="+mn-ea"/>
                <a:cs typeface="+mn-cs"/>
                <a:sym typeface="Poppins ExtraLight"/>
              </a:defRPr>
            </a:lvl1pPr>
          </a:lstStyle>
          <a:p>
            <a:pPr lvl="0"/>
            <a:r>
              <a:rPr lang="en-US"/>
              <a:t>Edit Master text styles</a:t>
            </a:r>
          </a:p>
        </p:txBody>
      </p:sp>
      <p:sp>
        <p:nvSpPr>
          <p:cNvPr id="130" name="ATTRIBUTION"/>
          <p:cNvSpPr txBox="1">
            <a:spLocks noGrp="1"/>
          </p:cNvSpPr>
          <p:nvPr>
            <p:ph type="body" sz="quarter" idx="16"/>
          </p:nvPr>
        </p:nvSpPr>
        <p:spPr>
          <a:xfrm>
            <a:off x="8238096" y="4496919"/>
            <a:ext cx="2757158" cy="220317"/>
          </a:xfrm>
          <a:prstGeom prst="rect">
            <a:avLst/>
          </a:prstGeom>
        </p:spPr>
        <p:txBody>
          <a:bodyPr anchor="b">
            <a:spAutoFit/>
          </a:bodyPr>
          <a:lstStyle>
            <a:lvl1pPr marL="0" indent="0">
              <a:spcBef>
                <a:spcPts val="750"/>
              </a:spcBef>
              <a:buSzTx/>
              <a:buNone/>
              <a:defRPr sz="850" spc="85">
                <a:solidFill>
                  <a:srgbClr val="53585F"/>
                </a:solidFill>
                <a:latin typeface="Poppins Bold"/>
                <a:ea typeface="Poppins Bold"/>
                <a:cs typeface="Poppins Bold"/>
                <a:sym typeface="Poppins Bold"/>
              </a:defRPr>
            </a:lvl1pPr>
          </a:lstStyle>
          <a:p>
            <a:pPr lvl="0"/>
            <a:r>
              <a:rPr lang="en-US"/>
              <a:t>Edit Master text styles</a:t>
            </a:r>
          </a:p>
        </p:txBody>
      </p:sp>
      <p:sp>
        <p:nvSpPr>
          <p:cNvPr id="131" name="Slide Number"/>
          <p:cNvSpPr txBox="1">
            <a:spLocks noGrp="1"/>
          </p:cNvSpPr>
          <p:nvPr>
            <p:ph type="sldNum" sz="quarter" idx="2"/>
          </p:nvPr>
        </p:nvSpPr>
        <p:spPr>
          <a:prstGeom prst="rect">
            <a:avLst/>
          </a:prstGeom>
        </p:spPr>
        <p:txBody>
          <a:bodyPr/>
          <a:lstStyle>
            <a:lvl1pPr>
              <a:defRPr>
                <a:solidFill>
                  <a:srgbClr val="53585F"/>
                </a:solidFill>
              </a:defRPr>
            </a:lvl1p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2_Layout 5">
    <p:spTree>
      <p:nvGrpSpPr>
        <p:cNvPr id="1" name=""/>
        <p:cNvGrpSpPr/>
        <p:nvPr/>
      </p:nvGrpSpPr>
      <p:grpSpPr>
        <a:xfrm>
          <a:off x="0" y="0"/>
          <a:ext cx="0" cy="0"/>
          <a:chOff x="0" y="0"/>
          <a:chExt cx="0" cy="0"/>
        </a:xfrm>
      </p:grpSpPr>
      <p:sp>
        <p:nvSpPr>
          <p:cNvPr id="151" name="Body Level One…"/>
          <p:cNvSpPr txBox="1">
            <a:spLocks noGrp="1"/>
          </p:cNvSpPr>
          <p:nvPr>
            <p:ph type="body" idx="1"/>
          </p:nvPr>
        </p:nvSpPr>
        <p:spPr>
          <a:xfrm>
            <a:off x="501650" y="1547429"/>
            <a:ext cx="11182350" cy="4351161"/>
          </a:xfrm>
          <a:prstGeom prst="rect">
            <a:avLst/>
          </a:prstGeom>
        </p:spPr>
        <p:txBody>
          <a:bodyPr anchor="t">
            <a:normAutofit/>
          </a:bodyPr>
          <a:lstStyle>
            <a:lvl1pPr marL="158750" indent="-158750">
              <a:lnSpc>
                <a:spcPct val="110000"/>
              </a:lnSpc>
              <a:spcBef>
                <a:spcPts val="750"/>
              </a:spcBef>
              <a:defRPr sz="2000">
                <a:solidFill>
                  <a:srgbClr val="53585F"/>
                </a:solidFill>
              </a:defRPr>
            </a:lvl1pPr>
            <a:lvl2pPr marL="476250" indent="-158750">
              <a:lnSpc>
                <a:spcPct val="110000"/>
              </a:lnSpc>
              <a:spcBef>
                <a:spcPts val="750"/>
              </a:spcBef>
              <a:defRPr sz="2000">
                <a:solidFill>
                  <a:srgbClr val="53585F"/>
                </a:solidFill>
              </a:defRPr>
            </a:lvl2pPr>
            <a:lvl3pPr marL="793750" indent="-158750">
              <a:lnSpc>
                <a:spcPct val="110000"/>
              </a:lnSpc>
              <a:spcBef>
                <a:spcPts val="750"/>
              </a:spcBef>
              <a:defRPr sz="2000">
                <a:solidFill>
                  <a:srgbClr val="53585F"/>
                </a:solidFill>
              </a:defRPr>
            </a:lvl3pPr>
            <a:lvl4pPr marL="1111250" indent="-158750">
              <a:lnSpc>
                <a:spcPct val="110000"/>
              </a:lnSpc>
              <a:spcBef>
                <a:spcPts val="750"/>
              </a:spcBef>
              <a:defRPr sz="2000">
                <a:solidFill>
                  <a:srgbClr val="53585F"/>
                </a:solidFill>
              </a:defRPr>
            </a:lvl4pPr>
            <a:lvl5pPr marL="1428750" indent="-158750">
              <a:lnSpc>
                <a:spcPct val="110000"/>
              </a:lnSpc>
              <a:spcBef>
                <a:spcPts val="750"/>
              </a:spcBef>
              <a:defRPr sz="2000">
                <a:solidFill>
                  <a:srgbClr val="53585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52"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6534" y="6256058"/>
            <a:ext cx="591086" cy="462224"/>
          </a:xfrm>
          <a:prstGeom prst="rect">
            <a:avLst/>
          </a:prstGeom>
          <a:ln w="12700">
            <a:miter lim="400000"/>
          </a:ln>
        </p:spPr>
      </p:pic>
      <p:sp>
        <p:nvSpPr>
          <p:cNvPr id="153" name="Line"/>
          <p:cNvSpPr/>
          <p:nvPr/>
        </p:nvSpPr>
        <p:spPr>
          <a:xfrm>
            <a:off x="244903" y="353539"/>
            <a:ext cx="11702195" cy="1"/>
          </a:xfrm>
          <a:prstGeom prst="line">
            <a:avLst/>
          </a:prstGeom>
          <a:ln w="38100">
            <a:solidFill>
              <a:srgbClr val="D8232A"/>
            </a:solidFill>
            <a:miter lim="400000"/>
          </a:ln>
        </p:spPr>
        <p:txBody>
          <a:bodyPr lIns="25400" tIns="25400" rIns="25400" bIns="25400" anchor="ctr"/>
          <a:lstStyle/>
          <a:p>
            <a:pPr algn="ctr" defTabSz="412750">
              <a:lnSpc>
                <a:spcPct val="100000"/>
              </a:lnSpc>
              <a:defRPr sz="3200">
                <a:solidFill>
                  <a:srgbClr val="000000"/>
                </a:solidFill>
                <a:latin typeface="Helvetica Light"/>
                <a:ea typeface="Helvetica Light"/>
                <a:cs typeface="Helvetica Light"/>
                <a:sym typeface="Helvetica Light"/>
              </a:defRPr>
            </a:pPr>
            <a:endParaRPr sz="1600"/>
          </a:p>
        </p:txBody>
      </p:sp>
      <p:sp>
        <p:nvSpPr>
          <p:cNvPr id="154" name="Title Text"/>
          <p:cNvSpPr txBox="1">
            <a:spLocks noGrp="1"/>
          </p:cNvSpPr>
          <p:nvPr>
            <p:ph type="title"/>
          </p:nvPr>
        </p:nvSpPr>
        <p:spPr>
          <a:xfrm>
            <a:off x="228600" y="470264"/>
            <a:ext cx="11455400" cy="1077165"/>
          </a:xfrm>
          <a:prstGeom prst="rect">
            <a:avLst/>
          </a:prstGeom>
        </p:spPr>
        <p:txBody>
          <a:bodyPr anchor="t">
            <a:normAutofit/>
          </a:bodyPr>
          <a:lstStyle>
            <a:lvl1pPr>
              <a:lnSpc>
                <a:spcPct val="100000"/>
              </a:lnSpc>
              <a:defRPr sz="2800" b="1">
                <a:solidFill>
                  <a:srgbClr val="D8232A"/>
                </a:solidFill>
                <a:latin typeface="Poppins Medium"/>
                <a:ea typeface="Poppins Medium"/>
                <a:cs typeface="Poppins Medium"/>
                <a:sym typeface="Poppins Medium"/>
              </a:defRPr>
            </a:lvl1pPr>
          </a:lstStyle>
          <a:p>
            <a:r>
              <a:rPr lang="en-US"/>
              <a:t>Click to edit Master title style</a:t>
            </a:r>
            <a:endParaRPr/>
          </a:p>
        </p:txBody>
      </p:sp>
      <p:sp>
        <p:nvSpPr>
          <p:cNvPr id="155" name="Slide Number"/>
          <p:cNvSpPr txBox="1">
            <a:spLocks noGrp="1"/>
          </p:cNvSpPr>
          <p:nvPr>
            <p:ph type="sldNum" sz="quarter" idx="2"/>
          </p:nvPr>
        </p:nvSpPr>
        <p:spPr>
          <a:prstGeom prst="rect">
            <a:avLst/>
          </a:prstGeom>
        </p:spPr>
        <p:txBody>
          <a:bodyPr/>
          <a:lstStyle>
            <a:lvl1pPr>
              <a:defRPr>
                <a:solidFill>
                  <a:srgbClr val="53585F"/>
                </a:solidFill>
              </a:defRPr>
            </a:lvl1pPr>
          </a:lstStyle>
          <a:p>
            <a:fld id="{86CB4B4D-7CA3-9044-876B-883B54F8677D}" type="slidenum">
              <a:rPr lang="en-US" smtClean="0"/>
              <a:t>‹nº›</a:t>
            </a:fld>
            <a:endParaRPr lang="en-US"/>
          </a:p>
        </p:txBody>
      </p:sp>
    </p:spTree>
    <p:extLst>
      <p:ext uri="{BB962C8B-B14F-4D97-AF65-F5344CB8AC3E}">
        <p14:creationId xmlns:p14="http://schemas.microsoft.com/office/powerpoint/2010/main" val="226568922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Layout 5">
    <p:spTree>
      <p:nvGrpSpPr>
        <p:cNvPr id="1" name=""/>
        <p:cNvGrpSpPr/>
        <p:nvPr/>
      </p:nvGrpSpPr>
      <p:grpSpPr>
        <a:xfrm>
          <a:off x="0" y="0"/>
          <a:ext cx="0" cy="0"/>
          <a:chOff x="0" y="0"/>
          <a:chExt cx="0" cy="0"/>
        </a:xfrm>
      </p:grpSpPr>
      <p:pic>
        <p:nvPicPr>
          <p:cNvPr id="152"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6534" y="6256058"/>
            <a:ext cx="591086" cy="462224"/>
          </a:xfrm>
          <a:prstGeom prst="rect">
            <a:avLst/>
          </a:prstGeom>
          <a:ln w="12700">
            <a:miter lim="400000"/>
          </a:ln>
        </p:spPr>
      </p:pic>
      <p:sp>
        <p:nvSpPr>
          <p:cNvPr id="153" name="Line"/>
          <p:cNvSpPr/>
          <p:nvPr/>
        </p:nvSpPr>
        <p:spPr>
          <a:xfrm>
            <a:off x="244903" y="353539"/>
            <a:ext cx="11702195" cy="1"/>
          </a:xfrm>
          <a:prstGeom prst="line">
            <a:avLst/>
          </a:prstGeom>
          <a:ln w="38100">
            <a:solidFill>
              <a:srgbClr val="D8232A"/>
            </a:solidFill>
            <a:miter lim="400000"/>
          </a:ln>
        </p:spPr>
        <p:txBody>
          <a:bodyPr lIns="25400" tIns="25400" rIns="25400" bIns="25400" anchor="ctr"/>
          <a:lstStyle/>
          <a:p>
            <a:pPr algn="ctr" defTabSz="412750">
              <a:lnSpc>
                <a:spcPct val="100000"/>
              </a:lnSpc>
              <a:defRPr sz="3200">
                <a:solidFill>
                  <a:srgbClr val="000000"/>
                </a:solidFill>
                <a:latin typeface="Helvetica Light"/>
                <a:ea typeface="Helvetica Light"/>
                <a:cs typeface="Helvetica Light"/>
                <a:sym typeface="Helvetica Light"/>
              </a:defRPr>
            </a:pPr>
            <a:endParaRPr sz="1600"/>
          </a:p>
        </p:txBody>
      </p:sp>
      <p:sp>
        <p:nvSpPr>
          <p:cNvPr id="154" name="Title Text"/>
          <p:cNvSpPr txBox="1">
            <a:spLocks noGrp="1"/>
          </p:cNvSpPr>
          <p:nvPr>
            <p:ph type="title"/>
          </p:nvPr>
        </p:nvSpPr>
        <p:spPr>
          <a:xfrm>
            <a:off x="228600" y="470264"/>
            <a:ext cx="11455400" cy="1077165"/>
          </a:xfrm>
          <a:prstGeom prst="rect">
            <a:avLst/>
          </a:prstGeom>
        </p:spPr>
        <p:txBody>
          <a:bodyPr anchor="t">
            <a:normAutofit/>
          </a:bodyPr>
          <a:lstStyle>
            <a:lvl1pPr>
              <a:lnSpc>
                <a:spcPct val="100000"/>
              </a:lnSpc>
              <a:defRPr sz="2800" b="1">
                <a:solidFill>
                  <a:srgbClr val="D8232A"/>
                </a:solidFill>
                <a:latin typeface="Poppins Medium"/>
                <a:ea typeface="Poppins Medium"/>
                <a:cs typeface="Poppins Medium"/>
                <a:sym typeface="Poppins Medium"/>
              </a:defRPr>
            </a:lvl1pPr>
          </a:lstStyle>
          <a:p>
            <a:r>
              <a:rPr lang="en-US"/>
              <a:t>Click to edit Master title style</a:t>
            </a:r>
            <a:endParaRPr/>
          </a:p>
        </p:txBody>
      </p:sp>
      <p:sp>
        <p:nvSpPr>
          <p:cNvPr id="155" name="Slide Number"/>
          <p:cNvSpPr txBox="1">
            <a:spLocks noGrp="1"/>
          </p:cNvSpPr>
          <p:nvPr>
            <p:ph type="sldNum" sz="quarter" idx="2"/>
          </p:nvPr>
        </p:nvSpPr>
        <p:spPr>
          <a:prstGeom prst="rect">
            <a:avLst/>
          </a:prstGeom>
        </p:spPr>
        <p:txBody>
          <a:bodyPr/>
          <a:lstStyle>
            <a:lvl1pPr>
              <a:defRPr>
                <a:solidFill>
                  <a:srgbClr val="53585F"/>
                </a:solidFill>
              </a:defRPr>
            </a:lvl1pPr>
          </a:lstStyle>
          <a:p>
            <a:fld id="{86CB4B4D-7CA3-9044-876B-883B54F8677D}" type="slidenum">
              <a:rPr lang="en-US" smtClean="0"/>
              <a:t>‹nº›</a:t>
            </a:fld>
            <a:endParaRPr lang="en-US"/>
          </a:p>
        </p:txBody>
      </p:sp>
    </p:spTree>
    <p:extLst>
      <p:ext uri="{BB962C8B-B14F-4D97-AF65-F5344CB8AC3E}">
        <p14:creationId xmlns:p14="http://schemas.microsoft.com/office/powerpoint/2010/main" val="160393137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xmlns="" id="{BDC3E11C-24CC-AF45-91FD-2174F6BF84EB}"/>
              </a:ext>
            </a:extLst>
          </p:cNvPr>
          <p:cNvSpPr>
            <a:spLocks noGrp="1"/>
          </p:cNvSpPr>
          <p:nvPr>
            <p:ph type="body" sz="quarter" idx="15"/>
          </p:nvPr>
        </p:nvSpPr>
        <p:spPr>
          <a:xfrm>
            <a:off x="530337" y="2200352"/>
            <a:ext cx="4481278" cy="4055707"/>
          </a:xfrm>
        </p:spPr>
        <p:txBody>
          <a:bodyPr anchor="t">
            <a:normAutofit/>
          </a:bodyPr>
          <a:lstStyle>
            <a:lvl1pPr>
              <a:defRPr sz="1800" b="1">
                <a:solidFill>
                  <a:schemeClr val="bg1"/>
                </a:solidFill>
              </a:defRPr>
            </a:lvl1pPr>
            <a:lvl2pPr>
              <a:defRPr sz="1800" b="1">
                <a:solidFill>
                  <a:schemeClr val="bg1"/>
                </a:solidFill>
              </a:defRPr>
            </a:lvl2pPr>
            <a:lvl3pPr>
              <a:defRPr sz="1800" b="1">
                <a:solidFill>
                  <a:schemeClr val="bg1"/>
                </a:solidFill>
              </a:defRPr>
            </a:lvl3pPr>
            <a:lvl4pPr>
              <a:defRPr sz="1800" b="1">
                <a:solidFill>
                  <a:schemeClr val="bg1"/>
                </a:solidFill>
              </a:defRPr>
            </a:lvl4pPr>
            <a:lvl5pPr>
              <a:defRPr sz="1800" b="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Image" descr="Image">
            <a:extLst>
              <a:ext uri="{FF2B5EF4-FFF2-40B4-BE49-F238E27FC236}">
                <a16:creationId xmlns:a16="http://schemas.microsoft.com/office/drawing/2014/main" xmlns="" id="{7D0F2067-ABDF-014C-A1FD-E10F6DC2EC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2A2F8571-E2B5-0149-931B-983E5467D687}"/>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ubtitle">
            <a:extLst>
              <a:ext uri="{FF2B5EF4-FFF2-40B4-BE49-F238E27FC236}">
                <a16:creationId xmlns:a16="http://schemas.microsoft.com/office/drawing/2014/main" xmlns="" id="{33BD7B13-9780-B548-83B8-4518000E2189}"/>
              </a:ext>
            </a:extLst>
          </p:cNvPr>
          <p:cNvSpPr txBox="1">
            <a:spLocks noGrp="1"/>
          </p:cNvSpPr>
          <p:nvPr>
            <p:ph type="body" sz="quarter" idx="14" hasCustomPrompt="1"/>
          </p:nvPr>
        </p:nvSpPr>
        <p:spPr>
          <a:xfrm>
            <a:off x="530337" y="1611274"/>
            <a:ext cx="4481278" cy="589079"/>
          </a:xfrm>
          <a:prstGeom prst="rect">
            <a:avLst/>
          </a:prstGeom>
        </p:spPr>
        <p:txBody>
          <a:bodyPr anchor="t">
            <a:normAutofit/>
          </a:bodyPr>
          <a:lstStyle>
            <a:lvl1pPr marL="0" indent="0">
              <a:lnSpc>
                <a:spcPct val="100000"/>
              </a:lnSpc>
              <a:spcBef>
                <a:spcPts val="0"/>
              </a:spcBef>
              <a:buSzTx/>
              <a:buNone/>
              <a:defRPr sz="1800" b="1" cap="all" spc="125">
                <a:solidFill>
                  <a:schemeClr val="bg2"/>
                </a:solidFill>
                <a:latin typeface="Poppins Bold"/>
                <a:ea typeface="Poppins Bold"/>
                <a:cs typeface="Poppins Bold"/>
                <a:sym typeface="Poppins Bold"/>
              </a:defRPr>
            </a:lvl1pPr>
          </a:lstStyle>
          <a:p>
            <a:pPr lvl="0"/>
            <a:r>
              <a:rPr lang="en-US" dirty="0"/>
              <a:t>Edit Subtitle 2</a:t>
            </a:r>
          </a:p>
        </p:txBody>
      </p:sp>
      <p:sp>
        <p:nvSpPr>
          <p:cNvPr id="7" name="Title Text">
            <a:extLst>
              <a:ext uri="{FF2B5EF4-FFF2-40B4-BE49-F238E27FC236}">
                <a16:creationId xmlns:a16="http://schemas.microsoft.com/office/drawing/2014/main" xmlns="" id="{B4CB0062-356F-7640-B67B-A004D09BAEFA}"/>
              </a:ext>
            </a:extLst>
          </p:cNvPr>
          <p:cNvSpPr txBox="1">
            <a:spLocks noGrp="1"/>
          </p:cNvSpPr>
          <p:nvPr>
            <p:ph type="title" hasCustomPrompt="1"/>
          </p:nvPr>
        </p:nvSpPr>
        <p:spPr>
          <a:xfrm>
            <a:off x="249125" y="353538"/>
            <a:ext cx="11718496" cy="1077165"/>
          </a:xfrm>
          <a:prstGeom prst="rect">
            <a:avLst/>
          </a:prstGeom>
        </p:spPr>
        <p:txBody>
          <a:bodyPr anchor="t">
            <a:normAutofit/>
          </a:bodyPr>
          <a:lstStyle>
            <a:lvl1pPr>
              <a:lnSpc>
                <a:spcPct val="100000"/>
              </a:lnSpc>
              <a:defRPr sz="2800" b="1">
                <a:solidFill>
                  <a:schemeClr val="bg2"/>
                </a:solidFill>
                <a:latin typeface="Poppins Medium"/>
                <a:ea typeface="Poppins Medium"/>
                <a:cs typeface="Poppins Medium"/>
                <a:sym typeface="Poppins Medium"/>
              </a:defRPr>
            </a:lvl1pPr>
          </a:lstStyle>
          <a:p>
            <a:r>
              <a:rPr lang="en-US" dirty="0"/>
              <a:t>Click to edit Title</a:t>
            </a:r>
            <a:endParaRPr dirty="0"/>
          </a:p>
        </p:txBody>
      </p:sp>
      <p:sp>
        <p:nvSpPr>
          <p:cNvPr id="8" name="Slide Number">
            <a:extLst>
              <a:ext uri="{FF2B5EF4-FFF2-40B4-BE49-F238E27FC236}">
                <a16:creationId xmlns:a16="http://schemas.microsoft.com/office/drawing/2014/main" xmlns="" id="{4AB0461B-8F20-AC42-B041-769E000555B2}"/>
              </a:ext>
            </a:extLst>
          </p:cNvPr>
          <p:cNvSpPr txBox="1">
            <a:spLocks noGrp="1"/>
          </p:cNvSpPr>
          <p:nvPr>
            <p:ph type="sldNum" sz="quarter" idx="2"/>
          </p:nvPr>
        </p:nvSpPr>
        <p:spPr>
          <a:xfrm>
            <a:off x="190500"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9" name="Image" descr="Image">
            <a:extLst>
              <a:ext uri="{FF2B5EF4-FFF2-40B4-BE49-F238E27FC236}">
                <a16:creationId xmlns:a16="http://schemas.microsoft.com/office/drawing/2014/main" xmlns="" id="{CA9AF990-63F5-0D40-8A14-3D4DD21D378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10" name="Line">
            <a:extLst>
              <a:ext uri="{FF2B5EF4-FFF2-40B4-BE49-F238E27FC236}">
                <a16:creationId xmlns:a16="http://schemas.microsoft.com/office/drawing/2014/main" xmlns="" id="{6FCA39EA-2FC7-D546-BC94-88FBB38C821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Tree>
    <p:extLst>
      <p:ext uri="{BB962C8B-B14F-4D97-AF65-F5344CB8AC3E}">
        <p14:creationId xmlns:p14="http://schemas.microsoft.com/office/powerpoint/2010/main" val="367436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xmlns="" id="{BDC3E11C-24CC-AF45-91FD-2174F6BF84EB}"/>
              </a:ext>
            </a:extLst>
          </p:cNvPr>
          <p:cNvSpPr>
            <a:spLocks noGrp="1"/>
          </p:cNvSpPr>
          <p:nvPr>
            <p:ph type="body" sz="quarter" idx="15"/>
          </p:nvPr>
        </p:nvSpPr>
        <p:spPr>
          <a:xfrm>
            <a:off x="5982663" y="2200352"/>
            <a:ext cx="5400000" cy="4055707"/>
          </a:xfrm>
        </p:spPr>
        <p:txBody>
          <a:bodyPr anchor="t">
            <a:normAutofit/>
          </a:bodyPr>
          <a:lstStyle>
            <a:lvl1pPr>
              <a:defRPr sz="1800" b="1">
                <a:solidFill>
                  <a:schemeClr val="bg1"/>
                </a:solidFill>
              </a:defRPr>
            </a:lvl1pPr>
            <a:lvl2pPr>
              <a:defRPr sz="1800" b="1">
                <a:solidFill>
                  <a:schemeClr val="bg1"/>
                </a:solidFill>
              </a:defRPr>
            </a:lvl2pPr>
            <a:lvl3pPr>
              <a:defRPr sz="1800" b="1">
                <a:solidFill>
                  <a:schemeClr val="bg1"/>
                </a:solidFill>
              </a:defRPr>
            </a:lvl3pPr>
            <a:lvl4pPr>
              <a:defRPr sz="1800" b="1">
                <a:solidFill>
                  <a:schemeClr val="bg1"/>
                </a:solidFill>
              </a:defRPr>
            </a:lvl4pPr>
            <a:lvl5pPr>
              <a:defRPr sz="1800" b="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Image" descr="Image">
            <a:extLst>
              <a:ext uri="{FF2B5EF4-FFF2-40B4-BE49-F238E27FC236}">
                <a16:creationId xmlns:a16="http://schemas.microsoft.com/office/drawing/2014/main" xmlns="" id="{7D0F2067-ABDF-014C-A1FD-E10F6DC2EC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5" name="Line">
            <a:extLst>
              <a:ext uri="{FF2B5EF4-FFF2-40B4-BE49-F238E27FC236}">
                <a16:creationId xmlns:a16="http://schemas.microsoft.com/office/drawing/2014/main" xmlns="" id="{2A2F8571-E2B5-0149-931B-983E5467D687}"/>
              </a:ext>
            </a:extLst>
          </p:cNvPr>
          <p:cNvSpPr/>
          <p:nvPr/>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6" name="subtitle">
            <a:extLst>
              <a:ext uri="{FF2B5EF4-FFF2-40B4-BE49-F238E27FC236}">
                <a16:creationId xmlns:a16="http://schemas.microsoft.com/office/drawing/2014/main" xmlns="" id="{33BD7B13-9780-B548-83B8-4518000E2189}"/>
              </a:ext>
            </a:extLst>
          </p:cNvPr>
          <p:cNvSpPr txBox="1">
            <a:spLocks noGrp="1"/>
          </p:cNvSpPr>
          <p:nvPr>
            <p:ph type="body" sz="quarter" idx="14" hasCustomPrompt="1"/>
          </p:nvPr>
        </p:nvSpPr>
        <p:spPr>
          <a:xfrm>
            <a:off x="530337" y="1597214"/>
            <a:ext cx="5400000" cy="589079"/>
          </a:xfrm>
          <a:prstGeom prst="rect">
            <a:avLst/>
          </a:prstGeom>
        </p:spPr>
        <p:txBody>
          <a:bodyPr anchor="t">
            <a:normAutofit/>
          </a:bodyPr>
          <a:lstStyle>
            <a:lvl1pPr marL="0" indent="0">
              <a:lnSpc>
                <a:spcPct val="100000"/>
              </a:lnSpc>
              <a:spcBef>
                <a:spcPts val="0"/>
              </a:spcBef>
              <a:buSzTx/>
              <a:buNone/>
              <a:defRPr sz="1800" b="1" cap="all" spc="125">
                <a:solidFill>
                  <a:schemeClr val="bg2"/>
                </a:solidFill>
                <a:latin typeface="Poppins Bold"/>
                <a:ea typeface="Poppins Bold"/>
                <a:cs typeface="Poppins Bold"/>
                <a:sym typeface="Poppins Bold"/>
              </a:defRPr>
            </a:lvl1pPr>
          </a:lstStyle>
          <a:p>
            <a:pPr lvl="0"/>
            <a:r>
              <a:rPr lang="en-US" dirty="0"/>
              <a:t>Edit Subtitle 2</a:t>
            </a:r>
          </a:p>
        </p:txBody>
      </p:sp>
      <p:sp>
        <p:nvSpPr>
          <p:cNvPr id="7" name="Title Text">
            <a:extLst>
              <a:ext uri="{FF2B5EF4-FFF2-40B4-BE49-F238E27FC236}">
                <a16:creationId xmlns:a16="http://schemas.microsoft.com/office/drawing/2014/main" xmlns="" id="{B4CB0062-356F-7640-B67B-A004D09BAEFA}"/>
              </a:ext>
            </a:extLst>
          </p:cNvPr>
          <p:cNvSpPr txBox="1">
            <a:spLocks noGrp="1"/>
          </p:cNvSpPr>
          <p:nvPr>
            <p:ph type="title" hasCustomPrompt="1"/>
          </p:nvPr>
        </p:nvSpPr>
        <p:spPr>
          <a:xfrm>
            <a:off x="249125" y="353538"/>
            <a:ext cx="11629283" cy="1077165"/>
          </a:xfrm>
          <a:prstGeom prst="rect">
            <a:avLst/>
          </a:prstGeom>
        </p:spPr>
        <p:txBody>
          <a:bodyPr anchor="t">
            <a:normAutofit/>
          </a:bodyPr>
          <a:lstStyle>
            <a:lvl1pPr>
              <a:lnSpc>
                <a:spcPct val="100000"/>
              </a:lnSpc>
              <a:defRPr sz="2800" b="1">
                <a:solidFill>
                  <a:schemeClr val="bg2"/>
                </a:solidFill>
                <a:latin typeface="Poppins Medium"/>
                <a:ea typeface="Poppins Medium"/>
                <a:cs typeface="Poppins Medium"/>
                <a:sym typeface="Poppins Medium"/>
              </a:defRPr>
            </a:lvl1pPr>
          </a:lstStyle>
          <a:p>
            <a:r>
              <a:rPr lang="en-US" dirty="0"/>
              <a:t>Click to edit Title</a:t>
            </a:r>
            <a:endParaRPr dirty="0"/>
          </a:p>
        </p:txBody>
      </p:sp>
      <p:sp>
        <p:nvSpPr>
          <p:cNvPr id="8" name="Slide Number">
            <a:extLst>
              <a:ext uri="{FF2B5EF4-FFF2-40B4-BE49-F238E27FC236}">
                <a16:creationId xmlns:a16="http://schemas.microsoft.com/office/drawing/2014/main" xmlns="" id="{4AB0461B-8F20-AC42-B041-769E000555B2}"/>
              </a:ext>
            </a:extLst>
          </p:cNvPr>
          <p:cNvSpPr txBox="1">
            <a:spLocks noGrp="1"/>
          </p:cNvSpPr>
          <p:nvPr>
            <p:ph type="sldNum" sz="quarter" idx="2"/>
          </p:nvPr>
        </p:nvSpPr>
        <p:spPr>
          <a:xfrm>
            <a:off x="190500" y="6477000"/>
            <a:ext cx="339837" cy="302989"/>
          </a:xfrm>
          <a:prstGeom prst="rect">
            <a:avLst/>
          </a:prstGeom>
        </p:spPr>
        <p:txBody>
          <a:bodyPr/>
          <a:lstStyle>
            <a:lvl1pPr>
              <a:defRPr>
                <a:solidFill>
                  <a:srgbClr val="53585F"/>
                </a:solidFill>
              </a:defRPr>
            </a:lvl1pPr>
          </a:lstStyle>
          <a:p>
            <a:fld id="{86CB4B4D-7CA3-9044-876B-883B54F8677D}" type="slidenum">
              <a:rPr lang="en-GB" smtClean="0"/>
              <a:t>‹nº›</a:t>
            </a:fld>
            <a:endParaRPr lang="en-GB"/>
          </a:p>
        </p:txBody>
      </p:sp>
      <p:pic>
        <p:nvPicPr>
          <p:cNvPr id="9" name="Image" descr="Image">
            <a:extLst>
              <a:ext uri="{FF2B5EF4-FFF2-40B4-BE49-F238E27FC236}">
                <a16:creationId xmlns:a16="http://schemas.microsoft.com/office/drawing/2014/main" xmlns="" id="{CA9AF990-63F5-0D40-8A14-3D4DD21D378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76534" y="6256059"/>
            <a:ext cx="591087" cy="462224"/>
          </a:xfrm>
          <a:prstGeom prst="rect">
            <a:avLst/>
          </a:prstGeom>
          <a:ln w="12700">
            <a:miter lim="400000"/>
          </a:ln>
        </p:spPr>
      </p:pic>
      <p:sp>
        <p:nvSpPr>
          <p:cNvPr id="10" name="Line">
            <a:extLst>
              <a:ext uri="{FF2B5EF4-FFF2-40B4-BE49-F238E27FC236}">
                <a16:creationId xmlns:a16="http://schemas.microsoft.com/office/drawing/2014/main" xmlns="" id="{6FCA39EA-2FC7-D546-BC94-88FBB38C8218}"/>
              </a:ext>
            </a:extLst>
          </p:cNvPr>
          <p:cNvSpPr/>
          <p:nvPr userDrawn="1"/>
        </p:nvSpPr>
        <p:spPr>
          <a:xfrm>
            <a:off x="244903" y="353539"/>
            <a:ext cx="11702195"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1" name="Text Placeholder 11">
            <a:extLst>
              <a:ext uri="{FF2B5EF4-FFF2-40B4-BE49-F238E27FC236}">
                <a16:creationId xmlns:a16="http://schemas.microsoft.com/office/drawing/2014/main" xmlns="" id="{82A88204-F571-DA4B-B03C-0DCE0B92B97F}"/>
              </a:ext>
            </a:extLst>
          </p:cNvPr>
          <p:cNvSpPr>
            <a:spLocks noGrp="1"/>
          </p:cNvSpPr>
          <p:nvPr>
            <p:ph type="body" sz="quarter" idx="16"/>
          </p:nvPr>
        </p:nvSpPr>
        <p:spPr>
          <a:xfrm>
            <a:off x="530337" y="2200352"/>
            <a:ext cx="5400000" cy="4055707"/>
          </a:xfrm>
        </p:spPr>
        <p:txBody>
          <a:bodyPr anchor="t">
            <a:normAutofit/>
          </a:bodyPr>
          <a:lstStyle>
            <a:lvl1pPr>
              <a:defRPr sz="1800" b="1">
                <a:solidFill>
                  <a:schemeClr val="bg1"/>
                </a:solidFill>
              </a:defRPr>
            </a:lvl1pPr>
            <a:lvl2pPr>
              <a:defRPr sz="1800" b="1">
                <a:solidFill>
                  <a:schemeClr val="bg1"/>
                </a:solidFill>
              </a:defRPr>
            </a:lvl2pPr>
            <a:lvl3pPr>
              <a:defRPr sz="1800" b="1">
                <a:solidFill>
                  <a:schemeClr val="bg1"/>
                </a:solidFill>
              </a:defRPr>
            </a:lvl3pPr>
            <a:lvl4pPr>
              <a:defRPr sz="1800" b="1">
                <a:solidFill>
                  <a:schemeClr val="bg1"/>
                </a:solidFill>
              </a:defRPr>
            </a:lvl4pPr>
            <a:lvl5pPr>
              <a:defRPr sz="1800" b="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ubtitle">
            <a:extLst>
              <a:ext uri="{FF2B5EF4-FFF2-40B4-BE49-F238E27FC236}">
                <a16:creationId xmlns:a16="http://schemas.microsoft.com/office/drawing/2014/main" xmlns="" id="{FCD97570-F6EC-0841-87F7-A29E3DD6B648}"/>
              </a:ext>
            </a:extLst>
          </p:cNvPr>
          <p:cNvSpPr txBox="1">
            <a:spLocks noGrp="1"/>
          </p:cNvSpPr>
          <p:nvPr>
            <p:ph type="body" sz="quarter" idx="17" hasCustomPrompt="1"/>
          </p:nvPr>
        </p:nvSpPr>
        <p:spPr>
          <a:xfrm>
            <a:off x="5976534" y="1597214"/>
            <a:ext cx="5400000" cy="589079"/>
          </a:xfrm>
          <a:prstGeom prst="rect">
            <a:avLst/>
          </a:prstGeom>
        </p:spPr>
        <p:txBody>
          <a:bodyPr anchor="t">
            <a:normAutofit/>
          </a:bodyPr>
          <a:lstStyle>
            <a:lvl1pPr marL="0" indent="0">
              <a:lnSpc>
                <a:spcPct val="100000"/>
              </a:lnSpc>
              <a:spcBef>
                <a:spcPts val="0"/>
              </a:spcBef>
              <a:buSzTx/>
              <a:buNone/>
              <a:defRPr sz="1800" b="1" cap="all" spc="125">
                <a:solidFill>
                  <a:schemeClr val="bg2"/>
                </a:solidFill>
                <a:latin typeface="Poppins Bold"/>
                <a:ea typeface="Poppins Bold"/>
                <a:cs typeface="Poppins Bold"/>
                <a:sym typeface="Poppins Bold"/>
              </a:defRPr>
            </a:lvl1pPr>
          </a:lstStyle>
          <a:p>
            <a:pPr lvl="0"/>
            <a:r>
              <a:rPr lang="en-US" dirty="0"/>
              <a:t>Edit Subtitle 2</a:t>
            </a:r>
          </a:p>
        </p:txBody>
      </p:sp>
    </p:spTree>
    <p:extLst>
      <p:ext uri="{BB962C8B-B14F-4D97-AF65-F5344CB8AC3E}">
        <p14:creationId xmlns:p14="http://schemas.microsoft.com/office/powerpoint/2010/main" val="424523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Line"/>
          <p:cNvSpPr/>
          <p:nvPr/>
        </p:nvSpPr>
        <p:spPr>
          <a:xfrm>
            <a:off x="4381291" y="5788030"/>
            <a:ext cx="3442119" cy="1"/>
          </a:xfrm>
          <a:prstGeom prst="line">
            <a:avLst/>
          </a:prstGeom>
          <a:ln w="38100">
            <a:solidFill>
              <a:srgbClr val="FFFFFF">
                <a:alpha val="43711"/>
              </a:srgbClr>
            </a:solidFill>
            <a:miter lim="400000"/>
          </a:ln>
        </p:spPr>
        <p:txBody>
          <a:bodyPr lIns="25400" tIns="25400" rIns="25400" bIns="25400" anchor="ctr"/>
          <a:lstStyle/>
          <a:p>
            <a:pPr algn="ctr" defTabSz="412750">
              <a:lnSpc>
                <a:spcPct val="100000"/>
              </a:lnSpc>
              <a:defRPr sz="3200">
                <a:solidFill>
                  <a:srgbClr val="000000"/>
                </a:solidFill>
                <a:latin typeface="Helvetica Light"/>
                <a:ea typeface="Helvetica Light"/>
                <a:cs typeface="Helvetica Light"/>
                <a:sym typeface="Helvetica Light"/>
              </a:defRPr>
            </a:pPr>
            <a:endParaRPr sz="1600"/>
          </a:p>
        </p:txBody>
      </p:sp>
      <p:sp>
        <p:nvSpPr>
          <p:cNvPr id="5" name="Title Text"/>
          <p:cNvSpPr txBox="1">
            <a:spLocks noGrp="1"/>
          </p:cNvSpPr>
          <p:nvPr>
            <p:ph type="title"/>
          </p:nvPr>
        </p:nvSpPr>
        <p:spPr>
          <a:xfrm>
            <a:off x="844550" y="476250"/>
            <a:ext cx="10502900" cy="1143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6" name="Body Level One…"/>
          <p:cNvSpPr txBox="1">
            <a:spLocks noGrp="1"/>
          </p:cNvSpPr>
          <p:nvPr>
            <p:ph type="body" idx="1"/>
          </p:nvPr>
        </p:nvSpPr>
        <p:spPr>
          <a:xfrm>
            <a:off x="844550" y="1619250"/>
            <a:ext cx="10502900" cy="46037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190500" y="6477000"/>
            <a:ext cx="285335" cy="268792"/>
          </a:xfrm>
          <a:prstGeom prst="rect">
            <a:avLst/>
          </a:prstGeom>
          <a:ln w="12700">
            <a:miter lim="400000"/>
          </a:ln>
        </p:spPr>
        <p:txBody>
          <a:bodyPr wrap="none" lIns="50800" tIns="50800" rIns="50800" bIns="50800">
            <a:spAutoFit/>
          </a:bodyPr>
          <a:lstStyle>
            <a:lvl1pPr>
              <a:lnSpc>
                <a:spcPct val="90000"/>
              </a:lnSpc>
              <a:spcBef>
                <a:spcPts val="750"/>
              </a:spcBef>
              <a:defRPr sz="1200">
                <a:latin typeface="Poppins Light"/>
                <a:ea typeface="Poppins Light"/>
                <a:cs typeface="Poppins Light"/>
                <a:sym typeface="Poppins Light"/>
              </a:defRPr>
            </a:lvl1pPr>
          </a:lstStyle>
          <a:p>
            <a:fld id="{86CB4B4D-7CA3-9044-876B-883B54F8677D}" type="slidenum">
              <a:t>‹nº›</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7" r:id="rId5"/>
    <p:sldLayoutId id="2147483661" r:id="rId6"/>
    <p:sldLayoutId id="2147483977" r:id="rId7"/>
    <p:sldLayoutId id="2147483662" r:id="rId8"/>
    <p:sldLayoutId id="2147484005" r:id="rId9"/>
    <p:sldLayoutId id="2147483972" r:id="rId10"/>
    <p:sldLayoutId id="2147483973" r:id="rId11"/>
    <p:sldLayoutId id="2147483974" r:id="rId12"/>
    <p:sldLayoutId id="2147483975" r:id="rId13"/>
    <p:sldLayoutId id="2147483976" r:id="rId14"/>
    <p:sldLayoutId id="2147483978" r:id="rId15"/>
    <p:sldLayoutId id="2147484006" r:id="rId16"/>
  </p:sldLayoutIdLst>
  <p:transition spd="med"/>
  <p:txStyles>
    <p:titleStyle>
      <a:lvl1pPr marL="0" marR="0" indent="0" algn="l" defTabSz="228600" rtl="0" eaLnBrk="1" latinLnBrk="0" hangingPunct="1">
        <a:lnSpc>
          <a:spcPct val="80000"/>
        </a:lnSpc>
        <a:spcBef>
          <a:spcPts val="0"/>
        </a:spcBef>
        <a:spcAft>
          <a:spcPts val="0"/>
        </a:spcAft>
        <a:buClrTx/>
        <a:buSzTx/>
        <a:buFontTx/>
        <a:buNone/>
        <a:tabLst/>
        <a:defRPr sz="4000" b="0" i="0" u="none" strike="noStrike" cap="none" spc="0" baseline="0">
          <a:ln>
            <a:noFill/>
          </a:ln>
          <a:solidFill>
            <a:srgbClr val="FFFFFF"/>
          </a:solidFill>
          <a:uFillTx/>
          <a:latin typeface="+mn-lt"/>
          <a:ea typeface="+mn-ea"/>
          <a:cs typeface="+mn-cs"/>
          <a:sym typeface="Poppins ExtraLight"/>
        </a:defRPr>
      </a:lvl1pPr>
      <a:lvl2pPr marL="0" marR="0" indent="114300" algn="l" defTabSz="228600" rtl="0" eaLnBrk="1" latinLnBrk="0" hangingPunct="1">
        <a:lnSpc>
          <a:spcPct val="80000"/>
        </a:lnSpc>
        <a:spcBef>
          <a:spcPts val="0"/>
        </a:spcBef>
        <a:spcAft>
          <a:spcPts val="0"/>
        </a:spcAft>
        <a:buClrTx/>
        <a:buSzTx/>
        <a:buFontTx/>
        <a:buNone/>
        <a:tabLst/>
        <a:defRPr sz="4000" b="0" i="0" u="none" strike="noStrike" cap="none" spc="0" baseline="0">
          <a:ln>
            <a:noFill/>
          </a:ln>
          <a:solidFill>
            <a:srgbClr val="FFFFFF"/>
          </a:solidFill>
          <a:uFillTx/>
          <a:latin typeface="+mn-lt"/>
          <a:ea typeface="+mn-ea"/>
          <a:cs typeface="+mn-cs"/>
          <a:sym typeface="Poppins ExtraLight"/>
        </a:defRPr>
      </a:lvl2pPr>
      <a:lvl3pPr marL="0" marR="0" indent="228600" algn="l" defTabSz="228600" rtl="0" eaLnBrk="1" latinLnBrk="0" hangingPunct="1">
        <a:lnSpc>
          <a:spcPct val="80000"/>
        </a:lnSpc>
        <a:spcBef>
          <a:spcPts val="0"/>
        </a:spcBef>
        <a:spcAft>
          <a:spcPts val="0"/>
        </a:spcAft>
        <a:buClrTx/>
        <a:buSzTx/>
        <a:buFontTx/>
        <a:buNone/>
        <a:tabLst/>
        <a:defRPr sz="4000" b="0" i="0" u="none" strike="noStrike" cap="none" spc="0" baseline="0">
          <a:ln>
            <a:noFill/>
          </a:ln>
          <a:solidFill>
            <a:srgbClr val="FFFFFF"/>
          </a:solidFill>
          <a:uFillTx/>
          <a:latin typeface="+mn-lt"/>
          <a:ea typeface="+mn-ea"/>
          <a:cs typeface="+mn-cs"/>
          <a:sym typeface="Poppins ExtraLight"/>
        </a:defRPr>
      </a:lvl3pPr>
      <a:lvl4pPr marL="0" marR="0" indent="342900" algn="l" defTabSz="228600" rtl="0" eaLnBrk="1" latinLnBrk="0" hangingPunct="1">
        <a:lnSpc>
          <a:spcPct val="80000"/>
        </a:lnSpc>
        <a:spcBef>
          <a:spcPts val="0"/>
        </a:spcBef>
        <a:spcAft>
          <a:spcPts val="0"/>
        </a:spcAft>
        <a:buClrTx/>
        <a:buSzTx/>
        <a:buFontTx/>
        <a:buNone/>
        <a:tabLst/>
        <a:defRPr sz="4000" b="0" i="0" u="none" strike="noStrike" cap="none" spc="0" baseline="0">
          <a:ln>
            <a:noFill/>
          </a:ln>
          <a:solidFill>
            <a:srgbClr val="FFFFFF"/>
          </a:solidFill>
          <a:uFillTx/>
          <a:latin typeface="+mn-lt"/>
          <a:ea typeface="+mn-ea"/>
          <a:cs typeface="+mn-cs"/>
          <a:sym typeface="Poppins ExtraLight"/>
        </a:defRPr>
      </a:lvl4pPr>
      <a:lvl5pPr marL="0" marR="0" indent="457200" algn="l" defTabSz="228600" rtl="0" eaLnBrk="1" latinLnBrk="0" hangingPunct="1">
        <a:lnSpc>
          <a:spcPct val="80000"/>
        </a:lnSpc>
        <a:spcBef>
          <a:spcPts val="0"/>
        </a:spcBef>
        <a:spcAft>
          <a:spcPts val="0"/>
        </a:spcAft>
        <a:buClrTx/>
        <a:buSzTx/>
        <a:buFontTx/>
        <a:buNone/>
        <a:tabLst/>
        <a:defRPr sz="4000" b="0" i="0" u="none" strike="noStrike" cap="none" spc="0" baseline="0">
          <a:ln>
            <a:noFill/>
          </a:ln>
          <a:solidFill>
            <a:srgbClr val="FFFFFF"/>
          </a:solidFill>
          <a:uFillTx/>
          <a:latin typeface="+mn-lt"/>
          <a:ea typeface="+mn-ea"/>
          <a:cs typeface="+mn-cs"/>
          <a:sym typeface="Poppins ExtraLight"/>
        </a:defRPr>
      </a:lvl5pPr>
      <a:lvl6pPr marL="0" marR="0" indent="571500" algn="l" defTabSz="228600" rtl="0" eaLnBrk="1" latinLnBrk="0" hangingPunct="1">
        <a:lnSpc>
          <a:spcPct val="80000"/>
        </a:lnSpc>
        <a:spcBef>
          <a:spcPts val="0"/>
        </a:spcBef>
        <a:spcAft>
          <a:spcPts val="0"/>
        </a:spcAft>
        <a:buClrTx/>
        <a:buSzTx/>
        <a:buFontTx/>
        <a:buNone/>
        <a:tabLst/>
        <a:defRPr sz="4000" b="0" i="0" u="none" strike="noStrike" cap="none" spc="0" baseline="0">
          <a:ln>
            <a:noFill/>
          </a:ln>
          <a:solidFill>
            <a:srgbClr val="FFFFFF"/>
          </a:solidFill>
          <a:uFillTx/>
          <a:latin typeface="+mn-lt"/>
          <a:ea typeface="+mn-ea"/>
          <a:cs typeface="+mn-cs"/>
          <a:sym typeface="Poppins ExtraLight"/>
        </a:defRPr>
      </a:lvl6pPr>
      <a:lvl7pPr marL="0" marR="0" indent="685800" algn="l" defTabSz="228600" rtl="0" eaLnBrk="1" latinLnBrk="0" hangingPunct="1">
        <a:lnSpc>
          <a:spcPct val="80000"/>
        </a:lnSpc>
        <a:spcBef>
          <a:spcPts val="0"/>
        </a:spcBef>
        <a:spcAft>
          <a:spcPts val="0"/>
        </a:spcAft>
        <a:buClrTx/>
        <a:buSzTx/>
        <a:buFontTx/>
        <a:buNone/>
        <a:tabLst/>
        <a:defRPr sz="4000" b="0" i="0" u="none" strike="noStrike" cap="none" spc="0" baseline="0">
          <a:ln>
            <a:noFill/>
          </a:ln>
          <a:solidFill>
            <a:srgbClr val="FFFFFF"/>
          </a:solidFill>
          <a:uFillTx/>
          <a:latin typeface="+mn-lt"/>
          <a:ea typeface="+mn-ea"/>
          <a:cs typeface="+mn-cs"/>
          <a:sym typeface="Poppins ExtraLight"/>
        </a:defRPr>
      </a:lvl7pPr>
      <a:lvl8pPr marL="0" marR="0" indent="800100" algn="l" defTabSz="228600" rtl="0" eaLnBrk="1" latinLnBrk="0" hangingPunct="1">
        <a:lnSpc>
          <a:spcPct val="80000"/>
        </a:lnSpc>
        <a:spcBef>
          <a:spcPts val="0"/>
        </a:spcBef>
        <a:spcAft>
          <a:spcPts val="0"/>
        </a:spcAft>
        <a:buClrTx/>
        <a:buSzTx/>
        <a:buFontTx/>
        <a:buNone/>
        <a:tabLst/>
        <a:defRPr sz="4000" b="0" i="0" u="none" strike="noStrike" cap="none" spc="0" baseline="0">
          <a:ln>
            <a:noFill/>
          </a:ln>
          <a:solidFill>
            <a:srgbClr val="FFFFFF"/>
          </a:solidFill>
          <a:uFillTx/>
          <a:latin typeface="+mn-lt"/>
          <a:ea typeface="+mn-ea"/>
          <a:cs typeface="+mn-cs"/>
          <a:sym typeface="Poppins ExtraLight"/>
        </a:defRPr>
      </a:lvl8pPr>
      <a:lvl9pPr marL="0" marR="0" indent="914400" algn="l" defTabSz="228600" rtl="0" eaLnBrk="1" latinLnBrk="0" hangingPunct="1">
        <a:lnSpc>
          <a:spcPct val="80000"/>
        </a:lnSpc>
        <a:spcBef>
          <a:spcPts val="0"/>
        </a:spcBef>
        <a:spcAft>
          <a:spcPts val="0"/>
        </a:spcAft>
        <a:buClrTx/>
        <a:buSzTx/>
        <a:buFontTx/>
        <a:buNone/>
        <a:tabLst/>
        <a:defRPr sz="4000" b="0" i="0" u="none" strike="noStrike" cap="none" spc="0" baseline="0">
          <a:ln>
            <a:noFill/>
          </a:ln>
          <a:solidFill>
            <a:srgbClr val="FFFFFF"/>
          </a:solidFill>
          <a:uFillTx/>
          <a:latin typeface="+mn-lt"/>
          <a:ea typeface="+mn-ea"/>
          <a:cs typeface="+mn-cs"/>
          <a:sym typeface="Poppins ExtraLight"/>
        </a:defRPr>
      </a:lvl9pPr>
    </p:titleStyle>
    <p:bodyStyle>
      <a:lvl1pPr marL="189279" marR="0" indent="-189279" algn="l" defTabSz="228600" rtl="0" eaLnBrk="1" latinLnBrk="0" hangingPunct="1">
        <a:lnSpc>
          <a:spcPct val="90000"/>
        </a:lnSpc>
        <a:spcBef>
          <a:spcPts val="2600"/>
        </a:spcBef>
        <a:spcAft>
          <a:spcPts val="0"/>
        </a:spcAft>
        <a:buClrTx/>
        <a:buSzPct val="75000"/>
        <a:buFontTx/>
        <a:buChar char="•"/>
        <a:tabLst/>
        <a:defRPr sz="1550" b="0" i="0" u="none" strike="noStrike" cap="none" spc="0" baseline="0">
          <a:ln>
            <a:noFill/>
          </a:ln>
          <a:solidFill>
            <a:srgbClr val="565962"/>
          </a:solidFill>
          <a:uFillTx/>
          <a:latin typeface="Poppins Regular"/>
          <a:ea typeface="Poppins Regular"/>
          <a:cs typeface="Poppins Regular"/>
          <a:sym typeface="Poppins Regular"/>
        </a:defRPr>
      </a:lvl1pPr>
      <a:lvl2pPr marL="506779" marR="0" indent="-189279" algn="l" defTabSz="228600" rtl="0" eaLnBrk="1" latinLnBrk="0" hangingPunct="1">
        <a:lnSpc>
          <a:spcPct val="90000"/>
        </a:lnSpc>
        <a:spcBef>
          <a:spcPts val="2600"/>
        </a:spcBef>
        <a:spcAft>
          <a:spcPts val="0"/>
        </a:spcAft>
        <a:buClrTx/>
        <a:buSzPct val="75000"/>
        <a:buFontTx/>
        <a:buChar char="•"/>
        <a:tabLst/>
        <a:defRPr sz="1550" b="0" i="0" u="none" strike="noStrike" cap="none" spc="0" baseline="0">
          <a:ln>
            <a:noFill/>
          </a:ln>
          <a:solidFill>
            <a:srgbClr val="565962"/>
          </a:solidFill>
          <a:uFillTx/>
          <a:latin typeface="Poppins Regular"/>
          <a:ea typeface="Poppins Regular"/>
          <a:cs typeface="Poppins Regular"/>
          <a:sym typeface="Poppins Regular"/>
        </a:defRPr>
      </a:lvl2pPr>
      <a:lvl3pPr marL="824279" marR="0" indent="-189279" algn="l" defTabSz="228600" rtl="0" eaLnBrk="1" latinLnBrk="0" hangingPunct="1">
        <a:lnSpc>
          <a:spcPct val="90000"/>
        </a:lnSpc>
        <a:spcBef>
          <a:spcPts val="2600"/>
        </a:spcBef>
        <a:spcAft>
          <a:spcPts val="0"/>
        </a:spcAft>
        <a:buClrTx/>
        <a:buSzPct val="75000"/>
        <a:buFontTx/>
        <a:buChar char="•"/>
        <a:tabLst/>
        <a:defRPr sz="1550" b="0" i="0" u="none" strike="noStrike" cap="none" spc="0" baseline="0">
          <a:ln>
            <a:noFill/>
          </a:ln>
          <a:solidFill>
            <a:srgbClr val="565962"/>
          </a:solidFill>
          <a:uFillTx/>
          <a:latin typeface="Poppins Regular"/>
          <a:ea typeface="Poppins Regular"/>
          <a:cs typeface="Poppins Regular"/>
          <a:sym typeface="Poppins Regular"/>
        </a:defRPr>
      </a:lvl3pPr>
      <a:lvl4pPr marL="1141779" marR="0" indent="-189279" algn="l" defTabSz="228600" rtl="0" eaLnBrk="1" latinLnBrk="0" hangingPunct="1">
        <a:lnSpc>
          <a:spcPct val="90000"/>
        </a:lnSpc>
        <a:spcBef>
          <a:spcPts val="2600"/>
        </a:spcBef>
        <a:spcAft>
          <a:spcPts val="0"/>
        </a:spcAft>
        <a:buClrTx/>
        <a:buSzPct val="75000"/>
        <a:buFontTx/>
        <a:buChar char="•"/>
        <a:tabLst/>
        <a:defRPr sz="1550" b="0" i="0" u="none" strike="noStrike" cap="none" spc="0" baseline="0">
          <a:ln>
            <a:noFill/>
          </a:ln>
          <a:solidFill>
            <a:srgbClr val="565962"/>
          </a:solidFill>
          <a:uFillTx/>
          <a:latin typeface="Poppins Regular"/>
          <a:ea typeface="Poppins Regular"/>
          <a:cs typeface="Poppins Regular"/>
          <a:sym typeface="Poppins Regular"/>
        </a:defRPr>
      </a:lvl4pPr>
      <a:lvl5pPr marL="1459279" marR="0" indent="-189279" algn="l" defTabSz="228600" rtl="0" eaLnBrk="1" latinLnBrk="0" hangingPunct="1">
        <a:lnSpc>
          <a:spcPct val="90000"/>
        </a:lnSpc>
        <a:spcBef>
          <a:spcPts val="2600"/>
        </a:spcBef>
        <a:spcAft>
          <a:spcPts val="0"/>
        </a:spcAft>
        <a:buClrTx/>
        <a:buSzPct val="75000"/>
        <a:buFontTx/>
        <a:buChar char="•"/>
        <a:tabLst/>
        <a:defRPr sz="1550" b="0" i="0" u="none" strike="noStrike" cap="none" spc="0" baseline="0">
          <a:ln>
            <a:noFill/>
          </a:ln>
          <a:solidFill>
            <a:srgbClr val="565962"/>
          </a:solidFill>
          <a:uFillTx/>
          <a:latin typeface="Poppins Regular"/>
          <a:ea typeface="Poppins Regular"/>
          <a:cs typeface="Poppins Regular"/>
          <a:sym typeface="Poppins Regular"/>
        </a:defRPr>
      </a:lvl5pPr>
      <a:lvl6pPr marL="1776779" marR="0" indent="-189279" algn="l" defTabSz="228600" rtl="0" eaLnBrk="1" latinLnBrk="0" hangingPunct="1">
        <a:lnSpc>
          <a:spcPct val="90000"/>
        </a:lnSpc>
        <a:spcBef>
          <a:spcPts val="2600"/>
        </a:spcBef>
        <a:spcAft>
          <a:spcPts val="0"/>
        </a:spcAft>
        <a:buClrTx/>
        <a:buSzPct val="75000"/>
        <a:buFontTx/>
        <a:buChar char="•"/>
        <a:tabLst/>
        <a:defRPr sz="1550" b="0" i="0" u="none" strike="noStrike" cap="none" spc="0" baseline="0">
          <a:ln>
            <a:noFill/>
          </a:ln>
          <a:solidFill>
            <a:srgbClr val="565962"/>
          </a:solidFill>
          <a:uFillTx/>
          <a:latin typeface="Poppins Regular"/>
          <a:ea typeface="Poppins Regular"/>
          <a:cs typeface="Poppins Regular"/>
          <a:sym typeface="Poppins Regular"/>
        </a:defRPr>
      </a:lvl6pPr>
      <a:lvl7pPr marL="2094279" marR="0" indent="-189279" algn="l" defTabSz="228600" rtl="0" eaLnBrk="1" latinLnBrk="0" hangingPunct="1">
        <a:lnSpc>
          <a:spcPct val="90000"/>
        </a:lnSpc>
        <a:spcBef>
          <a:spcPts val="2600"/>
        </a:spcBef>
        <a:spcAft>
          <a:spcPts val="0"/>
        </a:spcAft>
        <a:buClrTx/>
        <a:buSzPct val="75000"/>
        <a:buFontTx/>
        <a:buChar char="•"/>
        <a:tabLst/>
        <a:defRPr sz="1550" b="0" i="0" u="none" strike="noStrike" cap="none" spc="0" baseline="0">
          <a:ln>
            <a:noFill/>
          </a:ln>
          <a:solidFill>
            <a:srgbClr val="565962"/>
          </a:solidFill>
          <a:uFillTx/>
          <a:latin typeface="Poppins Regular"/>
          <a:ea typeface="Poppins Regular"/>
          <a:cs typeface="Poppins Regular"/>
          <a:sym typeface="Poppins Regular"/>
        </a:defRPr>
      </a:lvl7pPr>
      <a:lvl8pPr marL="2411779" marR="0" indent="-189279" algn="l" defTabSz="228600" rtl="0" eaLnBrk="1" latinLnBrk="0" hangingPunct="1">
        <a:lnSpc>
          <a:spcPct val="90000"/>
        </a:lnSpc>
        <a:spcBef>
          <a:spcPts val="2600"/>
        </a:spcBef>
        <a:spcAft>
          <a:spcPts val="0"/>
        </a:spcAft>
        <a:buClrTx/>
        <a:buSzPct val="75000"/>
        <a:buFontTx/>
        <a:buChar char="•"/>
        <a:tabLst/>
        <a:defRPr sz="1550" b="0" i="0" u="none" strike="noStrike" cap="none" spc="0" baseline="0">
          <a:ln>
            <a:noFill/>
          </a:ln>
          <a:solidFill>
            <a:srgbClr val="565962"/>
          </a:solidFill>
          <a:uFillTx/>
          <a:latin typeface="Poppins Regular"/>
          <a:ea typeface="Poppins Regular"/>
          <a:cs typeface="Poppins Regular"/>
          <a:sym typeface="Poppins Regular"/>
        </a:defRPr>
      </a:lvl8pPr>
      <a:lvl9pPr marL="2729279" marR="0" indent="-189279" algn="l" defTabSz="228600" rtl="0" eaLnBrk="1" latinLnBrk="0" hangingPunct="1">
        <a:lnSpc>
          <a:spcPct val="90000"/>
        </a:lnSpc>
        <a:spcBef>
          <a:spcPts val="2600"/>
        </a:spcBef>
        <a:spcAft>
          <a:spcPts val="0"/>
        </a:spcAft>
        <a:buClrTx/>
        <a:buSzPct val="75000"/>
        <a:buFontTx/>
        <a:buChar char="•"/>
        <a:tabLst/>
        <a:defRPr sz="1550" b="0" i="0" u="none" strike="noStrike" cap="none" spc="0" baseline="0">
          <a:ln>
            <a:noFill/>
          </a:ln>
          <a:solidFill>
            <a:srgbClr val="565962"/>
          </a:solidFill>
          <a:uFillTx/>
          <a:latin typeface="Poppins Regular"/>
          <a:ea typeface="Poppins Regular"/>
          <a:cs typeface="Poppins Regular"/>
          <a:sym typeface="Poppins Regular"/>
        </a:defRPr>
      </a:lvl9pPr>
    </p:bodyStyle>
    <p:other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tx1"/>
          </a:solidFill>
          <a:uFillTx/>
          <a:latin typeface="+mn-lt"/>
          <a:ea typeface="+mn-ea"/>
          <a:cs typeface="+mn-cs"/>
          <a:sym typeface="Poppi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Poppins" pitchFamily="2" charset="77"/>
                <a:cs typeface="Poppins" pitchFamily="2" charset="77"/>
              </a:defRPr>
            </a:lvl1pPr>
          </a:lstStyle>
          <a:p>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oppins" pitchFamily="2" charset="77"/>
                <a:cs typeface="Poppins" pitchFamily="2" charset="77"/>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Poppins" pitchFamily="2" charset="77"/>
                <a:cs typeface="Poppins" pitchFamily="2" charset="77"/>
              </a:defRPr>
            </a:lvl1pPr>
          </a:lstStyle>
          <a:p>
            <a:fld id="{32C69B2B-6D36-F249-A77F-66AD2C06FCBA}" type="slidenum">
              <a:rPr lang="en-US" smtClean="0"/>
              <a:pPr/>
              <a:t>‹nº›</a:t>
            </a:fld>
            <a:endParaRPr lang="en-US"/>
          </a:p>
        </p:txBody>
      </p:sp>
    </p:spTree>
    <p:extLst>
      <p:ext uri="{BB962C8B-B14F-4D97-AF65-F5344CB8AC3E}">
        <p14:creationId xmlns:p14="http://schemas.microsoft.com/office/powerpoint/2010/main" val="418937632"/>
      </p:ext>
    </p:extLst>
  </p:cSld>
  <p:clrMap bg1="lt1" tx1="dk1" bg2="lt2" tx2="dk2" accent1="accent1" accent2="accent2" accent3="accent3" accent4="accent4" accent5="accent5" accent6="accent6" hlink="hlink" folHlink="folHlink"/>
  <p:sldLayoutIdLst>
    <p:sldLayoutId id="2147483875" r:id="rId1"/>
    <p:sldLayoutId id="2147483877" r:id="rId2"/>
    <p:sldLayoutId id="2147483878" r:id="rId3"/>
    <p:sldLayoutId id="2147483879" r:id="rId4"/>
    <p:sldLayoutId id="2147483880" r:id="rId5"/>
    <p:sldLayoutId id="2147483892" r:id="rId6"/>
  </p:sldLayoutIdLst>
  <p:hf sldNum="0" hdr="0" ftr="0" dt="0"/>
  <p:txStyles>
    <p:titleStyle>
      <a:lvl1pPr algn="l" defTabSz="914377" rtl="0" eaLnBrk="1" latinLnBrk="0" hangingPunct="1">
        <a:lnSpc>
          <a:spcPct val="90000"/>
        </a:lnSpc>
        <a:spcBef>
          <a:spcPct val="0"/>
        </a:spcBef>
        <a:buNone/>
        <a:defRPr sz="4400" b="0" i="0" kern="1200">
          <a:solidFill>
            <a:schemeClr val="tx1"/>
          </a:solidFill>
          <a:latin typeface="Poppins ExtraLight" pitchFamily="2" charset="77"/>
          <a:ea typeface="+mj-ea"/>
          <a:cs typeface="Poppins ExtraLight" pitchFamily="2" charset="77"/>
        </a:defRPr>
      </a:lvl1pPr>
    </p:titleStyle>
    <p:bodyStyle>
      <a:lvl1pPr marL="228594" indent="-228594" algn="l" defTabSz="914377" rtl="0" eaLnBrk="1" latinLnBrk="0" hangingPunct="1">
        <a:lnSpc>
          <a:spcPct val="110000"/>
        </a:lnSpc>
        <a:spcBef>
          <a:spcPts val="1000"/>
        </a:spcBef>
        <a:buClr>
          <a:schemeClr val="tx2"/>
        </a:buClr>
        <a:buSzPct val="110000"/>
        <a:buFont typeface="Arial" panose="020B0604020202020204" pitchFamily="34" charset="0"/>
        <a:buChar char="•"/>
        <a:defRPr sz="1467" b="0" i="0" kern="400" spc="0" baseline="0">
          <a:solidFill>
            <a:schemeClr val="tx1"/>
          </a:solidFill>
          <a:latin typeface="Poppins" pitchFamily="2" charset="77"/>
          <a:ea typeface="+mn-ea"/>
          <a:cs typeface="Poppins" pitchFamily="2" charset="77"/>
        </a:defRPr>
      </a:lvl1pPr>
      <a:lvl2pPr marL="685783" indent="-228594" algn="l" defTabSz="914377" rtl="0" eaLnBrk="1" latinLnBrk="0" hangingPunct="1">
        <a:lnSpc>
          <a:spcPct val="110000"/>
        </a:lnSpc>
        <a:spcBef>
          <a:spcPts val="500"/>
        </a:spcBef>
        <a:buClr>
          <a:schemeClr val="tx2"/>
        </a:buClr>
        <a:buSzPct val="110000"/>
        <a:buFont typeface="Arial" panose="020B0604020202020204" pitchFamily="34" charset="0"/>
        <a:buChar char="•"/>
        <a:defRPr sz="1400" b="0" i="0" kern="400" spc="0" baseline="0">
          <a:solidFill>
            <a:schemeClr val="tx1"/>
          </a:solidFill>
          <a:latin typeface="Poppins" pitchFamily="2" charset="77"/>
          <a:ea typeface="+mn-ea"/>
          <a:cs typeface="Poppins" pitchFamily="2" charset="77"/>
        </a:defRPr>
      </a:lvl2pPr>
      <a:lvl3pPr marL="1142971" indent="-228594" algn="l" defTabSz="914377" rtl="0" eaLnBrk="1" latinLnBrk="0" hangingPunct="1">
        <a:lnSpc>
          <a:spcPct val="110000"/>
        </a:lnSpc>
        <a:spcBef>
          <a:spcPts val="500"/>
        </a:spcBef>
        <a:buClr>
          <a:schemeClr val="tx2"/>
        </a:buClr>
        <a:buSzPct val="110000"/>
        <a:buFont typeface="Arial" panose="020B0604020202020204" pitchFamily="34" charset="0"/>
        <a:buChar char="•"/>
        <a:defRPr sz="1333" b="0" i="0" kern="400" spc="0" baseline="0">
          <a:solidFill>
            <a:schemeClr val="tx1"/>
          </a:solidFill>
          <a:latin typeface="Poppins" pitchFamily="2" charset="77"/>
          <a:ea typeface="+mn-ea"/>
          <a:cs typeface="Poppins" pitchFamily="2" charset="77"/>
        </a:defRPr>
      </a:lvl3pPr>
      <a:lvl4pPr marL="1600160" indent="-228594" algn="l" defTabSz="914377" rtl="0" eaLnBrk="1" latinLnBrk="0" hangingPunct="1">
        <a:lnSpc>
          <a:spcPct val="110000"/>
        </a:lnSpc>
        <a:spcBef>
          <a:spcPts val="500"/>
        </a:spcBef>
        <a:buClr>
          <a:schemeClr val="tx2"/>
        </a:buClr>
        <a:buSzPct val="110000"/>
        <a:buFont typeface="Arial" panose="020B0604020202020204" pitchFamily="34" charset="0"/>
        <a:buChar char="•"/>
        <a:defRPr sz="1267" b="0" i="0" kern="400" spc="0" baseline="0">
          <a:solidFill>
            <a:schemeClr val="tx1"/>
          </a:solidFill>
          <a:latin typeface="Poppins" pitchFamily="2" charset="77"/>
          <a:ea typeface="+mn-ea"/>
          <a:cs typeface="Poppins" pitchFamily="2" charset="77"/>
        </a:defRPr>
      </a:lvl4pPr>
      <a:lvl5pPr marL="2057349" indent="-228594" algn="l" defTabSz="914377" rtl="0" eaLnBrk="1" latinLnBrk="0" hangingPunct="1">
        <a:lnSpc>
          <a:spcPct val="110000"/>
        </a:lnSpc>
        <a:spcBef>
          <a:spcPts val="500"/>
        </a:spcBef>
        <a:buClr>
          <a:schemeClr val="tx2"/>
        </a:buClr>
        <a:buSzPct val="110000"/>
        <a:buFont typeface="Arial" panose="020B0604020202020204" pitchFamily="34" charset="0"/>
        <a:buChar char="•"/>
        <a:defRPr sz="1200" b="0" i="0" kern="400" spc="0" baseline="0">
          <a:solidFill>
            <a:schemeClr val="tx1"/>
          </a:solidFill>
          <a:latin typeface="Poppins" pitchFamily="2" charset="77"/>
          <a:ea typeface="+mn-ea"/>
          <a:cs typeface="Poppins" pitchFamily="2" charset="77"/>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Poppins" pitchFamily="2" charset="77"/>
                <a:cs typeface="Poppins" pitchFamily="2" charset="77"/>
              </a:defRPr>
            </a:lvl1pPr>
          </a:lstStyle>
          <a:p>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oppins" pitchFamily="2" charset="77"/>
                <a:cs typeface="Poppins" pitchFamily="2" charset="77"/>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Poppins" pitchFamily="2" charset="77"/>
                <a:cs typeface="Poppins" pitchFamily="2" charset="77"/>
              </a:defRPr>
            </a:lvl1pPr>
          </a:lstStyle>
          <a:p>
            <a:fld id="{32C69B2B-6D36-F249-A77F-66AD2C06FCBA}" type="slidenum">
              <a:rPr lang="en-US" smtClean="0"/>
              <a:pPr/>
              <a:t>‹nº›</a:t>
            </a:fld>
            <a:endParaRPr lang="en-US"/>
          </a:p>
        </p:txBody>
      </p:sp>
    </p:spTree>
    <p:extLst>
      <p:ext uri="{BB962C8B-B14F-4D97-AF65-F5344CB8AC3E}">
        <p14:creationId xmlns:p14="http://schemas.microsoft.com/office/powerpoint/2010/main" val="1242040087"/>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4004"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Lst>
  <p:hf sldNum="0" hdr="0" ftr="0" dt="0"/>
  <p:txStyles>
    <p:titleStyle>
      <a:lvl1pPr algn="l" defTabSz="914377" rtl="0" eaLnBrk="1" latinLnBrk="0" hangingPunct="1">
        <a:lnSpc>
          <a:spcPct val="100000"/>
        </a:lnSpc>
        <a:spcBef>
          <a:spcPct val="0"/>
        </a:spcBef>
        <a:buNone/>
        <a:defRPr sz="4400" b="0" i="0" kern="1200">
          <a:solidFill>
            <a:schemeClr val="tx1"/>
          </a:solidFill>
          <a:latin typeface="Poppins ExtraLight" pitchFamily="2" charset="77"/>
          <a:ea typeface="+mj-ea"/>
          <a:cs typeface="Poppins ExtraLight" pitchFamily="2" charset="77"/>
        </a:defRPr>
      </a:lvl1pPr>
    </p:titleStyle>
    <p:bodyStyle>
      <a:lvl1pPr marL="228594" indent="-228594" algn="l" defTabSz="914377" rtl="0" eaLnBrk="1" latinLnBrk="0" hangingPunct="1">
        <a:lnSpc>
          <a:spcPct val="110000"/>
        </a:lnSpc>
        <a:spcBef>
          <a:spcPts val="1000"/>
        </a:spcBef>
        <a:buClr>
          <a:schemeClr val="tx2"/>
        </a:buClr>
        <a:buSzPct val="110000"/>
        <a:buFont typeface="Arial" panose="020B0604020202020204" pitchFamily="34" charset="0"/>
        <a:buChar char="•"/>
        <a:defRPr sz="1467" b="0" i="0" kern="400" spc="0" baseline="0">
          <a:solidFill>
            <a:schemeClr val="tx1"/>
          </a:solidFill>
          <a:latin typeface="Poppins" pitchFamily="2" charset="77"/>
          <a:ea typeface="+mn-ea"/>
          <a:cs typeface="Poppins" pitchFamily="2" charset="77"/>
        </a:defRPr>
      </a:lvl1pPr>
      <a:lvl2pPr marL="685783" indent="-228594" algn="l" defTabSz="914377" rtl="0" eaLnBrk="1" latinLnBrk="0" hangingPunct="1">
        <a:lnSpc>
          <a:spcPct val="110000"/>
        </a:lnSpc>
        <a:spcBef>
          <a:spcPts val="500"/>
        </a:spcBef>
        <a:buClr>
          <a:schemeClr val="tx2"/>
        </a:buClr>
        <a:buSzPct val="110000"/>
        <a:buFont typeface="Arial" panose="020B0604020202020204" pitchFamily="34" charset="0"/>
        <a:buChar char="•"/>
        <a:defRPr sz="1400" b="0" i="0" kern="400" spc="0" baseline="0">
          <a:solidFill>
            <a:schemeClr val="tx1"/>
          </a:solidFill>
          <a:latin typeface="Poppins" pitchFamily="2" charset="77"/>
          <a:ea typeface="+mn-ea"/>
          <a:cs typeface="Poppins" pitchFamily="2" charset="77"/>
        </a:defRPr>
      </a:lvl2pPr>
      <a:lvl3pPr marL="1142971" indent="-228594" algn="l" defTabSz="914377" rtl="0" eaLnBrk="1" latinLnBrk="0" hangingPunct="1">
        <a:lnSpc>
          <a:spcPct val="110000"/>
        </a:lnSpc>
        <a:spcBef>
          <a:spcPts val="500"/>
        </a:spcBef>
        <a:buClr>
          <a:schemeClr val="tx2"/>
        </a:buClr>
        <a:buSzPct val="110000"/>
        <a:buFont typeface="Arial" panose="020B0604020202020204" pitchFamily="34" charset="0"/>
        <a:buChar char="•"/>
        <a:defRPr sz="1333" b="0" i="0" kern="400" spc="0" baseline="0">
          <a:solidFill>
            <a:schemeClr val="tx1"/>
          </a:solidFill>
          <a:latin typeface="Poppins" pitchFamily="2" charset="77"/>
          <a:ea typeface="+mn-ea"/>
          <a:cs typeface="Poppins" pitchFamily="2" charset="77"/>
        </a:defRPr>
      </a:lvl3pPr>
      <a:lvl4pPr marL="1600160" indent="-228594" algn="l" defTabSz="914377" rtl="0" eaLnBrk="1" latinLnBrk="0" hangingPunct="1">
        <a:lnSpc>
          <a:spcPct val="110000"/>
        </a:lnSpc>
        <a:spcBef>
          <a:spcPts val="500"/>
        </a:spcBef>
        <a:buClr>
          <a:schemeClr val="tx2"/>
        </a:buClr>
        <a:buSzPct val="110000"/>
        <a:buFont typeface="Arial" panose="020B0604020202020204" pitchFamily="34" charset="0"/>
        <a:buChar char="•"/>
        <a:defRPr sz="1267" b="0" i="0" kern="400" spc="0" baseline="0">
          <a:solidFill>
            <a:schemeClr val="tx1"/>
          </a:solidFill>
          <a:latin typeface="Poppins" pitchFamily="2" charset="77"/>
          <a:ea typeface="+mn-ea"/>
          <a:cs typeface="Poppins" pitchFamily="2" charset="77"/>
        </a:defRPr>
      </a:lvl4pPr>
      <a:lvl5pPr marL="2057349" indent="-228594" algn="l" defTabSz="914377" rtl="0" eaLnBrk="1" latinLnBrk="0" hangingPunct="1">
        <a:lnSpc>
          <a:spcPct val="110000"/>
        </a:lnSpc>
        <a:spcBef>
          <a:spcPts val="500"/>
        </a:spcBef>
        <a:buClr>
          <a:schemeClr val="tx2"/>
        </a:buClr>
        <a:buSzPct val="110000"/>
        <a:buFont typeface="Arial" panose="020B0604020202020204" pitchFamily="34" charset="0"/>
        <a:buChar char="•"/>
        <a:defRPr sz="1200" b="0" i="0" kern="400" spc="0" baseline="0">
          <a:solidFill>
            <a:schemeClr val="tx1"/>
          </a:solidFill>
          <a:latin typeface="Poppins" pitchFamily="2" charset="77"/>
          <a:ea typeface="+mn-ea"/>
          <a:cs typeface="Poppins" pitchFamily="2" charset="77"/>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6" Type="http://schemas.openxmlformats.org/officeDocument/2006/relationships/image" Target="../media/image75.tif"/><Relationship Id="rId21" Type="http://schemas.openxmlformats.org/officeDocument/2006/relationships/image" Target="../media/image70.tif"/><Relationship Id="rId34" Type="http://schemas.openxmlformats.org/officeDocument/2006/relationships/image" Target="../media/image83.png"/><Relationship Id="rId42" Type="http://schemas.openxmlformats.org/officeDocument/2006/relationships/image" Target="../media/image91.png"/><Relationship Id="rId47" Type="http://schemas.openxmlformats.org/officeDocument/2006/relationships/image" Target="../media/image96.tif"/><Relationship Id="rId50" Type="http://schemas.openxmlformats.org/officeDocument/2006/relationships/image" Target="../media/image99.tif"/><Relationship Id="rId55" Type="http://schemas.openxmlformats.org/officeDocument/2006/relationships/image" Target="../media/image104.tif"/><Relationship Id="rId63" Type="http://schemas.openxmlformats.org/officeDocument/2006/relationships/image" Target="../media/image112.tif"/><Relationship Id="rId7" Type="http://schemas.openxmlformats.org/officeDocument/2006/relationships/image" Target="../media/image56.png"/><Relationship Id="rId2" Type="http://schemas.openxmlformats.org/officeDocument/2006/relationships/image" Target="../media/image51.tif"/><Relationship Id="rId16" Type="http://schemas.openxmlformats.org/officeDocument/2006/relationships/image" Target="../media/image65.tif"/><Relationship Id="rId29" Type="http://schemas.openxmlformats.org/officeDocument/2006/relationships/image" Target="../media/image78.tif"/><Relationship Id="rId11" Type="http://schemas.openxmlformats.org/officeDocument/2006/relationships/image" Target="../media/image60.png"/><Relationship Id="rId24" Type="http://schemas.openxmlformats.org/officeDocument/2006/relationships/image" Target="../media/image73.tif"/><Relationship Id="rId32" Type="http://schemas.openxmlformats.org/officeDocument/2006/relationships/image" Target="../media/image81.tif"/><Relationship Id="rId37" Type="http://schemas.openxmlformats.org/officeDocument/2006/relationships/image" Target="../media/image86.tif"/><Relationship Id="rId40" Type="http://schemas.openxmlformats.org/officeDocument/2006/relationships/image" Target="../media/image89.tif"/><Relationship Id="rId45" Type="http://schemas.openxmlformats.org/officeDocument/2006/relationships/image" Target="../media/image94.tif"/><Relationship Id="rId53" Type="http://schemas.openxmlformats.org/officeDocument/2006/relationships/image" Target="../media/image102.tif"/><Relationship Id="rId58" Type="http://schemas.openxmlformats.org/officeDocument/2006/relationships/image" Target="../media/image107.png"/><Relationship Id="rId66" Type="http://schemas.openxmlformats.org/officeDocument/2006/relationships/image" Target="../media/image115.png"/><Relationship Id="rId5" Type="http://schemas.openxmlformats.org/officeDocument/2006/relationships/image" Target="../media/image54.png"/><Relationship Id="rId61" Type="http://schemas.openxmlformats.org/officeDocument/2006/relationships/image" Target="../media/image110.tif"/><Relationship Id="rId19" Type="http://schemas.openxmlformats.org/officeDocument/2006/relationships/image" Target="../media/image68.tif"/><Relationship Id="rId14" Type="http://schemas.openxmlformats.org/officeDocument/2006/relationships/image" Target="../media/image63.tif"/><Relationship Id="rId22" Type="http://schemas.openxmlformats.org/officeDocument/2006/relationships/image" Target="../media/image71.png"/><Relationship Id="rId27" Type="http://schemas.openxmlformats.org/officeDocument/2006/relationships/image" Target="../media/image76.tif"/><Relationship Id="rId30" Type="http://schemas.openxmlformats.org/officeDocument/2006/relationships/image" Target="../media/image79.tif"/><Relationship Id="rId35" Type="http://schemas.openxmlformats.org/officeDocument/2006/relationships/image" Target="../media/image84.tif"/><Relationship Id="rId43" Type="http://schemas.openxmlformats.org/officeDocument/2006/relationships/image" Target="../media/image92.tif"/><Relationship Id="rId48" Type="http://schemas.openxmlformats.org/officeDocument/2006/relationships/image" Target="../media/image97.tif"/><Relationship Id="rId56" Type="http://schemas.openxmlformats.org/officeDocument/2006/relationships/image" Target="../media/image105.tif"/><Relationship Id="rId64" Type="http://schemas.openxmlformats.org/officeDocument/2006/relationships/image" Target="../media/image113.tif"/><Relationship Id="rId8" Type="http://schemas.openxmlformats.org/officeDocument/2006/relationships/image" Target="../media/image57.png"/><Relationship Id="rId51" Type="http://schemas.openxmlformats.org/officeDocument/2006/relationships/image" Target="../media/image100.tif"/><Relationship Id="rId3" Type="http://schemas.openxmlformats.org/officeDocument/2006/relationships/image" Target="../media/image52.png"/><Relationship Id="rId12" Type="http://schemas.openxmlformats.org/officeDocument/2006/relationships/image" Target="../media/image61.tif"/><Relationship Id="rId17" Type="http://schemas.openxmlformats.org/officeDocument/2006/relationships/image" Target="../media/image66.tif"/><Relationship Id="rId25" Type="http://schemas.openxmlformats.org/officeDocument/2006/relationships/image" Target="../media/image74.tif"/><Relationship Id="rId33" Type="http://schemas.openxmlformats.org/officeDocument/2006/relationships/image" Target="../media/image82.tif"/><Relationship Id="rId38" Type="http://schemas.openxmlformats.org/officeDocument/2006/relationships/image" Target="../media/image87.jpeg"/><Relationship Id="rId46" Type="http://schemas.openxmlformats.org/officeDocument/2006/relationships/image" Target="../media/image95.tif"/><Relationship Id="rId59" Type="http://schemas.openxmlformats.org/officeDocument/2006/relationships/image" Target="../media/image108.png"/><Relationship Id="rId20" Type="http://schemas.openxmlformats.org/officeDocument/2006/relationships/image" Target="../media/image69.tif"/><Relationship Id="rId41" Type="http://schemas.openxmlformats.org/officeDocument/2006/relationships/image" Target="../media/image90.tif"/><Relationship Id="rId54" Type="http://schemas.openxmlformats.org/officeDocument/2006/relationships/image" Target="../media/image103.tif"/><Relationship Id="rId62" Type="http://schemas.openxmlformats.org/officeDocument/2006/relationships/image" Target="../media/image111.tif"/><Relationship Id="rId1" Type="http://schemas.openxmlformats.org/officeDocument/2006/relationships/slideLayout" Target="../slideLayouts/slideLayout7.xml"/><Relationship Id="rId6" Type="http://schemas.openxmlformats.org/officeDocument/2006/relationships/image" Target="../media/image55.png"/><Relationship Id="rId15" Type="http://schemas.openxmlformats.org/officeDocument/2006/relationships/image" Target="../media/image64.png"/><Relationship Id="rId23" Type="http://schemas.openxmlformats.org/officeDocument/2006/relationships/image" Target="../media/image72.tif"/><Relationship Id="rId28" Type="http://schemas.openxmlformats.org/officeDocument/2006/relationships/image" Target="../media/image77.tif"/><Relationship Id="rId36" Type="http://schemas.openxmlformats.org/officeDocument/2006/relationships/image" Target="../media/image85.tif"/><Relationship Id="rId49" Type="http://schemas.openxmlformats.org/officeDocument/2006/relationships/image" Target="../media/image98.jpeg"/><Relationship Id="rId57" Type="http://schemas.openxmlformats.org/officeDocument/2006/relationships/image" Target="../media/image106.tif"/><Relationship Id="rId10" Type="http://schemas.openxmlformats.org/officeDocument/2006/relationships/image" Target="../media/image59.png"/><Relationship Id="rId31" Type="http://schemas.openxmlformats.org/officeDocument/2006/relationships/image" Target="../media/image80.tif"/><Relationship Id="rId44" Type="http://schemas.openxmlformats.org/officeDocument/2006/relationships/image" Target="../media/image93.tif"/><Relationship Id="rId52" Type="http://schemas.openxmlformats.org/officeDocument/2006/relationships/image" Target="../media/image101.tif"/><Relationship Id="rId60" Type="http://schemas.openxmlformats.org/officeDocument/2006/relationships/image" Target="../media/image109.tif"/><Relationship Id="rId65" Type="http://schemas.openxmlformats.org/officeDocument/2006/relationships/image" Target="../media/image114.png"/><Relationship Id="rId4" Type="http://schemas.openxmlformats.org/officeDocument/2006/relationships/image" Target="../media/image53.tif"/><Relationship Id="rId9" Type="http://schemas.openxmlformats.org/officeDocument/2006/relationships/image" Target="../media/image58.png"/><Relationship Id="rId13" Type="http://schemas.openxmlformats.org/officeDocument/2006/relationships/image" Target="../media/image62.tif"/><Relationship Id="rId18" Type="http://schemas.openxmlformats.org/officeDocument/2006/relationships/image" Target="../media/image67.png"/><Relationship Id="rId39" Type="http://schemas.openxmlformats.org/officeDocument/2006/relationships/image" Target="../media/image8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26.jpeg"/><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jpe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45.emf"/><Relationship Id="rId5" Type="http://schemas.openxmlformats.org/officeDocument/2006/relationships/image" Target="../media/image144.emf"/><Relationship Id="rId4" Type="http://schemas.openxmlformats.org/officeDocument/2006/relationships/image" Target="../media/image143.png"/></Relationships>
</file>

<file path=ppt/slides/_rels/slide32.xml.rels><?xml version="1.0" encoding="UTF-8" standalone="yes"?>
<Relationships xmlns="http://schemas.openxmlformats.org/package/2006/relationships"><Relationship Id="rId3" Type="http://schemas.openxmlformats.org/officeDocument/2006/relationships/image" Target="../media/image146.tiff"/><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48.tiff"/><Relationship Id="rId4" Type="http://schemas.openxmlformats.org/officeDocument/2006/relationships/image" Target="../media/image147.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7.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0.png"/><Relationship Id="rId11" Type="http://schemas.openxmlformats.org/officeDocument/2006/relationships/image" Target="../media/image35.tiff"/><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png"/></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9.tiff"/><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s>
</file>

<file path=ppt/slides/_rels/slide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46.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49.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 Id="rId9" Type="http://schemas.openxmlformats.org/officeDocument/2006/relationships/image" Target="../media/image194.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hyperlink" Target="https://vimeo.com/205410473"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36.png"/></Relationships>
</file>

<file path=ppt/slides/_rels/slide50.xml.rels><?xml version="1.0" encoding="UTF-8" standalone="yes"?>
<Relationships xmlns="http://schemas.openxmlformats.org/package/2006/relationships"><Relationship Id="rId8" Type="http://schemas.openxmlformats.org/officeDocument/2006/relationships/image" Target="../media/image200.tif"/><Relationship Id="rId13" Type="http://schemas.openxmlformats.org/officeDocument/2006/relationships/image" Target="../media/image205.tif"/><Relationship Id="rId18" Type="http://schemas.openxmlformats.org/officeDocument/2006/relationships/image" Target="../media/image210.png"/><Relationship Id="rId26" Type="http://schemas.openxmlformats.org/officeDocument/2006/relationships/image" Target="../media/image218.tiff"/><Relationship Id="rId3" Type="http://schemas.openxmlformats.org/officeDocument/2006/relationships/image" Target="../media/image195.tif"/><Relationship Id="rId21" Type="http://schemas.openxmlformats.org/officeDocument/2006/relationships/image" Target="../media/image213.png"/><Relationship Id="rId7" Type="http://schemas.openxmlformats.org/officeDocument/2006/relationships/image" Target="../media/image199.tif"/><Relationship Id="rId12" Type="http://schemas.openxmlformats.org/officeDocument/2006/relationships/image" Target="../media/image204.tif"/><Relationship Id="rId17" Type="http://schemas.openxmlformats.org/officeDocument/2006/relationships/image" Target="../media/image209.png"/><Relationship Id="rId25" Type="http://schemas.openxmlformats.org/officeDocument/2006/relationships/image" Target="../media/image217.png"/><Relationship Id="rId2" Type="http://schemas.openxmlformats.org/officeDocument/2006/relationships/notesSlide" Target="../notesSlides/notesSlide47.xml"/><Relationship Id="rId16" Type="http://schemas.openxmlformats.org/officeDocument/2006/relationships/image" Target="../media/image208.tif"/><Relationship Id="rId20" Type="http://schemas.openxmlformats.org/officeDocument/2006/relationships/image" Target="../media/image212.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tif"/><Relationship Id="rId24" Type="http://schemas.openxmlformats.org/officeDocument/2006/relationships/image" Target="../media/image216.png"/><Relationship Id="rId5" Type="http://schemas.openxmlformats.org/officeDocument/2006/relationships/image" Target="../media/image197.tif"/><Relationship Id="rId15" Type="http://schemas.openxmlformats.org/officeDocument/2006/relationships/image" Target="../media/image207.tif"/><Relationship Id="rId23" Type="http://schemas.openxmlformats.org/officeDocument/2006/relationships/image" Target="../media/image215.png"/><Relationship Id="rId10" Type="http://schemas.openxmlformats.org/officeDocument/2006/relationships/image" Target="../media/image202.tif"/><Relationship Id="rId19" Type="http://schemas.openxmlformats.org/officeDocument/2006/relationships/image" Target="../media/image211.png"/><Relationship Id="rId4" Type="http://schemas.openxmlformats.org/officeDocument/2006/relationships/image" Target="../media/image196.tif"/><Relationship Id="rId9" Type="http://schemas.openxmlformats.org/officeDocument/2006/relationships/image" Target="../media/image201.tif"/><Relationship Id="rId14" Type="http://schemas.openxmlformats.org/officeDocument/2006/relationships/image" Target="../media/image206.tif"/><Relationship Id="rId22" Type="http://schemas.openxmlformats.org/officeDocument/2006/relationships/image" Target="../media/image214.jpeg"/></Relationships>
</file>

<file path=ppt/slides/_rels/slide51.xml.rels><?xml version="1.0" encoding="UTF-8" standalone="yes"?>
<Relationships xmlns="http://schemas.openxmlformats.org/package/2006/relationships"><Relationship Id="rId3" Type="http://schemas.openxmlformats.org/officeDocument/2006/relationships/image" Target="../media/image219.tif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www.corda.net/samples" TargetMode="External"/><Relationship Id="rId7" Type="http://schemas.openxmlformats.org/officeDocument/2006/relationships/hyperlink" Target="https://github.com/joeldudleyr3/whistleblower"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6" Type="http://schemas.openxmlformats.org/officeDocument/2006/relationships/hyperlink" Target="https://github.com/ragmondo/cordaftp" TargetMode="External"/><Relationship Id="rId5" Type="http://schemas.openxmlformats.org/officeDocument/2006/relationships/hyperlink" Target="https://github.com/roger3cev/oracle-example" TargetMode="External"/><Relationship Id="rId4" Type="http://schemas.openxmlformats.org/officeDocument/2006/relationships/hyperlink" Target="https://github.com/roger3cev/obligation-cordapp"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25.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27.png"/><Relationship Id="rId9"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97C654-CCB6-4E8E-B197-C406EC30D8C1}"/>
              </a:ext>
            </a:extLst>
          </p:cNvPr>
          <p:cNvSpPr>
            <a:spLocks noGrp="1"/>
          </p:cNvSpPr>
          <p:nvPr>
            <p:ph type="title"/>
          </p:nvPr>
        </p:nvSpPr>
        <p:spPr/>
        <p:txBody>
          <a:bodyPr/>
          <a:lstStyle/>
          <a:p>
            <a:r>
              <a:rPr lang="en-US" b="1" dirty="0"/>
              <a:t>The Corda platform</a:t>
            </a:r>
          </a:p>
        </p:txBody>
      </p:sp>
      <p:sp>
        <p:nvSpPr>
          <p:cNvPr id="3" name="Text Placeholder 2">
            <a:extLst>
              <a:ext uri="{FF2B5EF4-FFF2-40B4-BE49-F238E27FC236}">
                <a16:creationId xmlns:a16="http://schemas.microsoft.com/office/drawing/2014/main" xmlns="" id="{956C65BB-0B71-4FFD-AF52-7FC99A74368E}"/>
              </a:ext>
            </a:extLst>
          </p:cNvPr>
          <p:cNvSpPr>
            <a:spLocks noGrp="1"/>
          </p:cNvSpPr>
          <p:nvPr>
            <p:ph type="body" sz="quarter" idx="1"/>
          </p:nvPr>
        </p:nvSpPr>
        <p:spPr>
          <a:xfrm>
            <a:off x="4335930" y="5926357"/>
            <a:ext cx="4838893" cy="585491"/>
          </a:xfrm>
        </p:spPr>
        <p:txBody>
          <a:bodyPr>
            <a:noAutofit/>
          </a:bodyPr>
          <a:lstStyle/>
          <a:p>
            <a:pPr lvl="0" defTabSz="685800">
              <a:lnSpc>
                <a:spcPct val="110000"/>
              </a:lnSpc>
              <a:spcBef>
                <a:spcPts val="1125"/>
              </a:spcBef>
              <a:buClr>
                <a:srgbClr val="D8222A"/>
              </a:buClr>
            </a:pPr>
            <a:r>
              <a:rPr lang="en-US" sz="1600" b="1" kern="400" cap="none" spc="113" dirty="0"/>
              <a:t>LUIZ JERONYMO</a:t>
            </a:r>
          </a:p>
          <a:p>
            <a:pPr lvl="0" defTabSz="685800">
              <a:lnSpc>
                <a:spcPct val="110000"/>
              </a:lnSpc>
              <a:spcBef>
                <a:spcPts val="1125"/>
              </a:spcBef>
              <a:buClr>
                <a:srgbClr val="D8222A"/>
              </a:buClr>
            </a:pPr>
            <a:r>
              <a:rPr lang="en-US" sz="1100" b="1" kern="400" cap="none" spc="113" dirty="0"/>
              <a:t>JULY 2018</a:t>
            </a:r>
            <a:endParaRPr lang="en-US" sz="1800" b="1" dirty="0"/>
          </a:p>
        </p:txBody>
      </p:sp>
    </p:spTree>
    <p:extLst>
      <p:ext uri="{BB962C8B-B14F-4D97-AF65-F5344CB8AC3E}">
        <p14:creationId xmlns:p14="http://schemas.microsoft.com/office/powerpoint/2010/main" val="195461337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722283A-6C17-44DC-9F95-EDEEF9A2856E}"/>
              </a:ext>
            </a:extLst>
          </p:cNvPr>
          <p:cNvSpPr>
            <a:spLocks noGrp="1"/>
          </p:cNvSpPr>
          <p:nvPr>
            <p:ph type="title"/>
          </p:nvPr>
        </p:nvSpPr>
        <p:spPr/>
        <p:txBody>
          <a:bodyPr/>
          <a:lstStyle/>
          <a:p>
            <a:r>
              <a:rPr lang="en-US" dirty="0"/>
              <a:t>4. Partner Program</a:t>
            </a:r>
          </a:p>
        </p:txBody>
      </p:sp>
      <p:sp>
        <p:nvSpPr>
          <p:cNvPr id="2" name="Slide Number Placeholder 1">
            <a:extLst>
              <a:ext uri="{FF2B5EF4-FFF2-40B4-BE49-F238E27FC236}">
                <a16:creationId xmlns:a16="http://schemas.microsoft.com/office/drawing/2014/main" xmlns="" id="{ACE53A7F-FA32-4631-BB8E-D422649E647F}"/>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5" name="Picture 4">
            <a:extLst>
              <a:ext uri="{FF2B5EF4-FFF2-40B4-BE49-F238E27FC236}">
                <a16:creationId xmlns:a16="http://schemas.microsoft.com/office/drawing/2014/main" xmlns="" id="{DFB891EF-F24C-4A64-A691-F88CAC38EF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3152" y="2564948"/>
            <a:ext cx="378031" cy="349999"/>
          </a:xfrm>
          <a:prstGeom prst="rect">
            <a:avLst/>
          </a:prstGeom>
        </p:spPr>
      </p:pic>
      <p:sp>
        <p:nvSpPr>
          <p:cNvPr id="9" name="Rectangle: Rounded Corners 8">
            <a:extLst>
              <a:ext uri="{FF2B5EF4-FFF2-40B4-BE49-F238E27FC236}">
                <a16:creationId xmlns:a16="http://schemas.microsoft.com/office/drawing/2014/main" xmlns="" id="{5E73B7A7-AB9A-49C3-AFBD-D7616B0C2B56}"/>
              </a:ext>
            </a:extLst>
          </p:cNvPr>
          <p:cNvSpPr/>
          <p:nvPr/>
        </p:nvSpPr>
        <p:spPr>
          <a:xfrm>
            <a:off x="2116757" y="1647460"/>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Customers | Members | Stakeholders</a:t>
            </a:r>
          </a:p>
        </p:txBody>
      </p:sp>
      <p:sp>
        <p:nvSpPr>
          <p:cNvPr id="10" name="Rectangle: Rounded Corners 17">
            <a:extLst>
              <a:ext uri="{FF2B5EF4-FFF2-40B4-BE49-F238E27FC236}">
                <a16:creationId xmlns:a16="http://schemas.microsoft.com/office/drawing/2014/main" xmlns="" id="{4BD88D8D-BB7B-4C2B-AED1-E82D9467BDE0}"/>
              </a:ext>
            </a:extLst>
          </p:cNvPr>
          <p:cNvSpPr/>
          <p:nvPr/>
        </p:nvSpPr>
        <p:spPr>
          <a:xfrm>
            <a:off x="2116758" y="3717596"/>
            <a:ext cx="3017062" cy="321003"/>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Regulators | Central Banks | Legal</a:t>
            </a:r>
          </a:p>
        </p:txBody>
      </p:sp>
      <p:pic>
        <p:nvPicPr>
          <p:cNvPr id="11" name="Picture 10">
            <a:extLst>
              <a:ext uri="{FF2B5EF4-FFF2-40B4-BE49-F238E27FC236}">
                <a16:creationId xmlns:a16="http://schemas.microsoft.com/office/drawing/2014/main" xmlns="" id="{187AD9F9-01C9-4F32-B229-BBA8B50C1C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31973" y="2105026"/>
            <a:ext cx="2791656" cy="1492358"/>
          </a:xfrm>
          <a:prstGeom prst="rect">
            <a:avLst/>
          </a:prstGeom>
        </p:spPr>
      </p:pic>
      <p:sp>
        <p:nvSpPr>
          <p:cNvPr id="12" name="Rectangle: Rounded Corners 11">
            <a:extLst>
              <a:ext uri="{FF2B5EF4-FFF2-40B4-BE49-F238E27FC236}">
                <a16:creationId xmlns:a16="http://schemas.microsoft.com/office/drawing/2014/main" xmlns="" id="{31088EDD-E243-4BFC-B7B2-6E587E1CFB1D}"/>
              </a:ext>
            </a:extLst>
          </p:cNvPr>
          <p:cNvSpPr/>
          <p:nvPr/>
        </p:nvSpPr>
        <p:spPr>
          <a:xfrm>
            <a:off x="6889052" y="1647460"/>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Partners</a:t>
            </a:r>
          </a:p>
        </p:txBody>
      </p:sp>
      <p:sp>
        <p:nvSpPr>
          <p:cNvPr id="13" name="Rectangle: Rounded Corners 12">
            <a:extLst>
              <a:ext uri="{FF2B5EF4-FFF2-40B4-BE49-F238E27FC236}">
                <a16:creationId xmlns:a16="http://schemas.microsoft.com/office/drawing/2014/main" xmlns="" id="{7E284C46-7F5A-4B67-958D-F508329838FF}"/>
              </a:ext>
            </a:extLst>
          </p:cNvPr>
          <p:cNvSpPr/>
          <p:nvPr/>
        </p:nvSpPr>
        <p:spPr>
          <a:xfrm>
            <a:off x="6889052" y="3717596"/>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Infrastructure Partners</a:t>
            </a:r>
          </a:p>
        </p:txBody>
      </p:sp>
      <p:pic>
        <p:nvPicPr>
          <p:cNvPr id="14" name="Picture 13">
            <a:extLst>
              <a:ext uri="{FF2B5EF4-FFF2-40B4-BE49-F238E27FC236}">
                <a16:creationId xmlns:a16="http://schemas.microsoft.com/office/drawing/2014/main" xmlns="" id="{0A06BEA4-895C-4C2A-8958-AFC4447FD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89052" y="2068622"/>
            <a:ext cx="3017062" cy="1587783"/>
          </a:xfrm>
          <a:prstGeom prst="rect">
            <a:avLst/>
          </a:prstGeom>
        </p:spPr>
      </p:pic>
      <p:sp>
        <p:nvSpPr>
          <p:cNvPr id="15" name="Rectangle: Rounded Corners 14">
            <a:extLst>
              <a:ext uri="{FF2B5EF4-FFF2-40B4-BE49-F238E27FC236}">
                <a16:creationId xmlns:a16="http://schemas.microsoft.com/office/drawing/2014/main" xmlns="" id="{A2FD5706-A436-4832-A571-126DF4DC7B61}"/>
              </a:ext>
            </a:extLst>
          </p:cNvPr>
          <p:cNvSpPr/>
          <p:nvPr/>
        </p:nvSpPr>
        <p:spPr>
          <a:xfrm>
            <a:off x="4483636" y="1016601"/>
            <a:ext cx="3017062" cy="337354"/>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R3 PORTFOLIO</a:t>
            </a:r>
          </a:p>
        </p:txBody>
      </p:sp>
      <p:sp>
        <p:nvSpPr>
          <p:cNvPr id="17" name="Rectangle: Rounded Corners 16">
            <a:extLst>
              <a:ext uri="{FF2B5EF4-FFF2-40B4-BE49-F238E27FC236}">
                <a16:creationId xmlns:a16="http://schemas.microsoft.com/office/drawing/2014/main" xmlns="" id="{3DFA52C0-B901-4E79-A161-F630FE3C5F1B}"/>
              </a:ext>
            </a:extLst>
          </p:cNvPr>
          <p:cNvSpPr/>
          <p:nvPr/>
        </p:nvSpPr>
        <p:spPr>
          <a:xfrm>
            <a:off x="5472733" y="3018296"/>
            <a:ext cx="1416318" cy="480679"/>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CORDA PLATFORM</a:t>
            </a:r>
          </a:p>
        </p:txBody>
      </p:sp>
      <p:cxnSp>
        <p:nvCxnSpPr>
          <p:cNvPr id="19" name="Connector: Elbow 18">
            <a:extLst>
              <a:ext uri="{FF2B5EF4-FFF2-40B4-BE49-F238E27FC236}">
                <a16:creationId xmlns:a16="http://schemas.microsoft.com/office/drawing/2014/main" xmlns="" id="{CA5F0663-0088-45D3-84A2-F729C972C93E}"/>
              </a:ext>
            </a:extLst>
          </p:cNvPr>
          <p:cNvCxnSpPr>
            <a:stCxn id="11" idx="3"/>
            <a:endCxn id="5" idx="1"/>
          </p:cNvCxnSpPr>
          <p:nvPr/>
        </p:nvCxnSpPr>
        <p:spPr>
          <a:xfrm flipV="1">
            <a:off x="5023629" y="2739948"/>
            <a:ext cx="779523" cy="111257"/>
          </a:xfrm>
          <a:prstGeom prst="bentConnector3">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Connector: Elbow 19">
            <a:extLst>
              <a:ext uri="{FF2B5EF4-FFF2-40B4-BE49-F238E27FC236}">
                <a16:creationId xmlns:a16="http://schemas.microsoft.com/office/drawing/2014/main" xmlns="" id="{861F8EBC-3A89-4F21-AB59-E15C0A435009}"/>
              </a:ext>
            </a:extLst>
          </p:cNvPr>
          <p:cNvCxnSpPr>
            <a:cxnSpLocks/>
            <a:stCxn id="9" idx="0"/>
            <a:endCxn id="15" idx="1"/>
          </p:cNvCxnSpPr>
          <p:nvPr/>
        </p:nvCxnSpPr>
        <p:spPr>
          <a:xfrm rot="5400000" flipH="1" flipV="1">
            <a:off x="3823371" y="987196"/>
            <a:ext cx="462181" cy="858348"/>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Connector: Elbow 22">
            <a:extLst>
              <a:ext uri="{FF2B5EF4-FFF2-40B4-BE49-F238E27FC236}">
                <a16:creationId xmlns:a16="http://schemas.microsoft.com/office/drawing/2014/main" xmlns="" id="{DC9BDE04-F3E4-4615-BA20-B343E307C190}"/>
              </a:ext>
            </a:extLst>
          </p:cNvPr>
          <p:cNvCxnSpPr>
            <a:cxnSpLocks/>
            <a:stCxn id="12" idx="0"/>
            <a:endCxn id="15" idx="3"/>
          </p:cNvCxnSpPr>
          <p:nvPr/>
        </p:nvCxnSpPr>
        <p:spPr>
          <a:xfrm rot="16200000" flipV="1">
            <a:off x="7718051" y="967926"/>
            <a:ext cx="462181" cy="896886"/>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Connector: Elbow 32">
            <a:extLst>
              <a:ext uri="{FF2B5EF4-FFF2-40B4-BE49-F238E27FC236}">
                <a16:creationId xmlns:a16="http://schemas.microsoft.com/office/drawing/2014/main" xmlns="" id="{82F21185-2CE7-438C-B2A5-A90F44F978DF}"/>
              </a:ext>
            </a:extLst>
          </p:cNvPr>
          <p:cNvCxnSpPr>
            <a:cxnSpLocks/>
            <a:stCxn id="14" idx="1"/>
            <a:endCxn id="5" idx="3"/>
          </p:cNvCxnSpPr>
          <p:nvPr/>
        </p:nvCxnSpPr>
        <p:spPr>
          <a:xfrm rot="10800000">
            <a:off x="6181183" y="2739948"/>
            <a:ext cx="707870" cy="122565"/>
          </a:xfrm>
          <a:prstGeom prst="bentConnector3">
            <a:avLst>
              <a:gd name="adj1" fmla="val 50000"/>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xmlns="" id="{C94FAC10-DDC4-4A41-B40B-E389BD2A59DD}"/>
              </a:ext>
            </a:extLst>
          </p:cNvPr>
          <p:cNvSpPr/>
          <p:nvPr/>
        </p:nvSpPr>
        <p:spPr>
          <a:xfrm>
            <a:off x="1789331" y="1570319"/>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1</a:t>
            </a:r>
          </a:p>
        </p:txBody>
      </p:sp>
      <p:sp>
        <p:nvSpPr>
          <p:cNvPr id="47" name="Oval 46">
            <a:extLst>
              <a:ext uri="{FF2B5EF4-FFF2-40B4-BE49-F238E27FC236}">
                <a16:creationId xmlns:a16="http://schemas.microsoft.com/office/drawing/2014/main" xmlns="" id="{8E37C4C9-B5B3-4EA2-8B04-E8C667A652E5}"/>
              </a:ext>
            </a:extLst>
          </p:cNvPr>
          <p:cNvSpPr/>
          <p:nvPr/>
        </p:nvSpPr>
        <p:spPr>
          <a:xfrm>
            <a:off x="5170316" y="3049658"/>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2</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48" name="Oval 47">
            <a:extLst>
              <a:ext uri="{FF2B5EF4-FFF2-40B4-BE49-F238E27FC236}">
                <a16:creationId xmlns:a16="http://schemas.microsoft.com/office/drawing/2014/main" xmlns="" id="{BA63C842-069B-42C6-B2BA-2B199C5FAABC}"/>
              </a:ext>
            </a:extLst>
          </p:cNvPr>
          <p:cNvSpPr/>
          <p:nvPr/>
        </p:nvSpPr>
        <p:spPr>
          <a:xfrm>
            <a:off x="6579011" y="3689489"/>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3</a:t>
            </a:r>
          </a:p>
        </p:txBody>
      </p:sp>
      <p:sp>
        <p:nvSpPr>
          <p:cNvPr id="49" name="Oval 48">
            <a:extLst>
              <a:ext uri="{FF2B5EF4-FFF2-40B4-BE49-F238E27FC236}">
                <a16:creationId xmlns:a16="http://schemas.microsoft.com/office/drawing/2014/main" xmlns="" id="{546ED335-8E82-4341-924D-DD2EDB2EA391}"/>
              </a:ext>
            </a:extLst>
          </p:cNvPr>
          <p:cNvSpPr/>
          <p:nvPr/>
        </p:nvSpPr>
        <p:spPr>
          <a:xfrm>
            <a:off x="6579011" y="1606880"/>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4</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24" name="Rectangle 23">
            <a:extLst>
              <a:ext uri="{FF2B5EF4-FFF2-40B4-BE49-F238E27FC236}">
                <a16:creationId xmlns:a16="http://schemas.microsoft.com/office/drawing/2014/main" xmlns="" id="{330AAF33-1628-5541-AA33-A26DD2B34B47}"/>
              </a:ext>
            </a:extLst>
          </p:cNvPr>
          <p:cNvSpPr/>
          <p:nvPr/>
        </p:nvSpPr>
        <p:spPr>
          <a:xfrm>
            <a:off x="766117" y="4919571"/>
            <a:ext cx="10452100" cy="144921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ctr">
            <a:spAutoFit/>
          </a:bodyPr>
          <a:lstStyle/>
          <a:p>
            <a:pPr defTabSz="457200"/>
            <a:r>
              <a:rPr lang="en-US" sz="2000" b="1" dirty="0">
                <a:solidFill>
                  <a:schemeClr val="bg1">
                    <a:lumMod val="50000"/>
                  </a:schemeClr>
                </a:solidFill>
                <a:cs typeface="+mj-cs"/>
              </a:rPr>
              <a:t>Expansion of the partner program included Delivery Partners (e.g. System Integrators and Dev Shops) and ISVs to execute and build top of stack applications (</a:t>
            </a:r>
            <a:r>
              <a:rPr lang="en-US" sz="2000" b="1" dirty="0" err="1">
                <a:solidFill>
                  <a:schemeClr val="bg1">
                    <a:lumMod val="50000"/>
                  </a:schemeClr>
                </a:solidFill>
                <a:cs typeface="+mj-cs"/>
              </a:rPr>
              <a:t>CorDapps</a:t>
            </a:r>
            <a:r>
              <a:rPr lang="en-US" sz="2000" b="1" dirty="0">
                <a:solidFill>
                  <a:schemeClr val="bg1">
                    <a:lumMod val="50000"/>
                  </a:schemeClr>
                </a:solidFill>
                <a:cs typeface="+mj-cs"/>
              </a:rPr>
              <a:t>).</a:t>
            </a:r>
          </a:p>
          <a:p>
            <a:pPr defTabSz="457200"/>
            <a:endParaRPr lang="en-US" sz="2000" b="1" dirty="0">
              <a:solidFill>
                <a:schemeClr val="bg1">
                  <a:lumMod val="50000"/>
                </a:schemeClr>
              </a:solidFill>
              <a:cs typeface="+mj-cs"/>
            </a:endParaRPr>
          </a:p>
          <a:p>
            <a:pPr defTabSz="457200"/>
            <a:r>
              <a:rPr lang="en-US" sz="2000" b="1" dirty="0">
                <a:solidFill>
                  <a:schemeClr val="bg1">
                    <a:lumMod val="50000"/>
                  </a:schemeClr>
                </a:solidFill>
                <a:cs typeface="+mj-cs"/>
              </a:rPr>
              <a:t>R3’s Project Portfolio had organically evolved through multiple phases, but found System Integrators to be necessary for pilot/prod level commitment.</a:t>
            </a:r>
          </a:p>
        </p:txBody>
      </p:sp>
    </p:spTree>
    <p:extLst>
      <p:ext uri="{BB962C8B-B14F-4D97-AF65-F5344CB8AC3E}">
        <p14:creationId xmlns:p14="http://schemas.microsoft.com/office/powerpoint/2010/main" val="222698022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722283A-6C17-44DC-9F95-EDEEF9A2856E}"/>
              </a:ext>
            </a:extLst>
          </p:cNvPr>
          <p:cNvSpPr>
            <a:spLocks noGrp="1"/>
          </p:cNvSpPr>
          <p:nvPr>
            <p:ph type="title"/>
          </p:nvPr>
        </p:nvSpPr>
        <p:spPr/>
        <p:txBody>
          <a:bodyPr/>
          <a:lstStyle/>
          <a:p>
            <a:r>
              <a:rPr lang="en-US" dirty="0"/>
              <a:t>5. Corda Network</a:t>
            </a:r>
          </a:p>
        </p:txBody>
      </p:sp>
      <p:sp>
        <p:nvSpPr>
          <p:cNvPr id="2" name="Slide Number Placeholder 1">
            <a:extLst>
              <a:ext uri="{FF2B5EF4-FFF2-40B4-BE49-F238E27FC236}">
                <a16:creationId xmlns:a16="http://schemas.microsoft.com/office/drawing/2014/main" xmlns="" id="{1B32CFAC-C785-4527-8723-882FB85298BB}"/>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5" name="Picture 4">
            <a:extLst>
              <a:ext uri="{FF2B5EF4-FFF2-40B4-BE49-F238E27FC236}">
                <a16:creationId xmlns:a16="http://schemas.microsoft.com/office/drawing/2014/main" xmlns="" id="{DFB891EF-F24C-4A64-A691-F88CAC38EF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3152" y="2564948"/>
            <a:ext cx="378031" cy="349999"/>
          </a:xfrm>
          <a:prstGeom prst="rect">
            <a:avLst/>
          </a:prstGeom>
        </p:spPr>
      </p:pic>
      <p:sp>
        <p:nvSpPr>
          <p:cNvPr id="9" name="Rectangle: Rounded Corners 8">
            <a:extLst>
              <a:ext uri="{FF2B5EF4-FFF2-40B4-BE49-F238E27FC236}">
                <a16:creationId xmlns:a16="http://schemas.microsoft.com/office/drawing/2014/main" xmlns="" id="{5E73B7A7-AB9A-49C3-AFBD-D7616B0C2B56}"/>
              </a:ext>
            </a:extLst>
          </p:cNvPr>
          <p:cNvSpPr/>
          <p:nvPr/>
        </p:nvSpPr>
        <p:spPr>
          <a:xfrm>
            <a:off x="2116757" y="1647460"/>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Customers | Members | Stakeholders</a:t>
            </a:r>
          </a:p>
        </p:txBody>
      </p:sp>
      <p:sp>
        <p:nvSpPr>
          <p:cNvPr id="10" name="Rectangle: Rounded Corners 17">
            <a:extLst>
              <a:ext uri="{FF2B5EF4-FFF2-40B4-BE49-F238E27FC236}">
                <a16:creationId xmlns:a16="http://schemas.microsoft.com/office/drawing/2014/main" xmlns="" id="{4BD88D8D-BB7B-4C2B-AED1-E82D9467BDE0}"/>
              </a:ext>
            </a:extLst>
          </p:cNvPr>
          <p:cNvSpPr/>
          <p:nvPr/>
        </p:nvSpPr>
        <p:spPr>
          <a:xfrm>
            <a:off x="2116758" y="3717596"/>
            <a:ext cx="3017062" cy="321003"/>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Regulators | Central Banks | Legal</a:t>
            </a:r>
          </a:p>
        </p:txBody>
      </p:sp>
      <p:pic>
        <p:nvPicPr>
          <p:cNvPr id="11" name="Picture 10">
            <a:extLst>
              <a:ext uri="{FF2B5EF4-FFF2-40B4-BE49-F238E27FC236}">
                <a16:creationId xmlns:a16="http://schemas.microsoft.com/office/drawing/2014/main" xmlns="" id="{187AD9F9-01C9-4F32-B229-BBA8B50C1C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31973" y="2105026"/>
            <a:ext cx="2791656" cy="1492358"/>
          </a:xfrm>
          <a:prstGeom prst="rect">
            <a:avLst/>
          </a:prstGeom>
        </p:spPr>
      </p:pic>
      <p:sp>
        <p:nvSpPr>
          <p:cNvPr id="12" name="Rectangle: Rounded Corners 11">
            <a:extLst>
              <a:ext uri="{FF2B5EF4-FFF2-40B4-BE49-F238E27FC236}">
                <a16:creationId xmlns:a16="http://schemas.microsoft.com/office/drawing/2014/main" xmlns="" id="{31088EDD-E243-4BFC-B7B2-6E587E1CFB1D}"/>
              </a:ext>
            </a:extLst>
          </p:cNvPr>
          <p:cNvSpPr/>
          <p:nvPr/>
        </p:nvSpPr>
        <p:spPr>
          <a:xfrm>
            <a:off x="6889052" y="1647460"/>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Partners</a:t>
            </a:r>
          </a:p>
        </p:txBody>
      </p:sp>
      <p:sp>
        <p:nvSpPr>
          <p:cNvPr id="13" name="Rectangle: Rounded Corners 12">
            <a:extLst>
              <a:ext uri="{FF2B5EF4-FFF2-40B4-BE49-F238E27FC236}">
                <a16:creationId xmlns:a16="http://schemas.microsoft.com/office/drawing/2014/main" xmlns="" id="{7E284C46-7F5A-4B67-958D-F508329838FF}"/>
              </a:ext>
            </a:extLst>
          </p:cNvPr>
          <p:cNvSpPr/>
          <p:nvPr/>
        </p:nvSpPr>
        <p:spPr>
          <a:xfrm>
            <a:off x="6889052" y="3717596"/>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Infrastructure Partners</a:t>
            </a:r>
          </a:p>
        </p:txBody>
      </p:sp>
      <p:pic>
        <p:nvPicPr>
          <p:cNvPr id="14" name="Picture 13">
            <a:extLst>
              <a:ext uri="{FF2B5EF4-FFF2-40B4-BE49-F238E27FC236}">
                <a16:creationId xmlns:a16="http://schemas.microsoft.com/office/drawing/2014/main" xmlns="" id="{0A06BEA4-895C-4C2A-8958-AFC4447FD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89052" y="2068622"/>
            <a:ext cx="3017062" cy="1587783"/>
          </a:xfrm>
          <a:prstGeom prst="rect">
            <a:avLst/>
          </a:prstGeom>
        </p:spPr>
      </p:pic>
      <p:sp>
        <p:nvSpPr>
          <p:cNvPr id="15" name="Rectangle: Rounded Corners 14">
            <a:extLst>
              <a:ext uri="{FF2B5EF4-FFF2-40B4-BE49-F238E27FC236}">
                <a16:creationId xmlns:a16="http://schemas.microsoft.com/office/drawing/2014/main" xmlns="" id="{A2FD5706-A436-4832-A571-126DF4DC7B61}"/>
              </a:ext>
            </a:extLst>
          </p:cNvPr>
          <p:cNvSpPr/>
          <p:nvPr/>
        </p:nvSpPr>
        <p:spPr>
          <a:xfrm>
            <a:off x="4483636" y="1016601"/>
            <a:ext cx="3017062" cy="337354"/>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R3 PORTFOLIO</a:t>
            </a:r>
          </a:p>
        </p:txBody>
      </p:sp>
      <p:sp>
        <p:nvSpPr>
          <p:cNvPr id="16" name="Rectangle: Rounded Corners 15">
            <a:extLst>
              <a:ext uri="{FF2B5EF4-FFF2-40B4-BE49-F238E27FC236}">
                <a16:creationId xmlns:a16="http://schemas.microsoft.com/office/drawing/2014/main" xmlns="" id="{ABD40BC3-F063-418D-8EFB-774071BDB3B2}"/>
              </a:ext>
            </a:extLst>
          </p:cNvPr>
          <p:cNvSpPr/>
          <p:nvPr/>
        </p:nvSpPr>
        <p:spPr>
          <a:xfrm>
            <a:off x="4495394" y="4310375"/>
            <a:ext cx="3017062" cy="337354"/>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CORDA NETWORK</a:t>
            </a:r>
          </a:p>
        </p:txBody>
      </p:sp>
      <p:sp>
        <p:nvSpPr>
          <p:cNvPr id="17" name="Rectangle: Rounded Corners 16">
            <a:extLst>
              <a:ext uri="{FF2B5EF4-FFF2-40B4-BE49-F238E27FC236}">
                <a16:creationId xmlns:a16="http://schemas.microsoft.com/office/drawing/2014/main" xmlns="" id="{3DFA52C0-B901-4E79-A161-F630FE3C5F1B}"/>
              </a:ext>
            </a:extLst>
          </p:cNvPr>
          <p:cNvSpPr/>
          <p:nvPr/>
        </p:nvSpPr>
        <p:spPr>
          <a:xfrm>
            <a:off x="5472733" y="3018295"/>
            <a:ext cx="1416318" cy="480679"/>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CORDA PLATFORM</a:t>
            </a:r>
          </a:p>
        </p:txBody>
      </p:sp>
      <p:cxnSp>
        <p:nvCxnSpPr>
          <p:cNvPr id="19" name="Connector: Elbow 18">
            <a:extLst>
              <a:ext uri="{FF2B5EF4-FFF2-40B4-BE49-F238E27FC236}">
                <a16:creationId xmlns:a16="http://schemas.microsoft.com/office/drawing/2014/main" xmlns="" id="{CA5F0663-0088-45D3-84A2-F729C972C93E}"/>
              </a:ext>
            </a:extLst>
          </p:cNvPr>
          <p:cNvCxnSpPr>
            <a:stCxn id="11" idx="3"/>
            <a:endCxn id="5" idx="1"/>
          </p:cNvCxnSpPr>
          <p:nvPr/>
        </p:nvCxnSpPr>
        <p:spPr>
          <a:xfrm flipV="1">
            <a:off x="5023629" y="2739948"/>
            <a:ext cx="779523" cy="111257"/>
          </a:xfrm>
          <a:prstGeom prst="bentConnector3">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Connector: Elbow 19">
            <a:extLst>
              <a:ext uri="{FF2B5EF4-FFF2-40B4-BE49-F238E27FC236}">
                <a16:creationId xmlns:a16="http://schemas.microsoft.com/office/drawing/2014/main" xmlns="" id="{861F8EBC-3A89-4F21-AB59-E15C0A435009}"/>
              </a:ext>
            </a:extLst>
          </p:cNvPr>
          <p:cNvCxnSpPr>
            <a:cxnSpLocks/>
            <a:stCxn id="9" idx="0"/>
            <a:endCxn id="15" idx="1"/>
          </p:cNvCxnSpPr>
          <p:nvPr/>
        </p:nvCxnSpPr>
        <p:spPr>
          <a:xfrm rot="5400000" flipH="1" flipV="1">
            <a:off x="3823371" y="987196"/>
            <a:ext cx="462181" cy="858348"/>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Connector: Elbow 22">
            <a:extLst>
              <a:ext uri="{FF2B5EF4-FFF2-40B4-BE49-F238E27FC236}">
                <a16:creationId xmlns:a16="http://schemas.microsoft.com/office/drawing/2014/main" xmlns="" id="{DC9BDE04-F3E4-4615-BA20-B343E307C190}"/>
              </a:ext>
            </a:extLst>
          </p:cNvPr>
          <p:cNvCxnSpPr>
            <a:cxnSpLocks/>
            <a:stCxn id="12" idx="0"/>
            <a:endCxn id="15" idx="3"/>
          </p:cNvCxnSpPr>
          <p:nvPr/>
        </p:nvCxnSpPr>
        <p:spPr>
          <a:xfrm rot="16200000" flipV="1">
            <a:off x="7718051" y="967926"/>
            <a:ext cx="462181" cy="896886"/>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Connector: Elbow 25">
            <a:extLst>
              <a:ext uri="{FF2B5EF4-FFF2-40B4-BE49-F238E27FC236}">
                <a16:creationId xmlns:a16="http://schemas.microsoft.com/office/drawing/2014/main" xmlns="" id="{7C74ED03-1288-412C-9A99-51046546B4C2}"/>
              </a:ext>
            </a:extLst>
          </p:cNvPr>
          <p:cNvCxnSpPr>
            <a:cxnSpLocks/>
            <a:stCxn id="13" idx="2"/>
            <a:endCxn id="16" idx="3"/>
          </p:cNvCxnSpPr>
          <p:nvPr/>
        </p:nvCxnSpPr>
        <p:spPr>
          <a:xfrm rot="5400000">
            <a:off x="7742969" y="3824439"/>
            <a:ext cx="424102" cy="885128"/>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Connector: Elbow 32">
            <a:extLst>
              <a:ext uri="{FF2B5EF4-FFF2-40B4-BE49-F238E27FC236}">
                <a16:creationId xmlns:a16="http://schemas.microsoft.com/office/drawing/2014/main" xmlns="" id="{82F21185-2CE7-438C-B2A5-A90F44F978DF}"/>
              </a:ext>
            </a:extLst>
          </p:cNvPr>
          <p:cNvCxnSpPr>
            <a:cxnSpLocks/>
            <a:stCxn id="14" idx="1"/>
            <a:endCxn id="5" idx="3"/>
          </p:cNvCxnSpPr>
          <p:nvPr/>
        </p:nvCxnSpPr>
        <p:spPr>
          <a:xfrm rot="10800000">
            <a:off x="6181183" y="2739948"/>
            <a:ext cx="707870" cy="122566"/>
          </a:xfrm>
          <a:prstGeom prst="bentConnector3">
            <a:avLst>
              <a:gd name="adj1" fmla="val 50000"/>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Connector: Elbow 38">
            <a:extLst>
              <a:ext uri="{FF2B5EF4-FFF2-40B4-BE49-F238E27FC236}">
                <a16:creationId xmlns:a16="http://schemas.microsoft.com/office/drawing/2014/main" xmlns="" id="{0DFC6228-A5FE-492C-9D54-2E9239BDE531}"/>
              </a:ext>
            </a:extLst>
          </p:cNvPr>
          <p:cNvCxnSpPr>
            <a:cxnSpLocks/>
            <a:stCxn id="10" idx="2"/>
            <a:endCxn id="16" idx="1"/>
          </p:cNvCxnSpPr>
          <p:nvPr/>
        </p:nvCxnSpPr>
        <p:spPr>
          <a:xfrm rot="16200000" flipH="1">
            <a:off x="3840115" y="3823773"/>
            <a:ext cx="440453" cy="870105"/>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xmlns="" id="{C94FAC10-DDC4-4A41-B40B-E389BD2A59DD}"/>
              </a:ext>
            </a:extLst>
          </p:cNvPr>
          <p:cNvSpPr/>
          <p:nvPr/>
        </p:nvSpPr>
        <p:spPr>
          <a:xfrm>
            <a:off x="1789331" y="1570319"/>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1</a:t>
            </a:r>
          </a:p>
        </p:txBody>
      </p:sp>
      <p:sp>
        <p:nvSpPr>
          <p:cNvPr id="47" name="Oval 46">
            <a:extLst>
              <a:ext uri="{FF2B5EF4-FFF2-40B4-BE49-F238E27FC236}">
                <a16:creationId xmlns:a16="http://schemas.microsoft.com/office/drawing/2014/main" xmlns="" id="{8E37C4C9-B5B3-4EA2-8B04-E8C667A652E5}"/>
              </a:ext>
            </a:extLst>
          </p:cNvPr>
          <p:cNvSpPr/>
          <p:nvPr/>
        </p:nvSpPr>
        <p:spPr>
          <a:xfrm>
            <a:off x="5170316" y="3049658"/>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2</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48" name="Oval 47">
            <a:extLst>
              <a:ext uri="{FF2B5EF4-FFF2-40B4-BE49-F238E27FC236}">
                <a16:creationId xmlns:a16="http://schemas.microsoft.com/office/drawing/2014/main" xmlns="" id="{BA63C842-069B-42C6-B2BA-2B199C5FAABC}"/>
              </a:ext>
            </a:extLst>
          </p:cNvPr>
          <p:cNvSpPr/>
          <p:nvPr/>
        </p:nvSpPr>
        <p:spPr>
          <a:xfrm>
            <a:off x="6579011" y="3689489"/>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3</a:t>
            </a:r>
          </a:p>
        </p:txBody>
      </p:sp>
      <p:sp>
        <p:nvSpPr>
          <p:cNvPr id="49" name="Oval 48">
            <a:extLst>
              <a:ext uri="{FF2B5EF4-FFF2-40B4-BE49-F238E27FC236}">
                <a16:creationId xmlns:a16="http://schemas.microsoft.com/office/drawing/2014/main" xmlns="" id="{546ED335-8E82-4341-924D-DD2EDB2EA391}"/>
              </a:ext>
            </a:extLst>
          </p:cNvPr>
          <p:cNvSpPr/>
          <p:nvPr/>
        </p:nvSpPr>
        <p:spPr>
          <a:xfrm>
            <a:off x="6579011" y="1606880"/>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4</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50" name="Oval 49">
            <a:extLst>
              <a:ext uri="{FF2B5EF4-FFF2-40B4-BE49-F238E27FC236}">
                <a16:creationId xmlns:a16="http://schemas.microsoft.com/office/drawing/2014/main" xmlns="" id="{8FF576D9-DC66-4156-9EAD-07130B95AD47}"/>
              </a:ext>
            </a:extLst>
          </p:cNvPr>
          <p:cNvSpPr/>
          <p:nvPr/>
        </p:nvSpPr>
        <p:spPr>
          <a:xfrm>
            <a:off x="4523464" y="4271805"/>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5</a:t>
            </a:r>
          </a:p>
        </p:txBody>
      </p:sp>
      <p:sp>
        <p:nvSpPr>
          <p:cNvPr id="27" name="Rectangle 26">
            <a:extLst>
              <a:ext uri="{FF2B5EF4-FFF2-40B4-BE49-F238E27FC236}">
                <a16:creationId xmlns:a16="http://schemas.microsoft.com/office/drawing/2014/main" xmlns="" id="{5BB8114C-8B36-A243-9D75-A2830E39FC9C}"/>
              </a:ext>
            </a:extLst>
          </p:cNvPr>
          <p:cNvSpPr/>
          <p:nvPr/>
        </p:nvSpPr>
        <p:spPr>
          <a:xfrm>
            <a:off x="766117" y="4796461"/>
            <a:ext cx="10452100" cy="1695437"/>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ctr">
            <a:spAutoFit/>
          </a:bodyPr>
          <a:lstStyle/>
          <a:p>
            <a:pPr defTabSz="457200"/>
            <a:r>
              <a:rPr lang="en-US" sz="2000" b="1" dirty="0">
                <a:solidFill>
                  <a:schemeClr val="bg1">
                    <a:lumMod val="50000"/>
                  </a:schemeClr>
                </a:solidFill>
                <a:cs typeface="+mj-cs"/>
              </a:rPr>
              <a:t>The Corda Network is the unifying ecosystem of Corda nodes in order to facilitate communication and deployment of </a:t>
            </a:r>
            <a:r>
              <a:rPr lang="en-US" sz="2000" b="1" dirty="0" err="1">
                <a:solidFill>
                  <a:schemeClr val="bg1">
                    <a:lumMod val="50000"/>
                  </a:schemeClr>
                </a:solidFill>
                <a:cs typeface="+mj-cs"/>
              </a:rPr>
              <a:t>CorDapps</a:t>
            </a:r>
            <a:r>
              <a:rPr lang="en-US" sz="2000" b="1" dirty="0">
                <a:solidFill>
                  <a:schemeClr val="bg1">
                    <a:lumMod val="50000"/>
                  </a:schemeClr>
                </a:solidFill>
                <a:cs typeface="+mj-cs"/>
              </a:rPr>
              <a:t>.</a:t>
            </a:r>
          </a:p>
          <a:p>
            <a:pPr defTabSz="457200"/>
            <a:endParaRPr lang="en-US" sz="2000" b="1" dirty="0">
              <a:solidFill>
                <a:schemeClr val="bg1">
                  <a:lumMod val="50000"/>
                </a:schemeClr>
              </a:solidFill>
              <a:cs typeface="+mj-cs"/>
            </a:endParaRPr>
          </a:p>
          <a:p>
            <a:pPr defTabSz="457200"/>
            <a:r>
              <a:rPr lang="en-US" sz="2000" b="1" dirty="0">
                <a:solidFill>
                  <a:schemeClr val="bg1">
                    <a:lumMod val="50000"/>
                  </a:schemeClr>
                </a:solidFill>
                <a:cs typeface="+mj-cs"/>
              </a:rPr>
              <a:t>Corda nodes would be required for Members (on-</a:t>
            </a:r>
            <a:r>
              <a:rPr lang="en-US" sz="2000" b="1" dirty="0" err="1">
                <a:solidFill>
                  <a:schemeClr val="bg1">
                    <a:lumMod val="50000"/>
                  </a:schemeClr>
                </a:solidFill>
                <a:cs typeface="+mj-cs"/>
              </a:rPr>
              <a:t>prem</a:t>
            </a:r>
            <a:r>
              <a:rPr lang="en-US" sz="2000" b="1" dirty="0">
                <a:solidFill>
                  <a:schemeClr val="bg1">
                    <a:lumMod val="50000"/>
                  </a:schemeClr>
                </a:solidFill>
                <a:cs typeface="+mj-cs"/>
              </a:rPr>
              <a:t>/cloud installations), Partners (Business Networks), Third party service providers (oracles), and Corda Network Services (Notary, Doorman, Network Map).</a:t>
            </a:r>
          </a:p>
        </p:txBody>
      </p:sp>
    </p:spTree>
    <p:extLst>
      <p:ext uri="{BB962C8B-B14F-4D97-AF65-F5344CB8AC3E}">
        <p14:creationId xmlns:p14="http://schemas.microsoft.com/office/powerpoint/2010/main" val="309508729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722283A-6C17-44DC-9F95-EDEEF9A2856E}"/>
              </a:ext>
            </a:extLst>
          </p:cNvPr>
          <p:cNvSpPr>
            <a:spLocks noGrp="1"/>
          </p:cNvSpPr>
          <p:nvPr>
            <p:ph type="title"/>
          </p:nvPr>
        </p:nvSpPr>
        <p:spPr/>
        <p:txBody>
          <a:bodyPr/>
          <a:lstStyle/>
          <a:p>
            <a:r>
              <a:rPr lang="en-US"/>
              <a:t>6. R3 Marketplace</a:t>
            </a:r>
            <a:endParaRPr lang="en-US" dirty="0"/>
          </a:p>
        </p:txBody>
      </p:sp>
      <p:sp>
        <p:nvSpPr>
          <p:cNvPr id="2" name="Slide Number Placeholder 1">
            <a:extLst>
              <a:ext uri="{FF2B5EF4-FFF2-40B4-BE49-F238E27FC236}">
                <a16:creationId xmlns:a16="http://schemas.microsoft.com/office/drawing/2014/main" xmlns="" id="{0540B9EC-729F-45F8-9654-D69BD2F10137}"/>
              </a:ext>
            </a:extLst>
          </p:cNvPr>
          <p:cNvSpPr>
            <a:spLocks noGrp="1"/>
          </p:cNvSpPr>
          <p:nvPr>
            <p:ph type="sldNum" sz="quarter" idx="2"/>
          </p:nvPr>
        </p:nvSpPr>
        <p:spPr/>
        <p:txBody>
          <a:bodyPr/>
          <a:lstStyle/>
          <a:p>
            <a:fld id="{86CB4B4D-7CA3-9044-876B-883B54F8677D}" type="slidenum">
              <a:rPr lang="en-US" smtClean="0"/>
              <a:pPr/>
              <a:t>12</a:t>
            </a:fld>
            <a:endParaRPr lang="en-US"/>
          </a:p>
        </p:txBody>
      </p:sp>
      <p:grpSp>
        <p:nvGrpSpPr>
          <p:cNvPr id="52" name="Group 51">
            <a:extLst>
              <a:ext uri="{FF2B5EF4-FFF2-40B4-BE49-F238E27FC236}">
                <a16:creationId xmlns:a16="http://schemas.microsoft.com/office/drawing/2014/main" xmlns="" id="{2D7E1B87-59DE-4702-B243-FCD5A6C053AB}"/>
              </a:ext>
            </a:extLst>
          </p:cNvPr>
          <p:cNvGrpSpPr/>
          <p:nvPr/>
        </p:nvGrpSpPr>
        <p:grpSpPr>
          <a:xfrm>
            <a:off x="1789331" y="610082"/>
            <a:ext cx="8116783" cy="4076218"/>
            <a:chOff x="1217831" y="979157"/>
            <a:chExt cx="9780629" cy="4911795"/>
          </a:xfrm>
        </p:grpSpPr>
        <p:sp>
          <p:nvSpPr>
            <p:cNvPr id="57" name="Rectangle: Rounded Corners 56">
              <a:extLst>
                <a:ext uri="{FF2B5EF4-FFF2-40B4-BE49-F238E27FC236}">
                  <a16:creationId xmlns:a16="http://schemas.microsoft.com/office/drawing/2014/main" xmlns="" id="{3848DBAF-ED0A-4624-B4C3-EEAC0D77F44E}"/>
                </a:ext>
              </a:extLst>
            </p:cNvPr>
            <p:cNvSpPr/>
            <p:nvPr/>
          </p:nvSpPr>
          <p:spPr>
            <a:xfrm>
              <a:off x="4464437" y="979157"/>
              <a:ext cx="3635525" cy="406508"/>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R3 MARKETPLACE</a:t>
              </a:r>
            </a:p>
          </p:txBody>
        </p:sp>
        <p:pic>
          <p:nvPicPr>
            <p:cNvPr id="5" name="Picture 4">
              <a:extLst>
                <a:ext uri="{FF2B5EF4-FFF2-40B4-BE49-F238E27FC236}">
                  <a16:creationId xmlns:a16="http://schemas.microsoft.com/office/drawing/2014/main" xmlns="" id="{DFB891EF-F24C-4A64-A691-F88CAC38EF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54438" y="3334748"/>
              <a:ext cx="455523" cy="421745"/>
            </a:xfrm>
            <a:prstGeom prst="rect">
              <a:avLst/>
            </a:prstGeom>
          </p:spPr>
        </p:pic>
        <p:sp>
          <p:nvSpPr>
            <p:cNvPr id="9" name="Rectangle: Rounded Corners 8">
              <a:extLst>
                <a:ext uri="{FF2B5EF4-FFF2-40B4-BE49-F238E27FC236}">
                  <a16:creationId xmlns:a16="http://schemas.microsoft.com/office/drawing/2014/main" xmlns="" id="{5E73B7A7-AB9A-49C3-AFBD-D7616B0C2B56}"/>
                </a:ext>
              </a:extLst>
            </p:cNvPr>
            <p:cNvSpPr/>
            <p:nvPr/>
          </p:nvSpPr>
          <p:spPr>
            <a:xfrm>
              <a:off x="1612376" y="2229185"/>
              <a:ext cx="3635524" cy="406508"/>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Customers | Members | Stakeholders</a:t>
              </a:r>
            </a:p>
          </p:txBody>
        </p:sp>
        <p:sp>
          <p:nvSpPr>
            <p:cNvPr id="10" name="Rectangle: Rounded Corners 17">
              <a:extLst>
                <a:ext uri="{FF2B5EF4-FFF2-40B4-BE49-F238E27FC236}">
                  <a16:creationId xmlns:a16="http://schemas.microsoft.com/office/drawing/2014/main" xmlns="" id="{4BD88D8D-BB7B-4C2B-AED1-E82D9467BDE0}"/>
                </a:ext>
              </a:extLst>
            </p:cNvPr>
            <p:cNvSpPr/>
            <p:nvPr/>
          </p:nvSpPr>
          <p:spPr>
            <a:xfrm>
              <a:off x="1612377" y="4723675"/>
              <a:ext cx="3635524" cy="386805"/>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Regulators | Central Banks | Legal</a:t>
              </a:r>
            </a:p>
          </p:txBody>
        </p:sp>
        <p:pic>
          <p:nvPicPr>
            <p:cNvPr id="11" name="Picture 10">
              <a:extLst>
                <a:ext uri="{FF2B5EF4-FFF2-40B4-BE49-F238E27FC236}">
                  <a16:creationId xmlns:a16="http://schemas.microsoft.com/office/drawing/2014/main" xmlns="" id="{187AD9F9-01C9-4F32-B229-BBA8B50C1C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1209" y="2780547"/>
              <a:ext cx="3363913" cy="1798274"/>
            </a:xfrm>
            <a:prstGeom prst="rect">
              <a:avLst/>
            </a:prstGeom>
          </p:spPr>
        </p:pic>
        <p:sp>
          <p:nvSpPr>
            <p:cNvPr id="12" name="Rectangle: Rounded Corners 11">
              <a:extLst>
                <a:ext uri="{FF2B5EF4-FFF2-40B4-BE49-F238E27FC236}">
                  <a16:creationId xmlns:a16="http://schemas.microsoft.com/office/drawing/2014/main" xmlns="" id="{31088EDD-E243-4BFC-B7B2-6E587E1CFB1D}"/>
                </a:ext>
              </a:extLst>
            </p:cNvPr>
            <p:cNvSpPr/>
            <p:nvPr/>
          </p:nvSpPr>
          <p:spPr>
            <a:xfrm>
              <a:off x="7362936" y="2229185"/>
              <a:ext cx="3635524" cy="406508"/>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Partners</a:t>
              </a:r>
            </a:p>
          </p:txBody>
        </p:sp>
        <p:sp>
          <p:nvSpPr>
            <p:cNvPr id="13" name="Rectangle: Rounded Corners 12">
              <a:extLst>
                <a:ext uri="{FF2B5EF4-FFF2-40B4-BE49-F238E27FC236}">
                  <a16:creationId xmlns:a16="http://schemas.microsoft.com/office/drawing/2014/main" xmlns="" id="{7E284C46-7F5A-4B67-958D-F508329838FF}"/>
                </a:ext>
              </a:extLst>
            </p:cNvPr>
            <p:cNvSpPr/>
            <p:nvPr/>
          </p:nvSpPr>
          <p:spPr>
            <a:xfrm>
              <a:off x="7362936" y="4723675"/>
              <a:ext cx="3635524" cy="406508"/>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Infrastructure Partners</a:t>
              </a:r>
            </a:p>
          </p:txBody>
        </p:sp>
        <p:pic>
          <p:nvPicPr>
            <p:cNvPr id="14" name="Picture 13">
              <a:extLst>
                <a:ext uri="{FF2B5EF4-FFF2-40B4-BE49-F238E27FC236}">
                  <a16:creationId xmlns:a16="http://schemas.microsoft.com/office/drawing/2014/main" xmlns="" id="{0A06BEA4-895C-4C2A-8958-AFC4447FD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62936" y="2736681"/>
              <a:ext cx="3635524" cy="1913260"/>
            </a:xfrm>
            <a:prstGeom prst="rect">
              <a:avLst/>
            </a:prstGeom>
          </p:spPr>
        </p:pic>
        <p:sp>
          <p:nvSpPr>
            <p:cNvPr id="15" name="Rectangle: Rounded Corners 14">
              <a:extLst>
                <a:ext uri="{FF2B5EF4-FFF2-40B4-BE49-F238E27FC236}">
                  <a16:creationId xmlns:a16="http://schemas.microsoft.com/office/drawing/2014/main" xmlns="" id="{A2FD5706-A436-4832-A571-126DF4DC7B61}"/>
                </a:ext>
              </a:extLst>
            </p:cNvPr>
            <p:cNvSpPr/>
            <p:nvPr/>
          </p:nvSpPr>
          <p:spPr>
            <a:xfrm>
              <a:off x="4464437" y="1469008"/>
              <a:ext cx="3635525" cy="406508"/>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R3 PORTFOLIO</a:t>
              </a:r>
            </a:p>
          </p:txBody>
        </p:sp>
        <p:sp>
          <p:nvSpPr>
            <p:cNvPr id="16" name="Rectangle: Rounded Corners 15">
              <a:extLst>
                <a:ext uri="{FF2B5EF4-FFF2-40B4-BE49-F238E27FC236}">
                  <a16:creationId xmlns:a16="http://schemas.microsoft.com/office/drawing/2014/main" xmlns="" id="{ABD40BC3-F063-418D-8EFB-774071BDB3B2}"/>
                </a:ext>
              </a:extLst>
            </p:cNvPr>
            <p:cNvSpPr/>
            <p:nvPr/>
          </p:nvSpPr>
          <p:spPr>
            <a:xfrm>
              <a:off x="4478605" y="5437967"/>
              <a:ext cx="3635525" cy="406508"/>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CORDA NETWORK</a:t>
              </a:r>
            </a:p>
          </p:txBody>
        </p:sp>
        <p:sp>
          <p:nvSpPr>
            <p:cNvPr id="17" name="Rectangle: Rounded Corners 16">
              <a:extLst>
                <a:ext uri="{FF2B5EF4-FFF2-40B4-BE49-F238E27FC236}">
                  <a16:creationId xmlns:a16="http://schemas.microsoft.com/office/drawing/2014/main" xmlns="" id="{3DFA52C0-B901-4E79-A161-F630FE3C5F1B}"/>
                </a:ext>
              </a:extLst>
            </p:cNvPr>
            <p:cNvSpPr/>
            <p:nvPr/>
          </p:nvSpPr>
          <p:spPr>
            <a:xfrm>
              <a:off x="5656288" y="3881025"/>
              <a:ext cx="1706647" cy="579213"/>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CORDA PLATFORM</a:t>
              </a:r>
            </a:p>
          </p:txBody>
        </p:sp>
        <p:cxnSp>
          <p:nvCxnSpPr>
            <p:cNvPr id="19" name="Connector: Elbow 18">
              <a:extLst>
                <a:ext uri="{FF2B5EF4-FFF2-40B4-BE49-F238E27FC236}">
                  <a16:creationId xmlns:a16="http://schemas.microsoft.com/office/drawing/2014/main" xmlns="" id="{CA5F0663-0088-45D3-84A2-F729C972C93E}"/>
                </a:ext>
              </a:extLst>
            </p:cNvPr>
            <p:cNvCxnSpPr>
              <a:stCxn id="11" idx="3"/>
              <a:endCxn id="5" idx="1"/>
            </p:cNvCxnSpPr>
            <p:nvPr/>
          </p:nvCxnSpPr>
          <p:spPr>
            <a:xfrm flipV="1">
              <a:off x="5115122" y="3545621"/>
              <a:ext cx="939316" cy="134063"/>
            </a:xfrm>
            <a:prstGeom prst="bentConnector3">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Connector: Elbow 19">
              <a:extLst>
                <a:ext uri="{FF2B5EF4-FFF2-40B4-BE49-F238E27FC236}">
                  <a16:creationId xmlns:a16="http://schemas.microsoft.com/office/drawing/2014/main" xmlns="" id="{861F8EBC-3A89-4F21-AB59-E15C0A435009}"/>
                </a:ext>
              </a:extLst>
            </p:cNvPr>
            <p:cNvCxnSpPr>
              <a:cxnSpLocks/>
              <a:stCxn id="9" idx="0"/>
              <a:endCxn id="15" idx="1"/>
            </p:cNvCxnSpPr>
            <p:nvPr/>
          </p:nvCxnSpPr>
          <p:spPr>
            <a:xfrm rot="5400000" flipH="1" flipV="1">
              <a:off x="3668826" y="1433575"/>
              <a:ext cx="556923" cy="1034299"/>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Connector: Elbow 22">
              <a:extLst>
                <a:ext uri="{FF2B5EF4-FFF2-40B4-BE49-F238E27FC236}">
                  <a16:creationId xmlns:a16="http://schemas.microsoft.com/office/drawing/2014/main" xmlns="" id="{DC9BDE04-F3E4-4615-BA20-B343E307C190}"/>
                </a:ext>
              </a:extLst>
            </p:cNvPr>
            <p:cNvCxnSpPr>
              <a:cxnSpLocks/>
              <a:stCxn id="12" idx="0"/>
              <a:endCxn id="15" idx="3"/>
            </p:cNvCxnSpPr>
            <p:nvPr/>
          </p:nvCxnSpPr>
          <p:spPr>
            <a:xfrm rot="16200000" flipV="1">
              <a:off x="8361869" y="1410355"/>
              <a:ext cx="556923" cy="1080737"/>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Connector: Elbow 25">
              <a:extLst>
                <a:ext uri="{FF2B5EF4-FFF2-40B4-BE49-F238E27FC236}">
                  <a16:creationId xmlns:a16="http://schemas.microsoft.com/office/drawing/2014/main" xmlns="" id="{7C74ED03-1288-412C-9A99-51046546B4C2}"/>
                </a:ext>
              </a:extLst>
            </p:cNvPr>
            <p:cNvCxnSpPr>
              <a:cxnSpLocks/>
              <a:stCxn id="13" idx="2"/>
              <a:endCxn id="16" idx="3"/>
            </p:cNvCxnSpPr>
            <p:nvPr/>
          </p:nvCxnSpPr>
          <p:spPr>
            <a:xfrm rot="5400000">
              <a:off x="8391895" y="4852419"/>
              <a:ext cx="511038" cy="1066569"/>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Connector: Elbow 32">
              <a:extLst>
                <a:ext uri="{FF2B5EF4-FFF2-40B4-BE49-F238E27FC236}">
                  <a16:creationId xmlns:a16="http://schemas.microsoft.com/office/drawing/2014/main" xmlns="" id="{82F21185-2CE7-438C-B2A5-A90F44F978DF}"/>
                </a:ext>
              </a:extLst>
            </p:cNvPr>
            <p:cNvCxnSpPr>
              <a:cxnSpLocks/>
              <a:stCxn id="14" idx="1"/>
              <a:endCxn id="5" idx="3"/>
            </p:cNvCxnSpPr>
            <p:nvPr/>
          </p:nvCxnSpPr>
          <p:spPr>
            <a:xfrm rot="10800000">
              <a:off x="6509962" y="3545621"/>
              <a:ext cx="852975" cy="147690"/>
            </a:xfrm>
            <a:prstGeom prst="bentConnector3">
              <a:avLst>
                <a:gd name="adj1" fmla="val 50000"/>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Connector: Elbow 38">
              <a:extLst>
                <a:ext uri="{FF2B5EF4-FFF2-40B4-BE49-F238E27FC236}">
                  <a16:creationId xmlns:a16="http://schemas.microsoft.com/office/drawing/2014/main" xmlns="" id="{0DFC6228-A5FE-492C-9D54-2E9239BDE531}"/>
                </a:ext>
              </a:extLst>
            </p:cNvPr>
            <p:cNvCxnSpPr>
              <a:cxnSpLocks/>
              <a:stCxn id="10" idx="2"/>
              <a:endCxn id="16" idx="1"/>
            </p:cNvCxnSpPr>
            <p:nvPr/>
          </p:nvCxnSpPr>
          <p:spPr>
            <a:xfrm rot="16200000" flipH="1">
              <a:off x="3689002" y="4851617"/>
              <a:ext cx="530741" cy="1048466"/>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xmlns="" id="{C94FAC10-DDC4-4A41-B40B-E389BD2A59DD}"/>
                </a:ext>
              </a:extLst>
            </p:cNvPr>
            <p:cNvSpPr/>
            <p:nvPr/>
          </p:nvSpPr>
          <p:spPr>
            <a:xfrm>
              <a:off x="1217831" y="2136231"/>
              <a:ext cx="499462" cy="499462"/>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1</a:t>
              </a:r>
            </a:p>
          </p:txBody>
        </p:sp>
        <p:sp>
          <p:nvSpPr>
            <p:cNvPr id="47" name="Oval 46">
              <a:extLst>
                <a:ext uri="{FF2B5EF4-FFF2-40B4-BE49-F238E27FC236}">
                  <a16:creationId xmlns:a16="http://schemas.microsoft.com/office/drawing/2014/main" xmlns="" id="{8E37C4C9-B5B3-4EA2-8B04-E8C667A652E5}"/>
                </a:ext>
              </a:extLst>
            </p:cNvPr>
            <p:cNvSpPr/>
            <p:nvPr/>
          </p:nvSpPr>
          <p:spPr>
            <a:xfrm>
              <a:off x="5291879" y="3918817"/>
              <a:ext cx="499462" cy="499462"/>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2</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48" name="Oval 47">
              <a:extLst>
                <a:ext uri="{FF2B5EF4-FFF2-40B4-BE49-F238E27FC236}">
                  <a16:creationId xmlns:a16="http://schemas.microsoft.com/office/drawing/2014/main" xmlns="" id="{BA63C842-069B-42C6-B2BA-2B199C5FAABC}"/>
                </a:ext>
              </a:extLst>
            </p:cNvPr>
            <p:cNvSpPr/>
            <p:nvPr/>
          </p:nvSpPr>
          <p:spPr>
            <a:xfrm>
              <a:off x="6989340" y="4689806"/>
              <a:ext cx="499462" cy="499462"/>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3</a:t>
              </a:r>
            </a:p>
          </p:txBody>
        </p:sp>
        <p:sp>
          <p:nvSpPr>
            <p:cNvPr id="49" name="Oval 48">
              <a:extLst>
                <a:ext uri="{FF2B5EF4-FFF2-40B4-BE49-F238E27FC236}">
                  <a16:creationId xmlns:a16="http://schemas.microsoft.com/office/drawing/2014/main" xmlns="" id="{546ED335-8E82-4341-924D-DD2EDB2EA391}"/>
                </a:ext>
              </a:extLst>
            </p:cNvPr>
            <p:cNvSpPr/>
            <p:nvPr/>
          </p:nvSpPr>
          <p:spPr>
            <a:xfrm>
              <a:off x="6989340" y="2180287"/>
              <a:ext cx="499462" cy="499462"/>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4</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50" name="Oval 49">
              <a:extLst>
                <a:ext uri="{FF2B5EF4-FFF2-40B4-BE49-F238E27FC236}">
                  <a16:creationId xmlns:a16="http://schemas.microsoft.com/office/drawing/2014/main" xmlns="" id="{8FF576D9-DC66-4156-9EAD-07130B95AD47}"/>
                </a:ext>
              </a:extLst>
            </p:cNvPr>
            <p:cNvSpPr/>
            <p:nvPr/>
          </p:nvSpPr>
          <p:spPr>
            <a:xfrm>
              <a:off x="4512429" y="5391490"/>
              <a:ext cx="499462" cy="499462"/>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5</a:t>
              </a:r>
            </a:p>
          </p:txBody>
        </p:sp>
        <p:sp>
          <p:nvSpPr>
            <p:cNvPr id="51" name="Oval 50">
              <a:extLst>
                <a:ext uri="{FF2B5EF4-FFF2-40B4-BE49-F238E27FC236}">
                  <a16:creationId xmlns:a16="http://schemas.microsoft.com/office/drawing/2014/main" xmlns="" id="{24EF75BE-DFD9-461D-9C0F-8AAFFA200F3E}"/>
                </a:ext>
              </a:extLst>
            </p:cNvPr>
            <p:cNvSpPr/>
            <p:nvPr/>
          </p:nvSpPr>
          <p:spPr>
            <a:xfrm>
              <a:off x="4512429" y="1161046"/>
              <a:ext cx="499462" cy="499462"/>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6</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grpSp>
      <p:sp>
        <p:nvSpPr>
          <p:cNvPr id="30" name="Rectangle 29">
            <a:extLst>
              <a:ext uri="{FF2B5EF4-FFF2-40B4-BE49-F238E27FC236}">
                <a16:creationId xmlns:a16="http://schemas.microsoft.com/office/drawing/2014/main" xmlns="" id="{1F6CB88B-7B09-3942-B742-E6E8E73A15DE}"/>
              </a:ext>
            </a:extLst>
          </p:cNvPr>
          <p:cNvSpPr/>
          <p:nvPr/>
        </p:nvSpPr>
        <p:spPr>
          <a:xfrm>
            <a:off x="766117" y="5165792"/>
            <a:ext cx="10452100" cy="956773"/>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ctr">
            <a:spAutoFit/>
          </a:bodyPr>
          <a:lstStyle/>
          <a:p>
            <a:pPr defTabSz="457200"/>
            <a:r>
              <a:rPr lang="en-US" sz="2000" b="1" dirty="0">
                <a:solidFill>
                  <a:schemeClr val="bg1">
                    <a:lumMod val="50000"/>
                  </a:schemeClr>
                </a:solidFill>
                <a:cs typeface="+mj-cs"/>
              </a:rPr>
              <a:t>Continual growth of </a:t>
            </a:r>
            <a:r>
              <a:rPr lang="en-US" sz="2000" b="1" dirty="0" err="1">
                <a:solidFill>
                  <a:schemeClr val="bg1">
                    <a:lumMod val="50000"/>
                  </a:schemeClr>
                </a:solidFill>
                <a:cs typeface="+mj-cs"/>
              </a:rPr>
              <a:t>CorDapps</a:t>
            </a:r>
            <a:r>
              <a:rPr lang="en-US" sz="2000" b="1" dirty="0">
                <a:solidFill>
                  <a:schemeClr val="bg1">
                    <a:lumMod val="50000"/>
                  </a:schemeClr>
                </a:solidFill>
                <a:cs typeface="+mj-cs"/>
              </a:rPr>
              <a:t> in the ecosystem are managed through the R3 Marketplace. This tool provides members and partners a place to match interests and initiate formal projects leading to CorDapp adoption.</a:t>
            </a:r>
          </a:p>
        </p:txBody>
      </p:sp>
    </p:spTree>
    <p:extLst>
      <p:ext uri="{BB962C8B-B14F-4D97-AF65-F5344CB8AC3E}">
        <p14:creationId xmlns:p14="http://schemas.microsoft.com/office/powerpoint/2010/main" val="1722202953"/>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722283A-6C17-44DC-9F95-EDEEF9A2856E}"/>
              </a:ext>
            </a:extLst>
          </p:cNvPr>
          <p:cNvSpPr>
            <a:spLocks noGrp="1"/>
          </p:cNvSpPr>
          <p:nvPr>
            <p:ph type="title"/>
          </p:nvPr>
        </p:nvSpPr>
        <p:spPr/>
        <p:txBody>
          <a:bodyPr/>
          <a:lstStyle/>
          <a:p>
            <a:r>
              <a:rPr lang="en-US"/>
              <a:t>R3’s Ecosystem</a:t>
            </a:r>
            <a:endParaRPr lang="en-US" dirty="0"/>
          </a:p>
        </p:txBody>
      </p:sp>
      <p:cxnSp>
        <p:nvCxnSpPr>
          <p:cNvPr id="63" name="Connector: Elbow 62">
            <a:extLst>
              <a:ext uri="{FF2B5EF4-FFF2-40B4-BE49-F238E27FC236}">
                <a16:creationId xmlns:a16="http://schemas.microsoft.com/office/drawing/2014/main" xmlns="" id="{3098A2CE-0195-4FFE-B66D-462277245855}"/>
              </a:ext>
            </a:extLst>
          </p:cNvPr>
          <p:cNvCxnSpPr>
            <a:cxnSpLocks/>
            <a:stCxn id="62" idx="3"/>
            <a:endCxn id="17" idx="2"/>
          </p:cNvCxnSpPr>
          <p:nvPr/>
        </p:nvCxnSpPr>
        <p:spPr>
          <a:xfrm flipV="1">
            <a:off x="3442306" y="4430974"/>
            <a:ext cx="2738586" cy="1356257"/>
          </a:xfrm>
          <a:prstGeom prst="straightConnector1">
            <a:avLst/>
          </a:prstGeom>
          <a:noFill/>
          <a:ln w="381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7" name="Rectangle: Rounded Corners 56">
            <a:extLst>
              <a:ext uri="{FF2B5EF4-FFF2-40B4-BE49-F238E27FC236}">
                <a16:creationId xmlns:a16="http://schemas.microsoft.com/office/drawing/2014/main" xmlns="" id="{3848DBAF-ED0A-4624-B4C3-EEAC0D77F44E}"/>
              </a:ext>
            </a:extLst>
          </p:cNvPr>
          <p:cNvSpPr/>
          <p:nvPr/>
        </p:nvSpPr>
        <p:spPr>
          <a:xfrm>
            <a:off x="4483636" y="1542082"/>
            <a:ext cx="3017062" cy="337354"/>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R3 MARKETPLACE</a:t>
            </a:r>
          </a:p>
        </p:txBody>
      </p:sp>
      <p:pic>
        <p:nvPicPr>
          <p:cNvPr id="5" name="Picture 4">
            <a:extLst>
              <a:ext uri="{FF2B5EF4-FFF2-40B4-BE49-F238E27FC236}">
                <a16:creationId xmlns:a16="http://schemas.microsoft.com/office/drawing/2014/main" xmlns="" id="{DFB891EF-F24C-4A64-A691-F88CAC38EF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3152" y="3496948"/>
            <a:ext cx="378031" cy="349999"/>
          </a:xfrm>
          <a:prstGeom prst="rect">
            <a:avLst/>
          </a:prstGeom>
        </p:spPr>
      </p:pic>
      <p:sp>
        <p:nvSpPr>
          <p:cNvPr id="9" name="Rectangle: Rounded Corners 8">
            <a:extLst>
              <a:ext uri="{FF2B5EF4-FFF2-40B4-BE49-F238E27FC236}">
                <a16:creationId xmlns:a16="http://schemas.microsoft.com/office/drawing/2014/main" xmlns="" id="{5E73B7A7-AB9A-49C3-AFBD-D7616B0C2B56}"/>
              </a:ext>
            </a:extLst>
          </p:cNvPr>
          <p:cNvSpPr/>
          <p:nvPr/>
        </p:nvSpPr>
        <p:spPr>
          <a:xfrm>
            <a:off x="2116757" y="2579459"/>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Customers | Members | Stakeholders</a:t>
            </a:r>
          </a:p>
        </p:txBody>
      </p:sp>
      <p:sp>
        <p:nvSpPr>
          <p:cNvPr id="10" name="Rectangle: Rounded Corners 17">
            <a:extLst>
              <a:ext uri="{FF2B5EF4-FFF2-40B4-BE49-F238E27FC236}">
                <a16:creationId xmlns:a16="http://schemas.microsoft.com/office/drawing/2014/main" xmlns="" id="{4BD88D8D-BB7B-4C2B-AED1-E82D9467BDE0}"/>
              </a:ext>
            </a:extLst>
          </p:cNvPr>
          <p:cNvSpPr/>
          <p:nvPr/>
        </p:nvSpPr>
        <p:spPr>
          <a:xfrm>
            <a:off x="2116758" y="4649595"/>
            <a:ext cx="3017062" cy="321003"/>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Regulators | Central Banks | Legal</a:t>
            </a:r>
          </a:p>
        </p:txBody>
      </p:sp>
      <p:pic>
        <p:nvPicPr>
          <p:cNvPr id="11" name="Picture 10">
            <a:extLst>
              <a:ext uri="{FF2B5EF4-FFF2-40B4-BE49-F238E27FC236}">
                <a16:creationId xmlns:a16="http://schemas.microsoft.com/office/drawing/2014/main" xmlns="" id="{187AD9F9-01C9-4F32-B229-BBA8B50C1C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31973" y="3037026"/>
            <a:ext cx="2791656" cy="1492358"/>
          </a:xfrm>
          <a:prstGeom prst="rect">
            <a:avLst/>
          </a:prstGeom>
        </p:spPr>
      </p:pic>
      <p:sp>
        <p:nvSpPr>
          <p:cNvPr id="12" name="Rectangle: Rounded Corners 11">
            <a:extLst>
              <a:ext uri="{FF2B5EF4-FFF2-40B4-BE49-F238E27FC236}">
                <a16:creationId xmlns:a16="http://schemas.microsoft.com/office/drawing/2014/main" xmlns="" id="{31088EDD-E243-4BFC-B7B2-6E587E1CFB1D}"/>
              </a:ext>
            </a:extLst>
          </p:cNvPr>
          <p:cNvSpPr/>
          <p:nvPr/>
        </p:nvSpPr>
        <p:spPr>
          <a:xfrm>
            <a:off x="6889052" y="2579459"/>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Partners</a:t>
            </a:r>
          </a:p>
        </p:txBody>
      </p:sp>
      <p:sp>
        <p:nvSpPr>
          <p:cNvPr id="13" name="Rectangle: Rounded Corners 12">
            <a:extLst>
              <a:ext uri="{FF2B5EF4-FFF2-40B4-BE49-F238E27FC236}">
                <a16:creationId xmlns:a16="http://schemas.microsoft.com/office/drawing/2014/main" xmlns="" id="{7E284C46-7F5A-4B67-958D-F508329838FF}"/>
              </a:ext>
            </a:extLst>
          </p:cNvPr>
          <p:cNvSpPr/>
          <p:nvPr/>
        </p:nvSpPr>
        <p:spPr>
          <a:xfrm>
            <a:off x="6889052" y="4649595"/>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Infrastructure Partners</a:t>
            </a:r>
          </a:p>
        </p:txBody>
      </p:sp>
      <p:pic>
        <p:nvPicPr>
          <p:cNvPr id="14" name="Picture 13">
            <a:extLst>
              <a:ext uri="{FF2B5EF4-FFF2-40B4-BE49-F238E27FC236}">
                <a16:creationId xmlns:a16="http://schemas.microsoft.com/office/drawing/2014/main" xmlns="" id="{0A06BEA4-895C-4C2A-8958-AFC4447FD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89052" y="3000622"/>
            <a:ext cx="3017062" cy="1587783"/>
          </a:xfrm>
          <a:prstGeom prst="rect">
            <a:avLst/>
          </a:prstGeom>
        </p:spPr>
      </p:pic>
      <p:sp>
        <p:nvSpPr>
          <p:cNvPr id="15" name="Rectangle: Rounded Corners 14">
            <a:extLst>
              <a:ext uri="{FF2B5EF4-FFF2-40B4-BE49-F238E27FC236}">
                <a16:creationId xmlns:a16="http://schemas.microsoft.com/office/drawing/2014/main" xmlns="" id="{A2FD5706-A436-4832-A571-126DF4DC7B61}"/>
              </a:ext>
            </a:extLst>
          </p:cNvPr>
          <p:cNvSpPr/>
          <p:nvPr/>
        </p:nvSpPr>
        <p:spPr>
          <a:xfrm>
            <a:off x="4483636" y="1948601"/>
            <a:ext cx="3017062" cy="337354"/>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R3 PORTFOLIO</a:t>
            </a:r>
          </a:p>
        </p:txBody>
      </p:sp>
      <p:sp>
        <p:nvSpPr>
          <p:cNvPr id="16" name="Rectangle: Rounded Corners 15">
            <a:extLst>
              <a:ext uri="{FF2B5EF4-FFF2-40B4-BE49-F238E27FC236}">
                <a16:creationId xmlns:a16="http://schemas.microsoft.com/office/drawing/2014/main" xmlns="" id="{ABD40BC3-F063-418D-8EFB-774071BDB3B2}"/>
              </a:ext>
            </a:extLst>
          </p:cNvPr>
          <p:cNvSpPr/>
          <p:nvPr/>
        </p:nvSpPr>
        <p:spPr>
          <a:xfrm>
            <a:off x="4495394" y="5242374"/>
            <a:ext cx="3017062" cy="337354"/>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CORDA NETWORK</a:t>
            </a:r>
          </a:p>
        </p:txBody>
      </p:sp>
      <p:sp>
        <p:nvSpPr>
          <p:cNvPr id="17" name="Rectangle: Rounded Corners 16">
            <a:extLst>
              <a:ext uri="{FF2B5EF4-FFF2-40B4-BE49-F238E27FC236}">
                <a16:creationId xmlns:a16="http://schemas.microsoft.com/office/drawing/2014/main" xmlns="" id="{3DFA52C0-B901-4E79-A161-F630FE3C5F1B}"/>
              </a:ext>
            </a:extLst>
          </p:cNvPr>
          <p:cNvSpPr/>
          <p:nvPr/>
        </p:nvSpPr>
        <p:spPr>
          <a:xfrm>
            <a:off x="5472733" y="3950295"/>
            <a:ext cx="1416318" cy="480679"/>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CORDA PLATFORM</a:t>
            </a:r>
          </a:p>
        </p:txBody>
      </p:sp>
      <p:cxnSp>
        <p:nvCxnSpPr>
          <p:cNvPr id="19" name="Connector: Elbow 18">
            <a:extLst>
              <a:ext uri="{FF2B5EF4-FFF2-40B4-BE49-F238E27FC236}">
                <a16:creationId xmlns:a16="http://schemas.microsoft.com/office/drawing/2014/main" xmlns="" id="{CA5F0663-0088-45D3-84A2-F729C972C93E}"/>
              </a:ext>
            </a:extLst>
          </p:cNvPr>
          <p:cNvCxnSpPr>
            <a:stCxn id="11" idx="3"/>
            <a:endCxn id="5" idx="1"/>
          </p:cNvCxnSpPr>
          <p:nvPr/>
        </p:nvCxnSpPr>
        <p:spPr>
          <a:xfrm flipV="1">
            <a:off x="5023629" y="3671948"/>
            <a:ext cx="779523" cy="111257"/>
          </a:xfrm>
          <a:prstGeom prst="bentConnector3">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Connector: Elbow 19">
            <a:extLst>
              <a:ext uri="{FF2B5EF4-FFF2-40B4-BE49-F238E27FC236}">
                <a16:creationId xmlns:a16="http://schemas.microsoft.com/office/drawing/2014/main" xmlns="" id="{861F8EBC-3A89-4F21-AB59-E15C0A435009}"/>
              </a:ext>
            </a:extLst>
          </p:cNvPr>
          <p:cNvCxnSpPr>
            <a:cxnSpLocks/>
            <a:stCxn id="9" idx="0"/>
            <a:endCxn id="15" idx="1"/>
          </p:cNvCxnSpPr>
          <p:nvPr/>
        </p:nvCxnSpPr>
        <p:spPr>
          <a:xfrm rot="5400000" flipH="1" flipV="1">
            <a:off x="3823371" y="1919196"/>
            <a:ext cx="462181" cy="858348"/>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Connector: Elbow 22">
            <a:extLst>
              <a:ext uri="{FF2B5EF4-FFF2-40B4-BE49-F238E27FC236}">
                <a16:creationId xmlns:a16="http://schemas.microsoft.com/office/drawing/2014/main" xmlns="" id="{DC9BDE04-F3E4-4615-BA20-B343E307C190}"/>
              </a:ext>
            </a:extLst>
          </p:cNvPr>
          <p:cNvCxnSpPr>
            <a:cxnSpLocks/>
            <a:stCxn id="12" idx="0"/>
            <a:endCxn id="15" idx="3"/>
          </p:cNvCxnSpPr>
          <p:nvPr/>
        </p:nvCxnSpPr>
        <p:spPr>
          <a:xfrm rot="16200000" flipV="1">
            <a:off x="7718051" y="1899926"/>
            <a:ext cx="462181" cy="896886"/>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Connector: Elbow 25">
            <a:extLst>
              <a:ext uri="{FF2B5EF4-FFF2-40B4-BE49-F238E27FC236}">
                <a16:creationId xmlns:a16="http://schemas.microsoft.com/office/drawing/2014/main" xmlns="" id="{7C74ED03-1288-412C-9A99-51046546B4C2}"/>
              </a:ext>
            </a:extLst>
          </p:cNvPr>
          <p:cNvCxnSpPr>
            <a:cxnSpLocks/>
            <a:stCxn id="13" idx="2"/>
            <a:endCxn id="16" idx="3"/>
          </p:cNvCxnSpPr>
          <p:nvPr/>
        </p:nvCxnSpPr>
        <p:spPr>
          <a:xfrm rot="5400000">
            <a:off x="7742969" y="4756438"/>
            <a:ext cx="424102" cy="885128"/>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Connector: Elbow 32">
            <a:extLst>
              <a:ext uri="{FF2B5EF4-FFF2-40B4-BE49-F238E27FC236}">
                <a16:creationId xmlns:a16="http://schemas.microsoft.com/office/drawing/2014/main" xmlns="" id="{82F21185-2CE7-438C-B2A5-A90F44F978DF}"/>
              </a:ext>
            </a:extLst>
          </p:cNvPr>
          <p:cNvCxnSpPr>
            <a:cxnSpLocks/>
            <a:stCxn id="14" idx="1"/>
            <a:endCxn id="5" idx="3"/>
          </p:cNvCxnSpPr>
          <p:nvPr/>
        </p:nvCxnSpPr>
        <p:spPr>
          <a:xfrm rot="10800000">
            <a:off x="6181183" y="3671948"/>
            <a:ext cx="707870" cy="122565"/>
          </a:xfrm>
          <a:prstGeom prst="bentConnector3">
            <a:avLst>
              <a:gd name="adj1" fmla="val 50000"/>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Connector: Elbow 38">
            <a:extLst>
              <a:ext uri="{FF2B5EF4-FFF2-40B4-BE49-F238E27FC236}">
                <a16:creationId xmlns:a16="http://schemas.microsoft.com/office/drawing/2014/main" xmlns="" id="{0DFC6228-A5FE-492C-9D54-2E9239BDE531}"/>
              </a:ext>
            </a:extLst>
          </p:cNvPr>
          <p:cNvCxnSpPr>
            <a:cxnSpLocks/>
            <a:stCxn id="10" idx="2"/>
            <a:endCxn id="16" idx="1"/>
          </p:cNvCxnSpPr>
          <p:nvPr/>
        </p:nvCxnSpPr>
        <p:spPr>
          <a:xfrm rot="16200000" flipH="1">
            <a:off x="3840115" y="4755772"/>
            <a:ext cx="440453" cy="870105"/>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xmlns="" id="{C94FAC10-DDC4-4A41-B40B-E389BD2A59DD}"/>
              </a:ext>
            </a:extLst>
          </p:cNvPr>
          <p:cNvSpPr/>
          <p:nvPr/>
        </p:nvSpPr>
        <p:spPr>
          <a:xfrm>
            <a:off x="1789331" y="2502319"/>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1</a:t>
            </a:r>
          </a:p>
        </p:txBody>
      </p:sp>
      <p:sp>
        <p:nvSpPr>
          <p:cNvPr id="47" name="Oval 46">
            <a:extLst>
              <a:ext uri="{FF2B5EF4-FFF2-40B4-BE49-F238E27FC236}">
                <a16:creationId xmlns:a16="http://schemas.microsoft.com/office/drawing/2014/main" xmlns="" id="{8E37C4C9-B5B3-4EA2-8B04-E8C667A652E5}"/>
              </a:ext>
            </a:extLst>
          </p:cNvPr>
          <p:cNvSpPr/>
          <p:nvPr/>
        </p:nvSpPr>
        <p:spPr>
          <a:xfrm>
            <a:off x="5170316" y="3981657"/>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2</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48" name="Oval 47">
            <a:extLst>
              <a:ext uri="{FF2B5EF4-FFF2-40B4-BE49-F238E27FC236}">
                <a16:creationId xmlns:a16="http://schemas.microsoft.com/office/drawing/2014/main" xmlns="" id="{BA63C842-069B-42C6-B2BA-2B199C5FAABC}"/>
              </a:ext>
            </a:extLst>
          </p:cNvPr>
          <p:cNvSpPr/>
          <p:nvPr/>
        </p:nvSpPr>
        <p:spPr>
          <a:xfrm>
            <a:off x="6579011" y="4621488"/>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3</a:t>
            </a:r>
          </a:p>
        </p:txBody>
      </p:sp>
      <p:sp>
        <p:nvSpPr>
          <p:cNvPr id="49" name="Oval 48">
            <a:extLst>
              <a:ext uri="{FF2B5EF4-FFF2-40B4-BE49-F238E27FC236}">
                <a16:creationId xmlns:a16="http://schemas.microsoft.com/office/drawing/2014/main" xmlns="" id="{546ED335-8E82-4341-924D-DD2EDB2EA391}"/>
              </a:ext>
            </a:extLst>
          </p:cNvPr>
          <p:cNvSpPr/>
          <p:nvPr/>
        </p:nvSpPr>
        <p:spPr>
          <a:xfrm>
            <a:off x="6579011" y="2538880"/>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4</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50" name="Oval 49">
            <a:extLst>
              <a:ext uri="{FF2B5EF4-FFF2-40B4-BE49-F238E27FC236}">
                <a16:creationId xmlns:a16="http://schemas.microsoft.com/office/drawing/2014/main" xmlns="" id="{8FF576D9-DC66-4156-9EAD-07130B95AD47}"/>
              </a:ext>
            </a:extLst>
          </p:cNvPr>
          <p:cNvSpPr/>
          <p:nvPr/>
        </p:nvSpPr>
        <p:spPr>
          <a:xfrm>
            <a:off x="4523464" y="5203804"/>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5</a:t>
            </a:r>
          </a:p>
        </p:txBody>
      </p:sp>
      <p:sp>
        <p:nvSpPr>
          <p:cNvPr id="51" name="Oval 50">
            <a:extLst>
              <a:ext uri="{FF2B5EF4-FFF2-40B4-BE49-F238E27FC236}">
                <a16:creationId xmlns:a16="http://schemas.microsoft.com/office/drawing/2014/main" xmlns="" id="{24EF75BE-DFD9-461D-9C0F-8AAFFA200F3E}"/>
              </a:ext>
            </a:extLst>
          </p:cNvPr>
          <p:cNvSpPr/>
          <p:nvPr/>
        </p:nvSpPr>
        <p:spPr>
          <a:xfrm>
            <a:off x="4523464" y="1693029"/>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6</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53" name="Rectangle 52">
            <a:extLst>
              <a:ext uri="{FF2B5EF4-FFF2-40B4-BE49-F238E27FC236}">
                <a16:creationId xmlns:a16="http://schemas.microsoft.com/office/drawing/2014/main" xmlns="" id="{DB737F47-D2FB-4AE9-841F-CF26754B3AA1}"/>
              </a:ext>
            </a:extLst>
          </p:cNvPr>
          <p:cNvSpPr/>
          <p:nvPr/>
        </p:nvSpPr>
        <p:spPr>
          <a:xfrm>
            <a:off x="105934" y="3362292"/>
            <a:ext cx="2349738" cy="86444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ctr">
            <a:spAutoFit/>
          </a:bodyPr>
          <a:lstStyle/>
          <a:p>
            <a:pPr algn="ctr" defTabSz="457200">
              <a:lnSpc>
                <a:spcPct val="100000"/>
              </a:lnSpc>
            </a:pPr>
            <a:r>
              <a:rPr lang="en-US" sz="1400" b="1" dirty="0">
                <a:solidFill>
                  <a:schemeClr val="bg1">
                    <a:lumMod val="50000"/>
                  </a:schemeClr>
                </a:solidFill>
                <a:cs typeface="+mj-cs"/>
                <a:sym typeface="Helvetica Light"/>
              </a:rPr>
              <a:t>Relationship Management</a:t>
            </a:r>
          </a:p>
          <a:p>
            <a:pPr algn="ctr" defTabSz="457200">
              <a:lnSpc>
                <a:spcPct val="100000"/>
              </a:lnSpc>
            </a:pPr>
            <a:r>
              <a:rPr lang="en-US" sz="1400" b="1" dirty="0">
                <a:solidFill>
                  <a:schemeClr val="bg1">
                    <a:lumMod val="50000"/>
                  </a:schemeClr>
                </a:solidFill>
                <a:cs typeface="+mj-cs"/>
                <a:sym typeface="Helvetica Light"/>
              </a:rPr>
              <a:t>$ Consumers</a:t>
            </a:r>
          </a:p>
          <a:p>
            <a:pPr algn="ctr" defTabSz="457200">
              <a:lnSpc>
                <a:spcPct val="100000"/>
              </a:lnSpc>
            </a:pPr>
            <a:r>
              <a:rPr lang="en-US" sz="1400" b="1" dirty="0">
                <a:solidFill>
                  <a:schemeClr val="bg1">
                    <a:lumMod val="50000"/>
                  </a:schemeClr>
                </a:solidFill>
                <a:cs typeface="+mj-cs"/>
                <a:sym typeface="Helvetica Light"/>
              </a:rPr>
              <a:t>Shared IP</a:t>
            </a:r>
          </a:p>
        </p:txBody>
      </p:sp>
      <p:sp>
        <p:nvSpPr>
          <p:cNvPr id="59" name="Rectangle 58">
            <a:extLst>
              <a:ext uri="{FF2B5EF4-FFF2-40B4-BE49-F238E27FC236}">
                <a16:creationId xmlns:a16="http://schemas.microsoft.com/office/drawing/2014/main" xmlns="" id="{BA1E899F-7082-45F2-A163-4CD7A1DBE1A8}"/>
              </a:ext>
            </a:extLst>
          </p:cNvPr>
          <p:cNvSpPr/>
          <p:nvPr/>
        </p:nvSpPr>
        <p:spPr>
          <a:xfrm>
            <a:off x="10047249" y="3426925"/>
            <a:ext cx="1903419" cy="735174"/>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ctr">
            <a:spAutoFit/>
          </a:bodyPr>
          <a:lstStyle/>
          <a:p>
            <a:pPr algn="ctr" defTabSz="457200">
              <a:lnSpc>
                <a:spcPct val="100000"/>
              </a:lnSpc>
            </a:pPr>
            <a:r>
              <a:rPr lang="en-US" sz="1400" b="1" dirty="0">
                <a:solidFill>
                  <a:schemeClr val="bg1">
                    <a:lumMod val="50000"/>
                  </a:schemeClr>
                </a:solidFill>
                <a:cs typeface="+mj-cs"/>
                <a:sym typeface="Helvetica Light"/>
              </a:rPr>
              <a:t>Scaled Delivery</a:t>
            </a:r>
          </a:p>
          <a:p>
            <a:pPr algn="ctr" defTabSz="457200">
              <a:lnSpc>
                <a:spcPct val="100000"/>
              </a:lnSpc>
            </a:pPr>
            <a:r>
              <a:rPr lang="en-US" sz="1400" b="1" dirty="0">
                <a:solidFill>
                  <a:schemeClr val="bg1">
                    <a:lumMod val="50000"/>
                  </a:schemeClr>
                </a:solidFill>
                <a:cs typeface="+mj-cs"/>
                <a:sym typeface="Helvetica Light"/>
              </a:rPr>
              <a:t>Certification</a:t>
            </a:r>
          </a:p>
          <a:p>
            <a:pPr algn="ctr" defTabSz="457200">
              <a:lnSpc>
                <a:spcPct val="100000"/>
              </a:lnSpc>
            </a:pPr>
            <a:r>
              <a:rPr lang="en-US" sz="1400" b="1" dirty="0">
                <a:solidFill>
                  <a:schemeClr val="bg1">
                    <a:lumMod val="50000"/>
                  </a:schemeClr>
                </a:solidFill>
                <a:cs typeface="+mj-cs"/>
                <a:sym typeface="Helvetica Light"/>
              </a:rPr>
              <a:t>Extended Ecosystem</a:t>
            </a:r>
          </a:p>
        </p:txBody>
      </p:sp>
      <p:sp>
        <p:nvSpPr>
          <p:cNvPr id="60" name="Rectangle 59">
            <a:extLst>
              <a:ext uri="{FF2B5EF4-FFF2-40B4-BE49-F238E27FC236}">
                <a16:creationId xmlns:a16="http://schemas.microsoft.com/office/drawing/2014/main" xmlns="" id="{3CC92B4D-A590-4A0F-8C17-458051C1C02B}"/>
              </a:ext>
            </a:extLst>
          </p:cNvPr>
          <p:cNvSpPr/>
          <p:nvPr/>
        </p:nvSpPr>
        <p:spPr>
          <a:xfrm>
            <a:off x="4988418" y="5732126"/>
            <a:ext cx="1900634" cy="97125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ctr">
            <a:spAutoFit/>
          </a:bodyPr>
          <a:lstStyle/>
          <a:p>
            <a:pPr algn="ctr" defTabSz="457200">
              <a:lnSpc>
                <a:spcPct val="100000"/>
              </a:lnSpc>
            </a:pPr>
            <a:r>
              <a:rPr lang="en-US" sz="1400" b="1" dirty="0">
                <a:solidFill>
                  <a:schemeClr val="bg1">
                    <a:lumMod val="50000"/>
                  </a:schemeClr>
                </a:solidFill>
                <a:cs typeface="+mj-cs"/>
                <a:sym typeface="Helvetica Light"/>
              </a:rPr>
              <a:t>Standing Ecosystem</a:t>
            </a:r>
          </a:p>
          <a:p>
            <a:pPr algn="ctr" defTabSz="457200">
              <a:lnSpc>
                <a:spcPct val="100000"/>
              </a:lnSpc>
            </a:pPr>
            <a:r>
              <a:rPr lang="en-US" sz="1400" b="1" dirty="0">
                <a:solidFill>
                  <a:schemeClr val="bg1">
                    <a:lumMod val="50000"/>
                  </a:schemeClr>
                </a:solidFill>
                <a:cs typeface="+mj-cs"/>
                <a:sym typeface="Helvetica Light"/>
              </a:rPr>
              <a:t>Collaboration</a:t>
            </a:r>
          </a:p>
        </p:txBody>
      </p:sp>
      <p:sp>
        <p:nvSpPr>
          <p:cNvPr id="61" name="Rectangle 60">
            <a:extLst>
              <a:ext uri="{FF2B5EF4-FFF2-40B4-BE49-F238E27FC236}">
                <a16:creationId xmlns:a16="http://schemas.microsoft.com/office/drawing/2014/main" xmlns="" id="{25E05860-AD5F-46D7-81C0-D69651D5C547}"/>
              </a:ext>
            </a:extLst>
          </p:cNvPr>
          <p:cNvSpPr/>
          <p:nvPr/>
        </p:nvSpPr>
        <p:spPr>
          <a:xfrm>
            <a:off x="4923561" y="663271"/>
            <a:ext cx="2137211" cy="56281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ctr">
            <a:spAutoFit/>
          </a:bodyPr>
          <a:lstStyle/>
          <a:p>
            <a:pPr algn="ctr" defTabSz="457200">
              <a:lnSpc>
                <a:spcPct val="100000"/>
              </a:lnSpc>
            </a:pPr>
            <a:r>
              <a:rPr lang="en-US" sz="1400" b="1" dirty="0">
                <a:solidFill>
                  <a:schemeClr val="bg1">
                    <a:lumMod val="50000"/>
                  </a:schemeClr>
                </a:solidFill>
                <a:cs typeface="+mj-cs"/>
                <a:sym typeface="Helvetica Light"/>
              </a:rPr>
              <a:t>120+ Projects</a:t>
            </a:r>
          </a:p>
          <a:p>
            <a:pPr algn="ctr" defTabSz="457200">
              <a:lnSpc>
                <a:spcPct val="100000"/>
              </a:lnSpc>
            </a:pPr>
            <a:r>
              <a:rPr lang="en-US" sz="1400" b="1" dirty="0">
                <a:solidFill>
                  <a:schemeClr val="bg1">
                    <a:lumMod val="50000"/>
                  </a:schemeClr>
                </a:solidFill>
                <a:cs typeface="+mj-cs"/>
                <a:sym typeface="Helvetica Light"/>
              </a:rPr>
              <a:t>Matchmaking Interests</a:t>
            </a:r>
          </a:p>
        </p:txBody>
      </p:sp>
      <p:sp>
        <p:nvSpPr>
          <p:cNvPr id="62" name="Rectangle 61">
            <a:extLst>
              <a:ext uri="{FF2B5EF4-FFF2-40B4-BE49-F238E27FC236}">
                <a16:creationId xmlns:a16="http://schemas.microsoft.com/office/drawing/2014/main" xmlns="" id="{FB7A380A-BB79-4BD2-8428-562BDA729066}"/>
              </a:ext>
            </a:extLst>
          </p:cNvPr>
          <p:cNvSpPr/>
          <p:nvPr/>
        </p:nvSpPr>
        <p:spPr>
          <a:xfrm>
            <a:off x="1505415" y="5333466"/>
            <a:ext cx="1936891" cy="90752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ctr">
            <a:spAutoFit/>
          </a:bodyPr>
          <a:lstStyle/>
          <a:p>
            <a:pPr algn="ctr" defTabSz="457200"/>
            <a:r>
              <a:rPr lang="en-US" sz="1400" b="1" dirty="0">
                <a:solidFill>
                  <a:schemeClr val="bg1">
                    <a:lumMod val="50000"/>
                  </a:schemeClr>
                </a:solidFill>
                <a:cs typeface="+mj-cs"/>
                <a:sym typeface="Helvetica Light"/>
              </a:rPr>
              <a:t>Enterprise-Grade</a:t>
            </a:r>
          </a:p>
          <a:p>
            <a:pPr algn="ctr" defTabSz="457200"/>
            <a:r>
              <a:rPr lang="en-US" sz="1400" b="1" dirty="0">
                <a:solidFill>
                  <a:schemeClr val="bg1">
                    <a:lumMod val="50000"/>
                  </a:schemeClr>
                </a:solidFill>
                <a:cs typeface="+mj-cs"/>
                <a:sym typeface="Helvetica Light"/>
              </a:rPr>
              <a:t>Privacy</a:t>
            </a:r>
          </a:p>
          <a:p>
            <a:pPr algn="ctr" defTabSz="457200"/>
            <a:r>
              <a:rPr lang="en-US" sz="1400" b="1" dirty="0">
                <a:solidFill>
                  <a:schemeClr val="bg1">
                    <a:lumMod val="50000"/>
                  </a:schemeClr>
                </a:solidFill>
                <a:cs typeface="+mj-cs"/>
                <a:sym typeface="Helvetica Light"/>
              </a:rPr>
              <a:t>Interoperability</a:t>
            </a:r>
          </a:p>
          <a:p>
            <a:pPr algn="ctr" defTabSz="457200"/>
            <a:r>
              <a:rPr lang="en-US" sz="1400" b="1" dirty="0">
                <a:solidFill>
                  <a:schemeClr val="bg1">
                    <a:lumMod val="50000"/>
                  </a:schemeClr>
                </a:solidFill>
                <a:cs typeface="+mj-cs"/>
                <a:sym typeface="Helvetica Light"/>
              </a:rPr>
              <a:t>Ease of Integration</a:t>
            </a:r>
          </a:p>
        </p:txBody>
      </p:sp>
    </p:spTree>
    <p:extLst>
      <p:ext uri="{BB962C8B-B14F-4D97-AF65-F5344CB8AC3E}">
        <p14:creationId xmlns:p14="http://schemas.microsoft.com/office/powerpoint/2010/main" val="2529310042"/>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544809F-D801-CC46-BC8E-9C5C835E1185}"/>
              </a:ext>
            </a:extLst>
          </p:cNvPr>
          <p:cNvPicPr>
            <a:picLocks noChangeAspect="1"/>
          </p:cNvPicPr>
          <p:nvPr/>
        </p:nvPicPr>
        <p:blipFill>
          <a:blip r:embed="rId3"/>
          <a:stretch>
            <a:fillRect/>
          </a:stretch>
        </p:blipFill>
        <p:spPr>
          <a:xfrm>
            <a:off x="986877" y="1343621"/>
            <a:ext cx="10218249" cy="5017187"/>
          </a:xfrm>
          <a:prstGeom prst="rect">
            <a:avLst/>
          </a:prstGeom>
        </p:spPr>
      </p:pic>
      <p:sp>
        <p:nvSpPr>
          <p:cNvPr id="7" name="Title 1">
            <a:extLst>
              <a:ext uri="{FF2B5EF4-FFF2-40B4-BE49-F238E27FC236}">
                <a16:creationId xmlns:a16="http://schemas.microsoft.com/office/drawing/2014/main" xmlns="" id="{59C08223-0D0C-AB45-94D0-E1BA0B86CE21}"/>
              </a:ext>
            </a:extLst>
          </p:cNvPr>
          <p:cNvSpPr>
            <a:spLocks noGrp="1"/>
          </p:cNvSpPr>
          <p:nvPr>
            <p:ph type="title"/>
          </p:nvPr>
        </p:nvSpPr>
        <p:spPr/>
        <p:txBody>
          <a:bodyPr/>
          <a:lstStyle/>
          <a:p>
            <a:r>
              <a:rPr lang="en-US" dirty="0"/>
              <a:t>Network effect across largest global ecosystem</a:t>
            </a:r>
          </a:p>
        </p:txBody>
      </p:sp>
      <p:sp>
        <p:nvSpPr>
          <p:cNvPr id="8" name="TextBox 7">
            <a:extLst>
              <a:ext uri="{FF2B5EF4-FFF2-40B4-BE49-F238E27FC236}">
                <a16:creationId xmlns:a16="http://schemas.microsoft.com/office/drawing/2014/main" xmlns="" id="{67BFD2A2-D8B1-D744-90AC-1235C7D071D6}"/>
              </a:ext>
            </a:extLst>
          </p:cNvPr>
          <p:cNvSpPr txBox="1"/>
          <p:nvPr/>
        </p:nvSpPr>
        <p:spPr>
          <a:xfrm>
            <a:off x="234950" y="914400"/>
            <a:ext cx="11381316" cy="473912"/>
          </a:xfrm>
          <a:prstGeom prst="rect">
            <a:avLst/>
          </a:prstGeom>
          <a:noFill/>
        </p:spPr>
        <p:txBody>
          <a:bodyPr wrap="square" rtlCol="0">
            <a:spAutoFit/>
          </a:bodyPr>
          <a:lstStyle/>
          <a:p>
            <a:r>
              <a:rPr lang="en-US" sz="1733" i="1" dirty="0">
                <a:latin typeface="Poppins" pitchFamily="2" charset="77"/>
                <a:cs typeface="Poppins" pitchFamily="2" charset="77"/>
              </a:rPr>
              <a:t>Mutualize development, platform and network costs across 100+ member global ecosystem</a:t>
            </a:r>
          </a:p>
          <a:p>
            <a:pPr algn="l"/>
            <a:endParaRPr lang="en-US" sz="1333" dirty="0">
              <a:latin typeface="Poppins" pitchFamily="2" charset="77"/>
              <a:cs typeface="Poppins" pitchFamily="2" charset="77"/>
            </a:endParaRPr>
          </a:p>
        </p:txBody>
      </p:sp>
      <p:sp>
        <p:nvSpPr>
          <p:cNvPr id="9" name="Text Placeholder 1">
            <a:extLst>
              <a:ext uri="{FF2B5EF4-FFF2-40B4-BE49-F238E27FC236}">
                <a16:creationId xmlns:a16="http://schemas.microsoft.com/office/drawing/2014/main" xmlns="" id="{504296CE-0847-EA49-AEB9-6E089E9D847A}"/>
              </a:ext>
            </a:extLst>
          </p:cNvPr>
          <p:cNvSpPr txBox="1">
            <a:spLocks/>
          </p:cNvSpPr>
          <p:nvPr/>
        </p:nvSpPr>
        <p:spPr>
          <a:xfrm>
            <a:off x="6102993" y="13841759"/>
            <a:ext cx="5857815" cy="588195"/>
          </a:xfrm>
          <a:prstGeom prst="rect">
            <a:avLst/>
          </a:prstGeom>
        </p:spPr>
        <p:txBody>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67"/>
              <a:t>Not a comprehensive list</a:t>
            </a:r>
            <a:endParaRPr lang="en-US" sz="1467" dirty="0"/>
          </a:p>
        </p:txBody>
      </p:sp>
      <p:sp>
        <p:nvSpPr>
          <p:cNvPr id="10" name="Text Placeholder 1">
            <a:extLst>
              <a:ext uri="{FF2B5EF4-FFF2-40B4-BE49-F238E27FC236}">
                <a16:creationId xmlns:a16="http://schemas.microsoft.com/office/drawing/2014/main" xmlns="" id="{D687B732-D6AF-C54F-A3B0-261EE4E8DA1F}"/>
              </a:ext>
            </a:extLst>
          </p:cNvPr>
          <p:cNvSpPr txBox="1">
            <a:spLocks/>
          </p:cNvSpPr>
          <p:nvPr/>
        </p:nvSpPr>
        <p:spPr>
          <a:xfrm>
            <a:off x="6306193" y="14044959"/>
            <a:ext cx="5857815" cy="588195"/>
          </a:xfrm>
          <a:prstGeom prst="rect">
            <a:avLst/>
          </a:prstGeom>
        </p:spPr>
        <p:txBody>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67"/>
              <a:t>Not a comprehensive list</a:t>
            </a:r>
            <a:endParaRPr lang="en-US" sz="1467" dirty="0"/>
          </a:p>
        </p:txBody>
      </p:sp>
      <p:sp>
        <p:nvSpPr>
          <p:cNvPr id="11" name="Text Placeholder 1">
            <a:extLst>
              <a:ext uri="{FF2B5EF4-FFF2-40B4-BE49-F238E27FC236}">
                <a16:creationId xmlns:a16="http://schemas.microsoft.com/office/drawing/2014/main" xmlns="" id="{57C94186-B3E3-1942-A5A2-E4A2D586D7BE}"/>
              </a:ext>
            </a:extLst>
          </p:cNvPr>
          <p:cNvSpPr txBox="1">
            <a:spLocks/>
          </p:cNvSpPr>
          <p:nvPr/>
        </p:nvSpPr>
        <p:spPr>
          <a:xfrm>
            <a:off x="6509393" y="14248159"/>
            <a:ext cx="5857815" cy="588195"/>
          </a:xfrm>
          <a:prstGeom prst="rect">
            <a:avLst/>
          </a:prstGeom>
        </p:spPr>
        <p:txBody>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67"/>
              <a:t>Not a comprehensive list</a:t>
            </a:r>
            <a:endParaRPr lang="en-US" sz="1467" dirty="0"/>
          </a:p>
        </p:txBody>
      </p:sp>
      <p:sp>
        <p:nvSpPr>
          <p:cNvPr id="13" name="Text Placeholder 5">
            <a:extLst>
              <a:ext uri="{FF2B5EF4-FFF2-40B4-BE49-F238E27FC236}">
                <a16:creationId xmlns:a16="http://schemas.microsoft.com/office/drawing/2014/main" xmlns="" id="{7DF8D673-ED40-8A42-88EA-6713FA43247D}"/>
              </a:ext>
            </a:extLst>
          </p:cNvPr>
          <p:cNvSpPr txBox="1">
            <a:spLocks/>
          </p:cNvSpPr>
          <p:nvPr/>
        </p:nvSpPr>
        <p:spPr>
          <a:xfrm>
            <a:off x="2095769" y="6529706"/>
            <a:ext cx="2197100" cy="292100"/>
          </a:xfrm>
          <a:prstGeom prst="rect">
            <a:avLst/>
          </a:prstGeom>
          <a:solidFill>
            <a:schemeClr val="accent6">
              <a:lumMod val="40000"/>
              <a:lumOff val="60000"/>
            </a:schemeClr>
          </a:solidFill>
        </p:spPr>
        <p:txBody>
          <a:bodyPr vert="horz" lIns="121920" tIns="60960" rIns="121920" bIns="60960" rtlCol="0">
            <a:normAutofit fontScale="85000" lnSpcReduction="20000"/>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467" b="1">
                <a:solidFill>
                  <a:schemeClr val="bg1"/>
                </a:solidFill>
              </a:rPr>
              <a:t>Not a comprehensive list</a:t>
            </a:r>
            <a:endParaRPr lang="en-US" sz="1467" b="1" dirty="0">
              <a:solidFill>
                <a:schemeClr val="bg1"/>
              </a:solidFill>
            </a:endParaRPr>
          </a:p>
        </p:txBody>
      </p:sp>
    </p:spTree>
    <p:extLst>
      <p:ext uri="{BB962C8B-B14F-4D97-AF65-F5344CB8AC3E}">
        <p14:creationId xmlns:p14="http://schemas.microsoft.com/office/powerpoint/2010/main" val="1304610681"/>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 name="R3 Partners: Building the ecosystem to support Corda"/>
          <p:cNvSpPr txBox="1">
            <a:spLocks noGrp="1"/>
          </p:cNvSpPr>
          <p:nvPr>
            <p:ph type="title"/>
          </p:nvPr>
        </p:nvSpPr>
        <p:spPr>
          <a:prstGeom prst="rect">
            <a:avLst/>
          </a:prstGeom>
        </p:spPr>
        <p:txBody>
          <a:bodyPr/>
          <a:lstStyle/>
          <a:p>
            <a:r>
              <a:rPr dirty="0"/>
              <a:t>R3 Partners: Building the ecosystem to support Corda</a:t>
            </a:r>
          </a:p>
        </p:txBody>
      </p:sp>
      <p:sp>
        <p:nvSpPr>
          <p:cNvPr id="125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defTabSz="228594">
              <a:spcBef>
                <a:spcPts val="751"/>
              </a:spcBef>
              <a:defRPr/>
            </a:pPr>
            <a:fld id="{86CB4B4D-7CA3-9044-876B-883B54F8677D}" type="slidenum">
              <a:rPr kern="0">
                <a:latin typeface="Poppins Light"/>
                <a:cs typeface="Poppins Light"/>
                <a:sym typeface="Poppins Light"/>
              </a:rPr>
              <a:pPr defTabSz="228594">
                <a:spcBef>
                  <a:spcPts val="751"/>
                </a:spcBef>
                <a:defRPr/>
              </a:pPr>
              <a:t>15</a:t>
            </a:fld>
            <a:endParaRPr kern="0">
              <a:latin typeface="Poppins Light"/>
              <a:cs typeface="Poppins Light"/>
              <a:sym typeface="Poppins Light"/>
            </a:endParaRPr>
          </a:p>
        </p:txBody>
      </p:sp>
      <p:sp>
        <p:nvSpPr>
          <p:cNvPr id="1252" name="Rectangle"/>
          <p:cNvSpPr/>
          <p:nvPr/>
        </p:nvSpPr>
        <p:spPr>
          <a:xfrm>
            <a:off x="475794" y="1196799"/>
            <a:ext cx="2949455" cy="294372"/>
          </a:xfrm>
          <a:prstGeom prst="rect">
            <a:avLst/>
          </a:prstGeom>
          <a:solidFill>
            <a:srgbClr val="D8232A"/>
          </a:solidFill>
          <a:ln w="12700">
            <a:miter lim="400000"/>
          </a:ln>
        </p:spPr>
        <p:txBody>
          <a:bodyPr lIns="25400" tIns="25400" rIns="25400" bIns="25400" anchor="ctr"/>
          <a:lstStyle/>
          <a:p>
            <a:pPr algn="ctr" defTabSz="412740">
              <a:defRPr sz="3200">
                <a:latin typeface="Helvetica Light"/>
                <a:ea typeface="Helvetica Light"/>
                <a:cs typeface="Helvetica Light"/>
                <a:sym typeface="Helvetica Light"/>
              </a:defRPr>
            </a:pPr>
            <a:endParaRPr sz="1600">
              <a:latin typeface="Helvetica Light"/>
              <a:sym typeface="Helvetica Light"/>
            </a:endParaRPr>
          </a:p>
        </p:txBody>
      </p:sp>
      <p:sp>
        <p:nvSpPr>
          <p:cNvPr id="1253" name="Rectangle"/>
          <p:cNvSpPr/>
          <p:nvPr/>
        </p:nvSpPr>
        <p:spPr>
          <a:xfrm>
            <a:off x="3568243" y="1196799"/>
            <a:ext cx="8331068" cy="294372"/>
          </a:xfrm>
          <a:prstGeom prst="rect">
            <a:avLst/>
          </a:prstGeom>
          <a:solidFill>
            <a:srgbClr val="D8232A"/>
          </a:solidFill>
          <a:ln w="12700">
            <a:miter lim="400000"/>
          </a:ln>
        </p:spPr>
        <p:txBody>
          <a:bodyPr lIns="25400" tIns="25400" rIns="25400" bIns="25400" anchor="ctr"/>
          <a:lstStyle/>
          <a:p>
            <a:pPr algn="ctr" defTabSz="412740">
              <a:defRPr sz="3200">
                <a:latin typeface="Helvetica Light"/>
                <a:ea typeface="Helvetica Light"/>
                <a:cs typeface="Helvetica Light"/>
                <a:sym typeface="Helvetica Light"/>
              </a:defRPr>
            </a:pPr>
            <a:endParaRPr sz="1600">
              <a:latin typeface="Helvetica Light"/>
              <a:sym typeface="Helvetica Light"/>
            </a:endParaRPr>
          </a:p>
        </p:txBody>
      </p:sp>
      <p:sp>
        <p:nvSpPr>
          <p:cNvPr id="1254" name="Rectangle"/>
          <p:cNvSpPr/>
          <p:nvPr/>
        </p:nvSpPr>
        <p:spPr>
          <a:xfrm>
            <a:off x="8794677" y="3855978"/>
            <a:ext cx="2432952" cy="294372"/>
          </a:xfrm>
          <a:prstGeom prst="rect">
            <a:avLst/>
          </a:prstGeom>
          <a:solidFill>
            <a:srgbClr val="D8232A"/>
          </a:solidFill>
          <a:ln w="12700">
            <a:miter lim="400000"/>
          </a:ln>
        </p:spPr>
        <p:txBody>
          <a:bodyPr lIns="25400" tIns="25400" rIns="25400" bIns="25400" anchor="ctr"/>
          <a:lstStyle/>
          <a:p>
            <a:pPr algn="ctr" defTabSz="412740">
              <a:defRPr sz="3200">
                <a:latin typeface="Helvetica Light"/>
                <a:ea typeface="Helvetica Light"/>
                <a:cs typeface="Helvetica Light"/>
                <a:sym typeface="Helvetica Light"/>
              </a:defRPr>
            </a:pPr>
            <a:endParaRPr sz="1600">
              <a:latin typeface="Helvetica Light"/>
              <a:sym typeface="Helvetica Light"/>
            </a:endParaRPr>
          </a:p>
        </p:txBody>
      </p:sp>
      <p:sp>
        <p:nvSpPr>
          <p:cNvPr id="1255" name="Rectangle"/>
          <p:cNvSpPr/>
          <p:nvPr/>
        </p:nvSpPr>
        <p:spPr>
          <a:xfrm>
            <a:off x="3568243" y="3855978"/>
            <a:ext cx="5090231" cy="294372"/>
          </a:xfrm>
          <a:prstGeom prst="rect">
            <a:avLst/>
          </a:prstGeom>
          <a:solidFill>
            <a:srgbClr val="D8232A"/>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defTabSz="825500">
              <a:lnSpc>
                <a:spcPct val="100000"/>
              </a:lnSpc>
              <a:defRPr sz="3200">
                <a:latin typeface="Helvetica Light"/>
                <a:ea typeface="Helvetica Light"/>
                <a:cs typeface="Helvetica Light"/>
                <a:sym typeface="Helvetica Light"/>
              </a:defRPr>
            </a:lvl1pPr>
          </a:lstStyle>
          <a:p>
            <a:pPr defTabSz="412740">
              <a:defRPr/>
            </a:pPr>
            <a:r>
              <a:rPr sz="1600"/>
              <a:t> </a:t>
            </a:r>
          </a:p>
        </p:txBody>
      </p:sp>
      <p:grpSp>
        <p:nvGrpSpPr>
          <p:cNvPr id="1261" name="Group"/>
          <p:cNvGrpSpPr/>
          <p:nvPr/>
        </p:nvGrpSpPr>
        <p:grpSpPr>
          <a:xfrm>
            <a:off x="8794677" y="4149785"/>
            <a:ext cx="2432952" cy="2232320"/>
            <a:chOff x="0" y="0"/>
            <a:chExt cx="4865902" cy="4464640"/>
          </a:xfrm>
        </p:grpSpPr>
        <p:sp>
          <p:nvSpPr>
            <p:cNvPr id="1256" name="Rectangle"/>
            <p:cNvSpPr/>
            <p:nvPr/>
          </p:nvSpPr>
          <p:spPr>
            <a:xfrm>
              <a:off x="0" y="0"/>
              <a:ext cx="4865903" cy="4464641"/>
            </a:xfrm>
            <a:prstGeom prst="rect">
              <a:avLst/>
            </a:prstGeom>
            <a:solidFill>
              <a:srgbClr val="FFFFFF"/>
            </a:solidFill>
            <a:ln w="12700" cap="flat">
              <a:noFill/>
              <a:miter lim="400000"/>
            </a:ln>
            <a:effectLst/>
          </p:spPr>
          <p:txBody>
            <a:bodyPr wrap="square" lIns="25400" tIns="25400" rIns="25400" bIns="25400" numCol="1" anchor="ctr">
              <a:noAutofit/>
            </a:bodyPr>
            <a:lstStyle/>
            <a:p>
              <a:pPr algn="ctr" defTabSz="412740">
                <a:defRPr sz="3200">
                  <a:latin typeface="Helvetica Light"/>
                  <a:ea typeface="Helvetica Light"/>
                  <a:cs typeface="Helvetica Light"/>
                  <a:sym typeface="Helvetica Light"/>
                </a:defRPr>
              </a:pPr>
              <a:endParaRPr sz="1600">
                <a:latin typeface="Helvetica Light"/>
                <a:sym typeface="Helvetica Light"/>
              </a:endParaRPr>
            </a:p>
          </p:txBody>
        </p:sp>
        <p:grpSp>
          <p:nvGrpSpPr>
            <p:cNvPr id="1260" name="Group"/>
            <p:cNvGrpSpPr/>
            <p:nvPr/>
          </p:nvGrpSpPr>
          <p:grpSpPr>
            <a:xfrm>
              <a:off x="1206961" y="460202"/>
              <a:ext cx="2328211" cy="3569638"/>
              <a:chOff x="0" y="0"/>
              <a:chExt cx="2328209" cy="3569637"/>
            </a:xfrm>
          </p:grpSpPr>
          <p:pic>
            <p:nvPicPr>
              <p:cNvPr id="1257" name="image38.tif" descr="image38.tif"/>
              <p:cNvPicPr>
                <a:picLocks noChangeAspect="1"/>
              </p:cNvPicPr>
              <p:nvPr/>
            </p:nvPicPr>
            <p:blipFill>
              <a:blip r:embed="rId2">
                <a:extLst/>
              </a:blip>
              <a:stretch>
                <a:fillRect/>
              </a:stretch>
            </p:blipFill>
            <p:spPr>
              <a:xfrm>
                <a:off x="0" y="742963"/>
                <a:ext cx="2328210" cy="2125901"/>
              </a:xfrm>
              <a:prstGeom prst="rect">
                <a:avLst/>
              </a:prstGeom>
              <a:ln w="12700" cap="flat">
                <a:noFill/>
                <a:miter lim="400000"/>
              </a:ln>
              <a:effectLst/>
            </p:spPr>
          </p:pic>
          <p:pic>
            <p:nvPicPr>
              <p:cNvPr id="1258" name="Image result for accuity logo" descr="Image result for accuity logo"/>
              <p:cNvPicPr>
                <a:picLocks noChangeAspect="1"/>
              </p:cNvPicPr>
              <p:nvPr/>
            </p:nvPicPr>
            <p:blipFill>
              <a:blip r:embed="rId3">
                <a:extLst/>
              </a:blip>
              <a:stretch>
                <a:fillRect/>
              </a:stretch>
            </p:blipFill>
            <p:spPr>
              <a:xfrm>
                <a:off x="48525" y="0"/>
                <a:ext cx="2231157" cy="702696"/>
              </a:xfrm>
              <a:prstGeom prst="rect">
                <a:avLst/>
              </a:prstGeom>
              <a:ln w="12700" cap="flat">
                <a:noFill/>
                <a:miter lim="400000"/>
              </a:ln>
              <a:effectLst/>
            </p:spPr>
          </p:pic>
          <p:pic>
            <p:nvPicPr>
              <p:cNvPr id="1259" name="image75.tif" descr="image75.tif"/>
              <p:cNvPicPr>
                <a:picLocks noChangeAspect="1"/>
              </p:cNvPicPr>
              <p:nvPr/>
            </p:nvPicPr>
            <p:blipFill>
              <a:blip r:embed="rId4">
                <a:extLst/>
              </a:blip>
              <a:stretch>
                <a:fillRect/>
              </a:stretch>
            </p:blipFill>
            <p:spPr>
              <a:xfrm>
                <a:off x="0" y="2936120"/>
                <a:ext cx="2326725" cy="633518"/>
              </a:xfrm>
              <a:prstGeom prst="rect">
                <a:avLst/>
              </a:prstGeom>
              <a:ln w="12700" cap="flat">
                <a:noFill/>
                <a:miter lim="400000"/>
              </a:ln>
              <a:effectLst/>
            </p:spPr>
          </p:pic>
        </p:grpSp>
      </p:grpSp>
      <p:grpSp>
        <p:nvGrpSpPr>
          <p:cNvPr id="1290" name="Group"/>
          <p:cNvGrpSpPr/>
          <p:nvPr/>
        </p:nvGrpSpPr>
        <p:grpSpPr>
          <a:xfrm>
            <a:off x="3568243" y="1486025"/>
            <a:ext cx="8331068" cy="2232321"/>
            <a:chOff x="0" y="0"/>
            <a:chExt cx="16662134" cy="4464640"/>
          </a:xfrm>
        </p:grpSpPr>
        <p:sp>
          <p:nvSpPr>
            <p:cNvPr id="1262" name="Rectangle"/>
            <p:cNvSpPr/>
            <p:nvPr/>
          </p:nvSpPr>
          <p:spPr>
            <a:xfrm>
              <a:off x="0" y="0"/>
              <a:ext cx="16662135" cy="4464641"/>
            </a:xfrm>
            <a:prstGeom prst="rect">
              <a:avLst/>
            </a:prstGeom>
            <a:solidFill>
              <a:srgbClr val="FFFFFF"/>
            </a:solidFill>
            <a:ln w="12700" cap="flat">
              <a:noFill/>
              <a:miter lim="400000"/>
            </a:ln>
            <a:effectLst/>
          </p:spPr>
          <p:txBody>
            <a:bodyPr wrap="square" lIns="25400" tIns="25400" rIns="25400" bIns="25400" numCol="1" anchor="ctr">
              <a:noAutofit/>
            </a:bodyPr>
            <a:lstStyle/>
            <a:p>
              <a:pPr algn="ctr" defTabSz="412740">
                <a:defRPr sz="3200">
                  <a:latin typeface="Helvetica Light"/>
                  <a:ea typeface="Helvetica Light"/>
                  <a:cs typeface="Helvetica Light"/>
                  <a:sym typeface="Helvetica Light"/>
                </a:defRPr>
              </a:pPr>
              <a:endParaRPr sz="1600">
                <a:latin typeface="Helvetica Light"/>
                <a:sym typeface="Helvetica Light"/>
              </a:endParaRPr>
            </a:p>
          </p:txBody>
        </p:sp>
        <p:pic>
          <p:nvPicPr>
            <p:cNvPr id="1263" name="Image result for finastra logo" descr="Image result for finastra logo"/>
            <p:cNvPicPr>
              <a:picLocks noChangeAspect="1"/>
            </p:cNvPicPr>
            <p:nvPr/>
          </p:nvPicPr>
          <p:blipFill>
            <a:blip r:embed="rId5">
              <a:extLst/>
            </a:blip>
            <a:stretch>
              <a:fillRect/>
            </a:stretch>
          </p:blipFill>
          <p:spPr>
            <a:xfrm>
              <a:off x="7378068" y="487814"/>
              <a:ext cx="2001596" cy="823041"/>
            </a:xfrm>
            <a:prstGeom prst="rect">
              <a:avLst/>
            </a:prstGeom>
            <a:ln w="12700" cap="flat">
              <a:noFill/>
              <a:miter lim="400000"/>
            </a:ln>
            <a:effectLst/>
          </p:spPr>
        </p:pic>
        <p:pic>
          <p:nvPicPr>
            <p:cNvPr id="1264" name="image41.png" descr="image41.png"/>
            <p:cNvPicPr>
              <a:picLocks noChangeAspect="1"/>
            </p:cNvPicPr>
            <p:nvPr/>
          </p:nvPicPr>
          <p:blipFill>
            <a:blip r:embed="rId6">
              <a:extLst/>
            </a:blip>
            <a:stretch>
              <a:fillRect/>
            </a:stretch>
          </p:blipFill>
          <p:spPr>
            <a:xfrm>
              <a:off x="13735043" y="955054"/>
              <a:ext cx="2319292" cy="451349"/>
            </a:xfrm>
            <a:prstGeom prst="rect">
              <a:avLst/>
            </a:prstGeom>
            <a:ln w="12700" cap="flat">
              <a:noFill/>
              <a:miter lim="400000"/>
            </a:ln>
            <a:effectLst/>
          </p:spPr>
        </p:pic>
        <p:pic>
          <p:nvPicPr>
            <p:cNvPr id="1265" name="logo" descr="logo"/>
            <p:cNvPicPr>
              <a:picLocks noChangeAspect="1"/>
            </p:cNvPicPr>
            <p:nvPr/>
          </p:nvPicPr>
          <p:blipFill>
            <a:blip r:embed="rId7">
              <a:extLst/>
            </a:blip>
            <a:stretch>
              <a:fillRect/>
            </a:stretch>
          </p:blipFill>
          <p:spPr>
            <a:xfrm>
              <a:off x="9343794" y="1532919"/>
              <a:ext cx="1962683" cy="261512"/>
            </a:xfrm>
            <a:prstGeom prst="rect">
              <a:avLst/>
            </a:prstGeom>
            <a:ln w="12700" cap="flat">
              <a:noFill/>
              <a:miter lim="400000"/>
            </a:ln>
            <a:effectLst/>
          </p:spPr>
        </p:pic>
        <p:pic>
          <p:nvPicPr>
            <p:cNvPr id="1266" name="Image result for hqla X logo" descr="Image result for hqla X logo"/>
            <p:cNvPicPr>
              <a:picLocks noChangeAspect="1"/>
            </p:cNvPicPr>
            <p:nvPr/>
          </p:nvPicPr>
          <p:blipFill>
            <a:blip r:embed="rId8">
              <a:extLst/>
            </a:blip>
            <a:stretch>
              <a:fillRect/>
            </a:stretch>
          </p:blipFill>
          <p:spPr>
            <a:xfrm>
              <a:off x="11734017" y="1416209"/>
              <a:ext cx="2537122" cy="700015"/>
            </a:xfrm>
            <a:prstGeom prst="rect">
              <a:avLst/>
            </a:prstGeom>
            <a:ln w="12700" cap="flat">
              <a:noFill/>
              <a:miter lim="400000"/>
            </a:ln>
            <a:effectLst/>
          </p:spPr>
        </p:pic>
        <p:pic>
          <p:nvPicPr>
            <p:cNvPr id="1267" name="Image result for tradeIX logo" descr="Image result for tradeIX logo"/>
            <p:cNvPicPr>
              <a:picLocks noChangeAspect="1"/>
            </p:cNvPicPr>
            <p:nvPr/>
          </p:nvPicPr>
          <p:blipFill>
            <a:blip r:embed="rId9">
              <a:extLst/>
            </a:blip>
            <a:stretch>
              <a:fillRect/>
            </a:stretch>
          </p:blipFill>
          <p:spPr>
            <a:xfrm>
              <a:off x="3170918" y="77024"/>
              <a:ext cx="3096077" cy="1232451"/>
            </a:xfrm>
            <a:prstGeom prst="rect">
              <a:avLst/>
            </a:prstGeom>
            <a:ln w="12700" cap="flat">
              <a:noFill/>
              <a:miter lim="400000"/>
            </a:ln>
            <a:effectLst/>
          </p:spPr>
        </p:pic>
        <p:pic>
          <p:nvPicPr>
            <p:cNvPr id="1268" name="image45.png" descr="image45.png"/>
            <p:cNvPicPr>
              <a:picLocks noChangeAspect="1"/>
            </p:cNvPicPr>
            <p:nvPr/>
          </p:nvPicPr>
          <p:blipFill>
            <a:blip r:embed="rId10">
              <a:extLst/>
            </a:blip>
            <a:stretch>
              <a:fillRect/>
            </a:stretch>
          </p:blipFill>
          <p:spPr>
            <a:xfrm>
              <a:off x="1651261" y="1501848"/>
              <a:ext cx="2097020" cy="528737"/>
            </a:xfrm>
            <a:prstGeom prst="rect">
              <a:avLst/>
            </a:prstGeom>
            <a:ln w="12700" cap="flat">
              <a:noFill/>
              <a:miter lim="400000"/>
            </a:ln>
            <a:effectLst/>
          </p:spPr>
        </p:pic>
        <p:pic>
          <p:nvPicPr>
            <p:cNvPr id="1269" name="http://www.tradewindmarkets.com/tradewind.png" descr="http://www.tradewindmarkets.com/tradewind.png"/>
            <p:cNvPicPr>
              <a:picLocks noChangeAspect="1"/>
            </p:cNvPicPr>
            <p:nvPr/>
          </p:nvPicPr>
          <p:blipFill>
            <a:blip r:embed="rId11">
              <a:extLst/>
            </a:blip>
            <a:stretch>
              <a:fillRect/>
            </a:stretch>
          </p:blipFill>
          <p:spPr>
            <a:xfrm>
              <a:off x="5868371" y="1947717"/>
              <a:ext cx="2909708" cy="514125"/>
            </a:xfrm>
            <a:prstGeom prst="rect">
              <a:avLst/>
            </a:prstGeom>
            <a:ln w="12700" cap="flat">
              <a:noFill/>
              <a:miter lim="400000"/>
            </a:ln>
            <a:effectLst/>
          </p:spPr>
        </p:pic>
        <p:pic>
          <p:nvPicPr>
            <p:cNvPr id="1270" name="image56.tif" descr="image56.tif"/>
            <p:cNvPicPr>
              <a:picLocks noChangeAspect="1"/>
            </p:cNvPicPr>
            <p:nvPr/>
          </p:nvPicPr>
          <p:blipFill>
            <a:blip r:embed="rId12">
              <a:extLst/>
            </a:blip>
            <a:stretch>
              <a:fillRect/>
            </a:stretch>
          </p:blipFill>
          <p:spPr>
            <a:xfrm>
              <a:off x="4317151" y="1267507"/>
              <a:ext cx="2107520" cy="520377"/>
            </a:xfrm>
            <a:prstGeom prst="rect">
              <a:avLst/>
            </a:prstGeom>
            <a:ln w="12700" cap="flat">
              <a:noFill/>
              <a:miter lim="400000"/>
            </a:ln>
            <a:effectLst/>
          </p:spPr>
        </p:pic>
        <p:pic>
          <p:nvPicPr>
            <p:cNvPr id="1271" name="image57.tif" descr="image57.tif"/>
            <p:cNvPicPr>
              <a:picLocks noChangeAspect="1"/>
            </p:cNvPicPr>
            <p:nvPr/>
          </p:nvPicPr>
          <p:blipFill>
            <a:blip r:embed="rId13">
              <a:extLst/>
            </a:blip>
            <a:stretch>
              <a:fillRect/>
            </a:stretch>
          </p:blipFill>
          <p:spPr>
            <a:xfrm>
              <a:off x="3898034" y="2476626"/>
              <a:ext cx="1428539" cy="418943"/>
            </a:xfrm>
            <a:prstGeom prst="rect">
              <a:avLst/>
            </a:prstGeom>
            <a:ln w="12700" cap="flat">
              <a:noFill/>
              <a:miter lim="400000"/>
            </a:ln>
            <a:effectLst/>
          </p:spPr>
        </p:pic>
        <p:pic>
          <p:nvPicPr>
            <p:cNvPr id="1272" name="image58.tif" descr="image58.tif"/>
            <p:cNvPicPr>
              <a:picLocks noChangeAspect="1"/>
            </p:cNvPicPr>
            <p:nvPr/>
          </p:nvPicPr>
          <p:blipFill>
            <a:blip r:embed="rId14">
              <a:extLst/>
            </a:blip>
            <a:stretch>
              <a:fillRect/>
            </a:stretch>
          </p:blipFill>
          <p:spPr>
            <a:xfrm>
              <a:off x="481026" y="2394843"/>
              <a:ext cx="2777433" cy="753976"/>
            </a:xfrm>
            <a:prstGeom prst="rect">
              <a:avLst/>
            </a:prstGeom>
            <a:ln w="12700" cap="flat">
              <a:noFill/>
              <a:miter lim="400000"/>
            </a:ln>
            <a:effectLst/>
          </p:spPr>
        </p:pic>
        <p:pic>
          <p:nvPicPr>
            <p:cNvPr id="1273" name="image59.png" descr="image59.png"/>
            <p:cNvPicPr>
              <a:picLocks noChangeAspect="1"/>
            </p:cNvPicPr>
            <p:nvPr/>
          </p:nvPicPr>
          <p:blipFill>
            <a:blip r:embed="rId15">
              <a:extLst/>
            </a:blip>
            <a:stretch>
              <a:fillRect/>
            </a:stretch>
          </p:blipFill>
          <p:spPr>
            <a:xfrm>
              <a:off x="13004090" y="3055547"/>
              <a:ext cx="1794903" cy="946666"/>
            </a:xfrm>
            <a:prstGeom prst="rect">
              <a:avLst/>
            </a:prstGeom>
            <a:ln w="12700" cap="flat">
              <a:noFill/>
              <a:miter lim="400000"/>
            </a:ln>
            <a:effectLst/>
          </p:spPr>
        </p:pic>
        <p:pic>
          <p:nvPicPr>
            <p:cNvPr id="1274" name="image61.tif" descr="image61.tif"/>
            <p:cNvPicPr>
              <a:picLocks noChangeAspect="1"/>
            </p:cNvPicPr>
            <p:nvPr/>
          </p:nvPicPr>
          <p:blipFill>
            <a:blip r:embed="rId16">
              <a:extLst/>
            </a:blip>
            <a:stretch>
              <a:fillRect/>
            </a:stretch>
          </p:blipFill>
          <p:spPr>
            <a:xfrm>
              <a:off x="14312689" y="1701531"/>
              <a:ext cx="1729675" cy="434090"/>
            </a:xfrm>
            <a:prstGeom prst="rect">
              <a:avLst/>
            </a:prstGeom>
            <a:ln w="12700" cap="flat">
              <a:noFill/>
              <a:miter lim="400000"/>
            </a:ln>
            <a:effectLst/>
          </p:spPr>
        </p:pic>
        <p:pic>
          <p:nvPicPr>
            <p:cNvPr id="1275" name="image65.tif" descr="image65.tif"/>
            <p:cNvPicPr>
              <a:picLocks noChangeAspect="1"/>
            </p:cNvPicPr>
            <p:nvPr/>
          </p:nvPicPr>
          <p:blipFill>
            <a:blip r:embed="rId17">
              <a:extLst/>
            </a:blip>
            <a:stretch>
              <a:fillRect/>
            </a:stretch>
          </p:blipFill>
          <p:spPr>
            <a:xfrm>
              <a:off x="6288272" y="3565474"/>
              <a:ext cx="1731239" cy="503025"/>
            </a:xfrm>
            <a:prstGeom prst="rect">
              <a:avLst/>
            </a:prstGeom>
            <a:ln w="12700" cap="flat">
              <a:noFill/>
              <a:miter lim="400000"/>
            </a:ln>
            <a:effectLst/>
          </p:spPr>
        </p:pic>
        <p:pic>
          <p:nvPicPr>
            <p:cNvPr id="1276" name="image67.png" descr="image67.png"/>
            <p:cNvPicPr>
              <a:picLocks noChangeAspect="1"/>
            </p:cNvPicPr>
            <p:nvPr/>
          </p:nvPicPr>
          <p:blipFill>
            <a:blip r:embed="rId18">
              <a:extLst/>
            </a:blip>
            <a:stretch>
              <a:fillRect/>
            </a:stretch>
          </p:blipFill>
          <p:spPr>
            <a:xfrm>
              <a:off x="14838517" y="2948684"/>
              <a:ext cx="1127761" cy="883450"/>
            </a:xfrm>
            <a:prstGeom prst="rect">
              <a:avLst/>
            </a:prstGeom>
            <a:ln w="12700" cap="flat">
              <a:noFill/>
              <a:miter lim="400000"/>
            </a:ln>
            <a:effectLst/>
          </p:spPr>
        </p:pic>
        <p:pic>
          <p:nvPicPr>
            <p:cNvPr id="1277" name="image68.tif" descr="image68.tif"/>
            <p:cNvPicPr>
              <a:picLocks noChangeAspect="1"/>
            </p:cNvPicPr>
            <p:nvPr/>
          </p:nvPicPr>
          <p:blipFill>
            <a:blip r:embed="rId19">
              <a:extLst/>
            </a:blip>
            <a:stretch>
              <a:fillRect/>
            </a:stretch>
          </p:blipFill>
          <p:spPr>
            <a:xfrm>
              <a:off x="10636546" y="3174709"/>
              <a:ext cx="2144963" cy="1160391"/>
            </a:xfrm>
            <a:prstGeom prst="rect">
              <a:avLst/>
            </a:prstGeom>
            <a:ln w="12700" cap="flat">
              <a:noFill/>
              <a:miter lim="400000"/>
            </a:ln>
            <a:effectLst/>
          </p:spPr>
        </p:pic>
        <p:pic>
          <p:nvPicPr>
            <p:cNvPr id="1278" name="image70.tif" descr="image70.tif"/>
            <p:cNvPicPr>
              <a:picLocks noChangeAspect="1"/>
            </p:cNvPicPr>
            <p:nvPr/>
          </p:nvPicPr>
          <p:blipFill>
            <a:blip r:embed="rId20">
              <a:extLst/>
            </a:blip>
            <a:stretch>
              <a:fillRect/>
            </a:stretch>
          </p:blipFill>
          <p:spPr>
            <a:xfrm>
              <a:off x="5686331" y="2476626"/>
              <a:ext cx="2164261" cy="923419"/>
            </a:xfrm>
            <a:prstGeom prst="rect">
              <a:avLst/>
            </a:prstGeom>
            <a:ln w="12700" cap="flat">
              <a:noFill/>
              <a:miter lim="400000"/>
            </a:ln>
            <a:effectLst/>
          </p:spPr>
        </p:pic>
        <p:pic>
          <p:nvPicPr>
            <p:cNvPr id="1279" name="image71.tif" descr="image71.tif"/>
            <p:cNvPicPr>
              <a:picLocks noChangeAspect="1"/>
            </p:cNvPicPr>
            <p:nvPr/>
          </p:nvPicPr>
          <p:blipFill>
            <a:blip r:embed="rId21">
              <a:extLst/>
            </a:blip>
            <a:stretch>
              <a:fillRect/>
            </a:stretch>
          </p:blipFill>
          <p:spPr>
            <a:xfrm>
              <a:off x="323488" y="3544248"/>
              <a:ext cx="3092507" cy="525727"/>
            </a:xfrm>
            <a:prstGeom prst="rect">
              <a:avLst/>
            </a:prstGeom>
            <a:ln w="12700" cap="flat">
              <a:noFill/>
              <a:miter lim="400000"/>
            </a:ln>
            <a:effectLst/>
          </p:spPr>
        </p:pic>
        <p:pic>
          <p:nvPicPr>
            <p:cNvPr id="1280" name="image76.png" descr="image76.png"/>
            <p:cNvPicPr>
              <a:picLocks noChangeAspect="1"/>
            </p:cNvPicPr>
            <p:nvPr/>
          </p:nvPicPr>
          <p:blipFill>
            <a:blip r:embed="rId22">
              <a:extLst/>
            </a:blip>
            <a:stretch>
              <a:fillRect/>
            </a:stretch>
          </p:blipFill>
          <p:spPr>
            <a:xfrm>
              <a:off x="11992088" y="2257165"/>
              <a:ext cx="2850761" cy="707718"/>
            </a:xfrm>
            <a:prstGeom prst="rect">
              <a:avLst/>
            </a:prstGeom>
            <a:ln w="12700" cap="flat">
              <a:noFill/>
              <a:miter lim="400000"/>
            </a:ln>
            <a:effectLst/>
          </p:spPr>
        </p:pic>
        <p:pic>
          <p:nvPicPr>
            <p:cNvPr id="1281" name="image77.tif" descr="image77.tif"/>
            <p:cNvPicPr>
              <a:picLocks noChangeAspect="1"/>
            </p:cNvPicPr>
            <p:nvPr/>
          </p:nvPicPr>
          <p:blipFill>
            <a:blip r:embed="rId23">
              <a:extLst/>
            </a:blip>
            <a:stretch>
              <a:fillRect/>
            </a:stretch>
          </p:blipFill>
          <p:spPr>
            <a:xfrm>
              <a:off x="189583" y="983924"/>
              <a:ext cx="1208447" cy="1359502"/>
            </a:xfrm>
            <a:prstGeom prst="rect">
              <a:avLst/>
            </a:prstGeom>
            <a:ln w="12700" cap="flat">
              <a:noFill/>
              <a:miter lim="400000"/>
            </a:ln>
            <a:effectLst/>
          </p:spPr>
        </p:pic>
        <p:pic>
          <p:nvPicPr>
            <p:cNvPr id="1282" name="image78.tif" descr="image78.tif"/>
            <p:cNvPicPr>
              <a:picLocks noChangeAspect="1"/>
            </p:cNvPicPr>
            <p:nvPr/>
          </p:nvPicPr>
          <p:blipFill>
            <a:blip r:embed="rId24">
              <a:extLst/>
            </a:blip>
            <a:stretch>
              <a:fillRect/>
            </a:stretch>
          </p:blipFill>
          <p:spPr>
            <a:xfrm>
              <a:off x="10450514" y="2260972"/>
              <a:ext cx="1021718" cy="1021718"/>
            </a:xfrm>
            <a:prstGeom prst="rect">
              <a:avLst/>
            </a:prstGeom>
            <a:ln w="12700" cap="flat">
              <a:noFill/>
              <a:miter lim="400000"/>
            </a:ln>
            <a:effectLst/>
          </p:spPr>
        </p:pic>
        <p:pic>
          <p:nvPicPr>
            <p:cNvPr id="1283" name="image81.tif" descr="image81.tif"/>
            <p:cNvPicPr>
              <a:picLocks noChangeAspect="1"/>
            </p:cNvPicPr>
            <p:nvPr/>
          </p:nvPicPr>
          <p:blipFill>
            <a:blip r:embed="rId25">
              <a:extLst/>
            </a:blip>
            <a:stretch>
              <a:fillRect/>
            </a:stretch>
          </p:blipFill>
          <p:spPr>
            <a:xfrm>
              <a:off x="3862581" y="3480799"/>
              <a:ext cx="1979105" cy="548212"/>
            </a:xfrm>
            <a:prstGeom prst="rect">
              <a:avLst/>
            </a:prstGeom>
            <a:ln w="12700" cap="flat">
              <a:noFill/>
              <a:miter lim="400000"/>
            </a:ln>
            <a:effectLst/>
          </p:spPr>
        </p:pic>
        <p:pic>
          <p:nvPicPr>
            <p:cNvPr id="1284" name="image82.tif" descr="image82.tif"/>
            <p:cNvPicPr>
              <a:picLocks noChangeAspect="1"/>
            </p:cNvPicPr>
            <p:nvPr/>
          </p:nvPicPr>
          <p:blipFill>
            <a:blip r:embed="rId26">
              <a:extLst/>
            </a:blip>
            <a:stretch>
              <a:fillRect/>
            </a:stretch>
          </p:blipFill>
          <p:spPr>
            <a:xfrm>
              <a:off x="8344427" y="2052367"/>
              <a:ext cx="2061502" cy="1438929"/>
            </a:xfrm>
            <a:prstGeom prst="rect">
              <a:avLst/>
            </a:prstGeom>
            <a:ln w="12700" cap="flat">
              <a:noFill/>
              <a:miter lim="400000"/>
            </a:ln>
            <a:effectLst/>
          </p:spPr>
        </p:pic>
        <p:pic>
          <p:nvPicPr>
            <p:cNvPr id="1285" name="image90.tif" descr="image90.tif"/>
            <p:cNvPicPr>
              <a:picLocks noChangeAspect="1"/>
            </p:cNvPicPr>
            <p:nvPr/>
          </p:nvPicPr>
          <p:blipFill>
            <a:blip r:embed="rId27">
              <a:extLst/>
            </a:blip>
            <a:stretch>
              <a:fillRect/>
            </a:stretch>
          </p:blipFill>
          <p:spPr>
            <a:xfrm>
              <a:off x="12481840" y="361864"/>
              <a:ext cx="1619691" cy="702774"/>
            </a:xfrm>
            <a:prstGeom prst="rect">
              <a:avLst/>
            </a:prstGeom>
            <a:ln w="12700" cap="flat">
              <a:noFill/>
              <a:miter lim="400000"/>
            </a:ln>
            <a:effectLst/>
          </p:spPr>
        </p:pic>
        <p:pic>
          <p:nvPicPr>
            <p:cNvPr id="1286" name="image94.tif" descr="image94.tif"/>
            <p:cNvPicPr>
              <a:picLocks noChangeAspect="1"/>
            </p:cNvPicPr>
            <p:nvPr/>
          </p:nvPicPr>
          <p:blipFill>
            <a:blip r:embed="rId28">
              <a:extLst/>
            </a:blip>
            <a:stretch>
              <a:fillRect/>
            </a:stretch>
          </p:blipFill>
          <p:spPr>
            <a:xfrm>
              <a:off x="10021055" y="398867"/>
              <a:ext cx="1880636" cy="681731"/>
            </a:xfrm>
            <a:prstGeom prst="rect">
              <a:avLst/>
            </a:prstGeom>
            <a:ln w="12700" cap="flat">
              <a:noFill/>
              <a:miter lim="400000"/>
            </a:ln>
            <a:effectLst/>
          </p:spPr>
        </p:pic>
        <p:pic>
          <p:nvPicPr>
            <p:cNvPr id="1287" name="image96.tif" descr="image96.tif"/>
            <p:cNvPicPr>
              <a:picLocks noChangeAspect="1"/>
            </p:cNvPicPr>
            <p:nvPr/>
          </p:nvPicPr>
          <p:blipFill>
            <a:blip r:embed="rId29">
              <a:extLst/>
            </a:blip>
            <a:stretch>
              <a:fillRect/>
            </a:stretch>
          </p:blipFill>
          <p:spPr>
            <a:xfrm>
              <a:off x="14686939" y="309845"/>
              <a:ext cx="1430921" cy="462136"/>
            </a:xfrm>
            <a:prstGeom prst="rect">
              <a:avLst/>
            </a:prstGeom>
            <a:ln w="12700" cap="flat">
              <a:noFill/>
              <a:miter lim="400000"/>
            </a:ln>
            <a:effectLst/>
          </p:spPr>
        </p:pic>
        <p:pic>
          <p:nvPicPr>
            <p:cNvPr id="1288" name="image97.tif" descr="image97.tif"/>
            <p:cNvPicPr>
              <a:picLocks noChangeAspect="1"/>
            </p:cNvPicPr>
            <p:nvPr/>
          </p:nvPicPr>
          <p:blipFill>
            <a:blip r:embed="rId30">
              <a:extLst/>
            </a:blip>
            <a:stretch>
              <a:fillRect/>
            </a:stretch>
          </p:blipFill>
          <p:spPr>
            <a:xfrm>
              <a:off x="8540265" y="3569883"/>
              <a:ext cx="2075703" cy="571772"/>
            </a:xfrm>
            <a:prstGeom prst="rect">
              <a:avLst/>
            </a:prstGeom>
            <a:ln w="12700" cap="flat">
              <a:noFill/>
              <a:miter lim="400000"/>
            </a:ln>
            <a:effectLst/>
          </p:spPr>
        </p:pic>
        <p:pic>
          <p:nvPicPr>
            <p:cNvPr id="1289" name="image99.tif" descr="image99.tif"/>
            <p:cNvPicPr>
              <a:picLocks noChangeAspect="1"/>
            </p:cNvPicPr>
            <p:nvPr/>
          </p:nvPicPr>
          <p:blipFill>
            <a:blip r:embed="rId31">
              <a:extLst/>
            </a:blip>
            <a:stretch>
              <a:fillRect/>
            </a:stretch>
          </p:blipFill>
          <p:spPr>
            <a:xfrm>
              <a:off x="996264" y="439528"/>
              <a:ext cx="1746956" cy="419270"/>
            </a:xfrm>
            <a:prstGeom prst="rect">
              <a:avLst/>
            </a:prstGeom>
            <a:ln w="12700" cap="flat">
              <a:noFill/>
              <a:miter lim="400000"/>
            </a:ln>
            <a:effectLst/>
          </p:spPr>
        </p:pic>
      </p:grpSp>
      <p:grpSp>
        <p:nvGrpSpPr>
          <p:cNvPr id="1319" name="Group"/>
          <p:cNvGrpSpPr/>
          <p:nvPr/>
        </p:nvGrpSpPr>
        <p:grpSpPr>
          <a:xfrm>
            <a:off x="490611" y="1486024"/>
            <a:ext cx="2932520" cy="4897661"/>
            <a:chOff x="0" y="0"/>
            <a:chExt cx="5865040" cy="9795321"/>
          </a:xfrm>
        </p:grpSpPr>
        <p:sp>
          <p:nvSpPr>
            <p:cNvPr id="1291" name="Rectangle"/>
            <p:cNvSpPr/>
            <p:nvPr/>
          </p:nvSpPr>
          <p:spPr>
            <a:xfrm>
              <a:off x="0" y="0"/>
              <a:ext cx="5865041" cy="9795322"/>
            </a:xfrm>
            <a:prstGeom prst="rect">
              <a:avLst/>
            </a:prstGeom>
            <a:solidFill>
              <a:srgbClr val="FFFFFF"/>
            </a:solidFill>
            <a:ln w="12700" cap="flat">
              <a:noFill/>
              <a:miter lim="400000"/>
            </a:ln>
            <a:effectLst/>
          </p:spPr>
          <p:txBody>
            <a:bodyPr wrap="square" lIns="25400" tIns="25400" rIns="25400" bIns="25400" numCol="1" anchor="ctr">
              <a:noAutofit/>
            </a:bodyPr>
            <a:lstStyle/>
            <a:p>
              <a:pPr algn="ctr" defTabSz="412740">
                <a:defRPr sz="3200">
                  <a:latin typeface="Helvetica Light"/>
                  <a:ea typeface="Helvetica Light"/>
                  <a:cs typeface="Helvetica Light"/>
                  <a:sym typeface="Helvetica Light"/>
                </a:defRPr>
              </a:pPr>
              <a:endParaRPr sz="1600">
                <a:latin typeface="Helvetica Light"/>
                <a:sym typeface="Helvetica Light"/>
              </a:endParaRPr>
            </a:p>
          </p:txBody>
        </p:sp>
        <p:pic>
          <p:nvPicPr>
            <p:cNvPr id="1292" name="image46.tif" descr="image46.tif"/>
            <p:cNvPicPr>
              <a:picLocks noChangeAspect="1"/>
            </p:cNvPicPr>
            <p:nvPr/>
          </p:nvPicPr>
          <p:blipFill>
            <a:blip r:embed="rId32">
              <a:extLst/>
            </a:blip>
            <a:stretch>
              <a:fillRect/>
            </a:stretch>
          </p:blipFill>
          <p:spPr>
            <a:xfrm>
              <a:off x="3749409" y="4119916"/>
              <a:ext cx="1501589" cy="728808"/>
            </a:xfrm>
            <a:prstGeom prst="rect">
              <a:avLst/>
            </a:prstGeom>
            <a:ln w="12700" cap="flat">
              <a:noFill/>
              <a:miter lim="400000"/>
            </a:ln>
            <a:effectLst/>
          </p:spPr>
        </p:pic>
        <p:pic>
          <p:nvPicPr>
            <p:cNvPr id="1293" name="image47.tif" descr="image47.tif"/>
            <p:cNvPicPr>
              <a:picLocks noChangeAspect="1"/>
            </p:cNvPicPr>
            <p:nvPr/>
          </p:nvPicPr>
          <p:blipFill>
            <a:blip r:embed="rId33">
              <a:extLst/>
            </a:blip>
            <a:stretch>
              <a:fillRect/>
            </a:stretch>
          </p:blipFill>
          <p:spPr>
            <a:xfrm>
              <a:off x="694755" y="1531655"/>
              <a:ext cx="1516261" cy="532792"/>
            </a:xfrm>
            <a:prstGeom prst="rect">
              <a:avLst/>
            </a:prstGeom>
            <a:ln w="12700" cap="flat">
              <a:noFill/>
              <a:miter lim="400000"/>
            </a:ln>
            <a:effectLst/>
          </p:spPr>
        </p:pic>
        <p:pic>
          <p:nvPicPr>
            <p:cNvPr id="1294" name="Image result for TCS logo" descr="Image result for TCS logo"/>
            <p:cNvPicPr>
              <a:picLocks noChangeAspect="1"/>
            </p:cNvPicPr>
            <p:nvPr/>
          </p:nvPicPr>
          <p:blipFill>
            <a:blip r:embed="rId34">
              <a:extLst/>
            </a:blip>
            <a:stretch>
              <a:fillRect/>
            </a:stretch>
          </p:blipFill>
          <p:spPr>
            <a:xfrm>
              <a:off x="663032" y="2399071"/>
              <a:ext cx="1835185" cy="738365"/>
            </a:xfrm>
            <a:prstGeom prst="rect">
              <a:avLst/>
            </a:prstGeom>
            <a:ln w="12700" cap="flat">
              <a:noFill/>
              <a:miter lim="400000"/>
            </a:ln>
            <a:effectLst/>
          </p:spPr>
        </p:pic>
        <p:pic>
          <p:nvPicPr>
            <p:cNvPr id="1295" name="image49.tif" descr="image49.tif"/>
            <p:cNvPicPr>
              <a:picLocks noChangeAspect="1"/>
            </p:cNvPicPr>
            <p:nvPr/>
          </p:nvPicPr>
          <p:blipFill>
            <a:blip r:embed="rId35">
              <a:extLst/>
            </a:blip>
            <a:stretch>
              <a:fillRect/>
            </a:stretch>
          </p:blipFill>
          <p:spPr>
            <a:xfrm>
              <a:off x="4036497" y="3174709"/>
              <a:ext cx="1038153" cy="952930"/>
            </a:xfrm>
            <a:prstGeom prst="rect">
              <a:avLst/>
            </a:prstGeom>
            <a:ln w="12700" cap="flat">
              <a:noFill/>
              <a:miter lim="400000"/>
            </a:ln>
            <a:effectLst/>
          </p:spPr>
        </p:pic>
        <p:pic>
          <p:nvPicPr>
            <p:cNvPr id="1296" name="image50.tif" descr="image50.tif"/>
            <p:cNvPicPr>
              <a:picLocks noChangeAspect="1"/>
            </p:cNvPicPr>
            <p:nvPr/>
          </p:nvPicPr>
          <p:blipFill>
            <a:blip r:embed="rId36">
              <a:extLst/>
            </a:blip>
            <a:stretch>
              <a:fillRect/>
            </a:stretch>
          </p:blipFill>
          <p:spPr>
            <a:xfrm>
              <a:off x="306336" y="3608909"/>
              <a:ext cx="1423865" cy="1250817"/>
            </a:xfrm>
            <a:prstGeom prst="rect">
              <a:avLst/>
            </a:prstGeom>
            <a:ln w="12700" cap="flat">
              <a:noFill/>
              <a:miter lim="400000"/>
            </a:ln>
            <a:effectLst/>
          </p:spPr>
        </p:pic>
        <p:pic>
          <p:nvPicPr>
            <p:cNvPr id="1297" name="image51.tif" descr="image51.tif"/>
            <p:cNvPicPr>
              <a:picLocks noChangeAspect="1"/>
            </p:cNvPicPr>
            <p:nvPr/>
          </p:nvPicPr>
          <p:blipFill>
            <a:blip r:embed="rId37">
              <a:extLst/>
            </a:blip>
            <a:stretch>
              <a:fillRect/>
            </a:stretch>
          </p:blipFill>
          <p:spPr>
            <a:xfrm>
              <a:off x="4011185" y="8252417"/>
              <a:ext cx="1247264" cy="1281716"/>
            </a:xfrm>
            <a:prstGeom prst="rect">
              <a:avLst/>
            </a:prstGeom>
            <a:ln w="12700" cap="flat">
              <a:noFill/>
              <a:miter lim="400000"/>
            </a:ln>
            <a:effectLst/>
          </p:spPr>
        </p:pic>
        <p:pic>
          <p:nvPicPr>
            <p:cNvPr id="1298" name="Image result for everis logo" descr="Image result for everis logo"/>
            <p:cNvPicPr>
              <a:picLocks noChangeAspect="1"/>
            </p:cNvPicPr>
            <p:nvPr/>
          </p:nvPicPr>
          <p:blipFill>
            <a:blip r:embed="rId38">
              <a:extLst/>
            </a:blip>
            <a:stretch>
              <a:fillRect/>
            </a:stretch>
          </p:blipFill>
          <p:spPr>
            <a:xfrm>
              <a:off x="2977071" y="5031793"/>
              <a:ext cx="2199653" cy="1363540"/>
            </a:xfrm>
            <a:prstGeom prst="rect">
              <a:avLst/>
            </a:prstGeom>
            <a:ln w="12700" cap="flat">
              <a:noFill/>
              <a:miter lim="400000"/>
            </a:ln>
            <a:effectLst/>
          </p:spPr>
        </p:pic>
        <p:pic>
          <p:nvPicPr>
            <p:cNvPr id="1299" name="Image result for thoughtworks logo" descr="Image result for thoughtworks logo"/>
            <p:cNvPicPr>
              <a:picLocks noChangeAspect="1"/>
            </p:cNvPicPr>
            <p:nvPr/>
          </p:nvPicPr>
          <p:blipFill>
            <a:blip r:embed="rId39">
              <a:extLst/>
            </a:blip>
            <a:stretch>
              <a:fillRect/>
            </a:stretch>
          </p:blipFill>
          <p:spPr>
            <a:xfrm>
              <a:off x="455389" y="752724"/>
              <a:ext cx="2392343" cy="773462"/>
            </a:xfrm>
            <a:prstGeom prst="rect">
              <a:avLst/>
            </a:prstGeom>
            <a:ln w="12700" cap="flat">
              <a:noFill/>
              <a:miter lim="400000"/>
            </a:ln>
            <a:effectLst/>
          </p:spPr>
        </p:pic>
        <p:pic>
          <p:nvPicPr>
            <p:cNvPr id="1300" name="image55.tif" descr="image55.tif"/>
            <p:cNvPicPr>
              <a:picLocks noChangeAspect="1"/>
            </p:cNvPicPr>
            <p:nvPr/>
          </p:nvPicPr>
          <p:blipFill>
            <a:blip r:embed="rId40">
              <a:extLst/>
            </a:blip>
            <a:stretch>
              <a:fillRect/>
            </a:stretch>
          </p:blipFill>
          <p:spPr>
            <a:xfrm>
              <a:off x="2916427" y="1670345"/>
              <a:ext cx="2012932" cy="707536"/>
            </a:xfrm>
            <a:prstGeom prst="rect">
              <a:avLst/>
            </a:prstGeom>
            <a:ln w="12700" cap="flat">
              <a:noFill/>
              <a:miter lim="400000"/>
            </a:ln>
            <a:effectLst/>
          </p:spPr>
        </p:pic>
        <p:pic>
          <p:nvPicPr>
            <p:cNvPr id="1301" name="image60.tif" descr="image60.tif"/>
            <p:cNvPicPr>
              <a:picLocks noChangeAspect="1"/>
            </p:cNvPicPr>
            <p:nvPr/>
          </p:nvPicPr>
          <p:blipFill>
            <a:blip r:embed="rId41">
              <a:extLst/>
            </a:blip>
            <a:stretch>
              <a:fillRect/>
            </a:stretch>
          </p:blipFill>
          <p:spPr>
            <a:xfrm>
              <a:off x="2432806" y="2854131"/>
              <a:ext cx="1593380" cy="599087"/>
            </a:xfrm>
            <a:prstGeom prst="rect">
              <a:avLst/>
            </a:prstGeom>
            <a:ln w="12700" cap="flat">
              <a:noFill/>
              <a:miter lim="400000"/>
            </a:ln>
            <a:effectLst/>
          </p:spPr>
        </p:pic>
        <p:pic>
          <p:nvPicPr>
            <p:cNvPr id="1302" name="image62.png" descr="image62.png"/>
            <p:cNvPicPr>
              <a:picLocks noChangeAspect="1"/>
            </p:cNvPicPr>
            <p:nvPr/>
          </p:nvPicPr>
          <p:blipFill>
            <a:blip r:embed="rId42">
              <a:extLst/>
            </a:blip>
            <a:stretch>
              <a:fillRect/>
            </a:stretch>
          </p:blipFill>
          <p:spPr>
            <a:xfrm>
              <a:off x="560719" y="5586614"/>
              <a:ext cx="2012932" cy="599087"/>
            </a:xfrm>
            <a:prstGeom prst="rect">
              <a:avLst/>
            </a:prstGeom>
            <a:ln w="12700" cap="flat">
              <a:noFill/>
              <a:miter lim="400000"/>
            </a:ln>
            <a:effectLst/>
          </p:spPr>
        </p:pic>
        <p:pic>
          <p:nvPicPr>
            <p:cNvPr id="1303" name="image63.tif" descr="image63.tif"/>
            <p:cNvPicPr>
              <a:picLocks noChangeAspect="1"/>
            </p:cNvPicPr>
            <p:nvPr/>
          </p:nvPicPr>
          <p:blipFill>
            <a:blip r:embed="rId43">
              <a:extLst/>
            </a:blip>
            <a:stretch>
              <a:fillRect/>
            </a:stretch>
          </p:blipFill>
          <p:spPr>
            <a:xfrm>
              <a:off x="1017892" y="4706835"/>
              <a:ext cx="1107107" cy="619230"/>
            </a:xfrm>
            <a:prstGeom prst="rect">
              <a:avLst/>
            </a:prstGeom>
            <a:ln w="12700" cap="flat">
              <a:noFill/>
              <a:miter lim="400000"/>
            </a:ln>
            <a:effectLst/>
          </p:spPr>
        </p:pic>
        <p:pic>
          <p:nvPicPr>
            <p:cNvPr id="1304" name="image64.tif" descr="image64.tif"/>
            <p:cNvPicPr>
              <a:picLocks noChangeAspect="1"/>
            </p:cNvPicPr>
            <p:nvPr/>
          </p:nvPicPr>
          <p:blipFill>
            <a:blip r:embed="rId44">
              <a:extLst/>
            </a:blip>
            <a:stretch>
              <a:fillRect/>
            </a:stretch>
          </p:blipFill>
          <p:spPr>
            <a:xfrm>
              <a:off x="3969591" y="6816188"/>
              <a:ext cx="1330452" cy="1341563"/>
            </a:xfrm>
            <a:prstGeom prst="rect">
              <a:avLst/>
            </a:prstGeom>
            <a:ln w="12700" cap="flat">
              <a:noFill/>
              <a:miter lim="400000"/>
            </a:ln>
            <a:effectLst/>
          </p:spPr>
        </p:pic>
        <p:pic>
          <p:nvPicPr>
            <p:cNvPr id="1305" name="image66.tif" descr="image66.tif"/>
            <p:cNvPicPr>
              <a:picLocks noChangeAspect="1"/>
            </p:cNvPicPr>
            <p:nvPr/>
          </p:nvPicPr>
          <p:blipFill>
            <a:blip r:embed="rId45">
              <a:extLst/>
            </a:blip>
            <a:stretch>
              <a:fillRect/>
            </a:stretch>
          </p:blipFill>
          <p:spPr>
            <a:xfrm>
              <a:off x="2613870" y="6361335"/>
              <a:ext cx="1895481" cy="560054"/>
            </a:xfrm>
            <a:prstGeom prst="rect">
              <a:avLst/>
            </a:prstGeom>
            <a:ln w="12700" cap="flat">
              <a:noFill/>
              <a:miter lim="400000"/>
            </a:ln>
            <a:effectLst/>
          </p:spPr>
        </p:pic>
        <p:pic>
          <p:nvPicPr>
            <p:cNvPr id="1306" name="image69.tif" descr="image69.tif"/>
            <p:cNvPicPr>
              <a:picLocks noChangeAspect="1"/>
            </p:cNvPicPr>
            <p:nvPr/>
          </p:nvPicPr>
          <p:blipFill>
            <a:blip r:embed="rId46">
              <a:extLst/>
            </a:blip>
            <a:stretch>
              <a:fillRect/>
            </a:stretch>
          </p:blipFill>
          <p:spPr>
            <a:xfrm>
              <a:off x="3421081" y="747009"/>
              <a:ext cx="1709547" cy="1073596"/>
            </a:xfrm>
            <a:prstGeom prst="rect">
              <a:avLst/>
            </a:prstGeom>
            <a:ln w="12700" cap="flat">
              <a:noFill/>
              <a:miter lim="400000"/>
            </a:ln>
            <a:effectLst/>
          </p:spPr>
        </p:pic>
        <p:pic>
          <p:nvPicPr>
            <p:cNvPr id="1307" name="image72.tif" descr="image72.tif"/>
            <p:cNvPicPr>
              <a:picLocks noChangeAspect="1"/>
            </p:cNvPicPr>
            <p:nvPr/>
          </p:nvPicPr>
          <p:blipFill>
            <a:blip r:embed="rId47">
              <a:extLst/>
            </a:blip>
            <a:stretch>
              <a:fillRect/>
            </a:stretch>
          </p:blipFill>
          <p:spPr>
            <a:xfrm>
              <a:off x="447740" y="6183365"/>
              <a:ext cx="1631823" cy="1335128"/>
            </a:xfrm>
            <a:prstGeom prst="rect">
              <a:avLst/>
            </a:prstGeom>
            <a:ln w="12700" cap="flat">
              <a:noFill/>
              <a:miter lim="400000"/>
            </a:ln>
            <a:effectLst/>
          </p:spPr>
        </p:pic>
        <p:pic>
          <p:nvPicPr>
            <p:cNvPr id="1308" name="image73.tif" descr="image73.tif"/>
            <p:cNvPicPr>
              <a:picLocks noChangeAspect="1"/>
            </p:cNvPicPr>
            <p:nvPr/>
          </p:nvPicPr>
          <p:blipFill>
            <a:blip r:embed="rId48">
              <a:extLst/>
            </a:blip>
            <a:stretch>
              <a:fillRect/>
            </a:stretch>
          </p:blipFill>
          <p:spPr>
            <a:xfrm>
              <a:off x="2622494" y="4555819"/>
              <a:ext cx="977394" cy="858607"/>
            </a:xfrm>
            <a:prstGeom prst="rect">
              <a:avLst/>
            </a:prstGeom>
            <a:ln w="12700" cap="flat">
              <a:noFill/>
              <a:miter lim="400000"/>
            </a:ln>
            <a:effectLst/>
          </p:spPr>
        </p:pic>
        <p:pic>
          <p:nvPicPr>
            <p:cNvPr id="1309" name="image74.jpeg" descr="image74.jpeg"/>
            <p:cNvPicPr>
              <a:picLocks noChangeAspect="1"/>
            </p:cNvPicPr>
            <p:nvPr/>
          </p:nvPicPr>
          <p:blipFill>
            <a:blip r:embed="rId49">
              <a:extLst/>
            </a:blip>
            <a:stretch>
              <a:fillRect/>
            </a:stretch>
          </p:blipFill>
          <p:spPr>
            <a:xfrm>
              <a:off x="2100448" y="7148191"/>
              <a:ext cx="974150" cy="527743"/>
            </a:xfrm>
            <a:prstGeom prst="rect">
              <a:avLst/>
            </a:prstGeom>
            <a:ln w="12700" cap="flat">
              <a:noFill/>
              <a:miter lim="400000"/>
            </a:ln>
            <a:effectLst/>
          </p:spPr>
        </p:pic>
        <p:pic>
          <p:nvPicPr>
            <p:cNvPr id="1310" name="image79.tif" descr="image79.tif"/>
            <p:cNvPicPr>
              <a:picLocks noChangeAspect="1"/>
            </p:cNvPicPr>
            <p:nvPr/>
          </p:nvPicPr>
          <p:blipFill>
            <a:blip r:embed="rId50">
              <a:extLst/>
            </a:blip>
            <a:stretch>
              <a:fillRect/>
            </a:stretch>
          </p:blipFill>
          <p:spPr>
            <a:xfrm>
              <a:off x="678699" y="3242996"/>
              <a:ext cx="679139" cy="679140"/>
            </a:xfrm>
            <a:prstGeom prst="rect">
              <a:avLst/>
            </a:prstGeom>
            <a:ln w="12700" cap="flat">
              <a:noFill/>
              <a:miter lim="400000"/>
            </a:ln>
            <a:effectLst/>
          </p:spPr>
        </p:pic>
        <p:pic>
          <p:nvPicPr>
            <p:cNvPr id="1311" name="image80.tif" descr="image80.tif"/>
            <p:cNvPicPr>
              <a:picLocks noChangeAspect="1"/>
            </p:cNvPicPr>
            <p:nvPr/>
          </p:nvPicPr>
          <p:blipFill>
            <a:blip r:embed="rId51">
              <a:extLst/>
            </a:blip>
            <a:stretch>
              <a:fillRect/>
            </a:stretch>
          </p:blipFill>
          <p:spPr>
            <a:xfrm>
              <a:off x="351856" y="7337582"/>
              <a:ext cx="862065" cy="952930"/>
            </a:xfrm>
            <a:prstGeom prst="rect">
              <a:avLst/>
            </a:prstGeom>
            <a:ln w="12700" cap="flat">
              <a:noFill/>
              <a:miter lim="400000"/>
            </a:ln>
            <a:effectLst/>
          </p:spPr>
        </p:pic>
        <p:pic>
          <p:nvPicPr>
            <p:cNvPr id="1312" name="image87.tif" descr="image87.tif"/>
            <p:cNvPicPr>
              <a:picLocks noChangeAspect="1"/>
            </p:cNvPicPr>
            <p:nvPr/>
          </p:nvPicPr>
          <p:blipFill>
            <a:blip r:embed="rId52">
              <a:extLst/>
            </a:blip>
            <a:stretch>
              <a:fillRect/>
            </a:stretch>
          </p:blipFill>
          <p:spPr>
            <a:xfrm>
              <a:off x="2411062" y="8641653"/>
              <a:ext cx="1246116" cy="722039"/>
            </a:xfrm>
            <a:prstGeom prst="rect">
              <a:avLst/>
            </a:prstGeom>
            <a:ln w="12700" cap="flat">
              <a:noFill/>
              <a:miter lim="400000"/>
            </a:ln>
            <a:effectLst/>
          </p:spPr>
        </p:pic>
        <p:pic>
          <p:nvPicPr>
            <p:cNvPr id="1313" name="image88.tif" descr="image88.tif"/>
            <p:cNvPicPr>
              <a:picLocks noChangeAspect="1"/>
            </p:cNvPicPr>
            <p:nvPr/>
          </p:nvPicPr>
          <p:blipFill>
            <a:blip r:embed="rId53">
              <a:extLst/>
            </a:blip>
            <a:stretch>
              <a:fillRect/>
            </a:stretch>
          </p:blipFill>
          <p:spPr>
            <a:xfrm>
              <a:off x="2997160" y="2328488"/>
              <a:ext cx="1930875" cy="331565"/>
            </a:xfrm>
            <a:prstGeom prst="rect">
              <a:avLst/>
            </a:prstGeom>
            <a:ln w="12700" cap="flat">
              <a:noFill/>
              <a:miter lim="400000"/>
            </a:ln>
            <a:effectLst/>
          </p:spPr>
        </p:pic>
        <p:pic>
          <p:nvPicPr>
            <p:cNvPr id="1314" name="image89.tif" descr="image89.tif"/>
            <p:cNvPicPr>
              <a:picLocks noChangeAspect="1"/>
            </p:cNvPicPr>
            <p:nvPr/>
          </p:nvPicPr>
          <p:blipFill>
            <a:blip r:embed="rId54">
              <a:extLst/>
            </a:blip>
            <a:stretch>
              <a:fillRect/>
            </a:stretch>
          </p:blipFill>
          <p:spPr>
            <a:xfrm>
              <a:off x="594202" y="263174"/>
              <a:ext cx="2209517" cy="457561"/>
            </a:xfrm>
            <a:prstGeom prst="rect">
              <a:avLst/>
            </a:prstGeom>
            <a:ln w="12700" cap="flat">
              <a:noFill/>
              <a:miter lim="400000"/>
            </a:ln>
            <a:effectLst/>
          </p:spPr>
        </p:pic>
        <p:pic>
          <p:nvPicPr>
            <p:cNvPr id="1315" name="image91.tif" descr="image91.tif"/>
            <p:cNvPicPr>
              <a:picLocks noChangeAspect="1"/>
            </p:cNvPicPr>
            <p:nvPr/>
          </p:nvPicPr>
          <p:blipFill>
            <a:blip r:embed="rId55">
              <a:extLst/>
            </a:blip>
            <a:stretch>
              <a:fillRect/>
            </a:stretch>
          </p:blipFill>
          <p:spPr>
            <a:xfrm>
              <a:off x="1535342" y="7850566"/>
              <a:ext cx="2104362" cy="459836"/>
            </a:xfrm>
            <a:prstGeom prst="rect">
              <a:avLst/>
            </a:prstGeom>
            <a:ln w="12700" cap="flat">
              <a:noFill/>
              <a:miter lim="400000"/>
            </a:ln>
            <a:effectLst/>
          </p:spPr>
        </p:pic>
        <p:pic>
          <p:nvPicPr>
            <p:cNvPr id="1316" name="image92.tif" descr="image92.tif"/>
            <p:cNvPicPr>
              <a:picLocks noChangeAspect="1"/>
            </p:cNvPicPr>
            <p:nvPr/>
          </p:nvPicPr>
          <p:blipFill>
            <a:blip r:embed="rId56">
              <a:extLst/>
            </a:blip>
            <a:stretch>
              <a:fillRect/>
            </a:stretch>
          </p:blipFill>
          <p:spPr>
            <a:xfrm>
              <a:off x="514114" y="8813461"/>
              <a:ext cx="1499075" cy="378423"/>
            </a:xfrm>
            <a:prstGeom prst="rect">
              <a:avLst/>
            </a:prstGeom>
            <a:ln w="12700" cap="flat">
              <a:noFill/>
              <a:miter lim="400000"/>
            </a:ln>
            <a:effectLst/>
          </p:spPr>
        </p:pic>
        <p:pic>
          <p:nvPicPr>
            <p:cNvPr id="1317" name="image95.tif" descr="image95.tif"/>
            <p:cNvPicPr>
              <a:picLocks noChangeAspect="1"/>
            </p:cNvPicPr>
            <p:nvPr/>
          </p:nvPicPr>
          <p:blipFill>
            <a:blip r:embed="rId57">
              <a:extLst/>
            </a:blip>
            <a:stretch>
              <a:fillRect/>
            </a:stretch>
          </p:blipFill>
          <p:spPr>
            <a:xfrm>
              <a:off x="2023262" y="3585809"/>
              <a:ext cx="1433087" cy="895680"/>
            </a:xfrm>
            <a:prstGeom prst="rect">
              <a:avLst/>
            </a:prstGeom>
            <a:ln w="12700" cap="flat">
              <a:noFill/>
              <a:miter lim="400000"/>
            </a:ln>
            <a:effectLst/>
          </p:spPr>
        </p:pic>
        <p:pic>
          <p:nvPicPr>
            <p:cNvPr id="1318" name="image101.png" descr="image101.png"/>
            <p:cNvPicPr>
              <a:picLocks noChangeAspect="1"/>
            </p:cNvPicPr>
            <p:nvPr/>
          </p:nvPicPr>
          <p:blipFill>
            <a:blip r:embed="rId58">
              <a:extLst/>
            </a:blip>
            <a:stretch>
              <a:fillRect/>
            </a:stretch>
          </p:blipFill>
          <p:spPr>
            <a:xfrm>
              <a:off x="4198128" y="144828"/>
              <a:ext cx="792171" cy="792170"/>
            </a:xfrm>
            <a:prstGeom prst="rect">
              <a:avLst/>
            </a:prstGeom>
            <a:ln w="12700" cap="flat">
              <a:noFill/>
              <a:miter lim="400000"/>
            </a:ln>
            <a:effectLst/>
          </p:spPr>
        </p:pic>
      </p:grpSp>
      <p:grpSp>
        <p:nvGrpSpPr>
          <p:cNvPr id="1329" name="Group"/>
          <p:cNvGrpSpPr/>
          <p:nvPr/>
        </p:nvGrpSpPr>
        <p:grpSpPr>
          <a:xfrm>
            <a:off x="3568243" y="4143436"/>
            <a:ext cx="5090231" cy="2232320"/>
            <a:chOff x="0" y="0"/>
            <a:chExt cx="10180460" cy="4464640"/>
          </a:xfrm>
        </p:grpSpPr>
        <p:sp>
          <p:nvSpPr>
            <p:cNvPr id="1320" name="Rectangle"/>
            <p:cNvSpPr/>
            <p:nvPr/>
          </p:nvSpPr>
          <p:spPr>
            <a:xfrm>
              <a:off x="0" y="0"/>
              <a:ext cx="10180461" cy="4464641"/>
            </a:xfrm>
            <a:prstGeom prst="rect">
              <a:avLst/>
            </a:prstGeom>
            <a:solidFill>
              <a:srgbClr val="FFFFFF"/>
            </a:solidFill>
            <a:ln w="12700" cap="flat">
              <a:noFill/>
              <a:miter lim="400000"/>
            </a:ln>
            <a:effectLst/>
          </p:spPr>
          <p:txBody>
            <a:bodyPr wrap="square" lIns="25400" tIns="25400" rIns="25400" bIns="25400" numCol="1" anchor="ctr">
              <a:noAutofit/>
            </a:bodyPr>
            <a:lstStyle/>
            <a:p>
              <a:pPr algn="ctr" defTabSz="412740">
                <a:defRPr sz="3200">
                  <a:latin typeface="Helvetica Light"/>
                  <a:ea typeface="Helvetica Light"/>
                  <a:cs typeface="Helvetica Light"/>
                  <a:sym typeface="Helvetica Light"/>
                </a:defRPr>
              </a:pPr>
              <a:endParaRPr sz="1600">
                <a:latin typeface="Helvetica Light"/>
                <a:sym typeface="Helvetica Light"/>
              </a:endParaRPr>
            </a:p>
          </p:txBody>
        </p:sp>
        <p:pic>
          <p:nvPicPr>
            <p:cNvPr id="1321" name="Image result for HPE" descr="Image result for HPE"/>
            <p:cNvPicPr>
              <a:picLocks noChangeAspect="1"/>
            </p:cNvPicPr>
            <p:nvPr/>
          </p:nvPicPr>
          <p:blipFill>
            <a:blip r:embed="rId59">
              <a:extLst/>
            </a:blip>
            <a:stretch>
              <a:fillRect/>
            </a:stretch>
          </p:blipFill>
          <p:spPr>
            <a:xfrm>
              <a:off x="340190" y="537388"/>
              <a:ext cx="3059103" cy="1142303"/>
            </a:xfrm>
            <a:prstGeom prst="rect">
              <a:avLst/>
            </a:prstGeom>
            <a:ln w="12700" cap="flat">
              <a:noFill/>
              <a:miter lim="400000"/>
            </a:ln>
            <a:effectLst/>
          </p:spPr>
        </p:pic>
        <p:pic>
          <p:nvPicPr>
            <p:cNvPr id="1322" name="image84.tif" descr="image84.tif"/>
            <p:cNvPicPr>
              <a:picLocks noChangeAspect="1"/>
            </p:cNvPicPr>
            <p:nvPr/>
          </p:nvPicPr>
          <p:blipFill>
            <a:blip r:embed="rId60">
              <a:extLst/>
            </a:blip>
            <a:stretch>
              <a:fillRect/>
            </a:stretch>
          </p:blipFill>
          <p:spPr>
            <a:xfrm>
              <a:off x="5684802" y="301360"/>
              <a:ext cx="4007727" cy="983979"/>
            </a:xfrm>
            <a:prstGeom prst="rect">
              <a:avLst/>
            </a:prstGeom>
            <a:ln w="12700" cap="flat">
              <a:noFill/>
              <a:miter lim="400000"/>
            </a:ln>
            <a:effectLst/>
          </p:spPr>
        </p:pic>
        <p:pic>
          <p:nvPicPr>
            <p:cNvPr id="1323" name="image85.tif" descr="image85.tif"/>
            <p:cNvPicPr>
              <a:picLocks noChangeAspect="1"/>
            </p:cNvPicPr>
            <p:nvPr/>
          </p:nvPicPr>
          <p:blipFill>
            <a:blip r:embed="rId61">
              <a:extLst/>
            </a:blip>
            <a:stretch>
              <a:fillRect/>
            </a:stretch>
          </p:blipFill>
          <p:spPr>
            <a:xfrm>
              <a:off x="6164508" y="3501474"/>
              <a:ext cx="3389045" cy="443445"/>
            </a:xfrm>
            <a:prstGeom prst="rect">
              <a:avLst/>
            </a:prstGeom>
            <a:ln w="12700" cap="flat">
              <a:noFill/>
              <a:miter lim="400000"/>
            </a:ln>
            <a:effectLst/>
          </p:spPr>
        </p:pic>
        <p:pic>
          <p:nvPicPr>
            <p:cNvPr id="1324" name="image86.tif" descr="image86.tif"/>
            <p:cNvPicPr>
              <a:picLocks noChangeAspect="1"/>
            </p:cNvPicPr>
            <p:nvPr/>
          </p:nvPicPr>
          <p:blipFill>
            <a:blip r:embed="rId62">
              <a:extLst/>
            </a:blip>
            <a:stretch>
              <a:fillRect/>
            </a:stretch>
          </p:blipFill>
          <p:spPr>
            <a:xfrm>
              <a:off x="1655071" y="1858162"/>
              <a:ext cx="1978019" cy="1168505"/>
            </a:xfrm>
            <a:prstGeom prst="rect">
              <a:avLst/>
            </a:prstGeom>
            <a:ln w="12700" cap="flat">
              <a:noFill/>
              <a:miter lim="400000"/>
            </a:ln>
            <a:effectLst/>
          </p:spPr>
        </p:pic>
        <p:pic>
          <p:nvPicPr>
            <p:cNvPr id="1325" name="image93.tif" descr="image93.tif"/>
            <p:cNvPicPr>
              <a:picLocks noChangeAspect="1"/>
            </p:cNvPicPr>
            <p:nvPr/>
          </p:nvPicPr>
          <p:blipFill>
            <a:blip r:embed="rId63">
              <a:extLst/>
            </a:blip>
            <a:stretch>
              <a:fillRect/>
            </a:stretch>
          </p:blipFill>
          <p:spPr>
            <a:xfrm>
              <a:off x="3245888" y="2824746"/>
              <a:ext cx="2669966" cy="1225044"/>
            </a:xfrm>
            <a:prstGeom prst="rect">
              <a:avLst/>
            </a:prstGeom>
            <a:ln w="12700" cap="flat">
              <a:noFill/>
              <a:miter lim="400000"/>
            </a:ln>
            <a:effectLst/>
          </p:spPr>
        </p:pic>
        <p:pic>
          <p:nvPicPr>
            <p:cNvPr id="1326" name="image98.tif" descr="image98.tif"/>
            <p:cNvPicPr>
              <a:picLocks noChangeAspect="1"/>
            </p:cNvPicPr>
            <p:nvPr/>
          </p:nvPicPr>
          <p:blipFill>
            <a:blip r:embed="rId64">
              <a:extLst/>
            </a:blip>
            <a:stretch>
              <a:fillRect/>
            </a:stretch>
          </p:blipFill>
          <p:spPr>
            <a:xfrm>
              <a:off x="7824358" y="1396693"/>
              <a:ext cx="1720968" cy="1464653"/>
            </a:xfrm>
            <a:prstGeom prst="rect">
              <a:avLst/>
            </a:prstGeom>
            <a:ln w="12700" cap="flat">
              <a:noFill/>
              <a:miter lim="400000"/>
            </a:ln>
            <a:effectLst/>
          </p:spPr>
        </p:pic>
        <p:pic>
          <p:nvPicPr>
            <p:cNvPr id="1327" name="image100.png" descr="image100.png"/>
            <p:cNvPicPr>
              <a:picLocks noChangeAspect="1"/>
            </p:cNvPicPr>
            <p:nvPr/>
          </p:nvPicPr>
          <p:blipFill>
            <a:blip r:embed="rId65">
              <a:extLst/>
            </a:blip>
            <a:stretch>
              <a:fillRect/>
            </a:stretch>
          </p:blipFill>
          <p:spPr>
            <a:xfrm>
              <a:off x="4405398" y="1560039"/>
              <a:ext cx="2632995" cy="990007"/>
            </a:xfrm>
            <a:prstGeom prst="rect">
              <a:avLst/>
            </a:prstGeom>
            <a:ln w="12700" cap="flat">
              <a:noFill/>
              <a:miter lim="400000"/>
            </a:ln>
            <a:effectLst/>
          </p:spPr>
        </p:pic>
        <p:pic>
          <p:nvPicPr>
            <p:cNvPr id="1328" name="image102.png" descr="image102.png"/>
            <p:cNvPicPr>
              <a:picLocks noChangeAspect="1"/>
            </p:cNvPicPr>
            <p:nvPr/>
          </p:nvPicPr>
          <p:blipFill>
            <a:blip r:embed="rId66">
              <a:extLst/>
            </a:blip>
            <a:stretch>
              <a:fillRect/>
            </a:stretch>
          </p:blipFill>
          <p:spPr>
            <a:xfrm>
              <a:off x="645981" y="3308936"/>
              <a:ext cx="2447522" cy="539037"/>
            </a:xfrm>
            <a:prstGeom prst="rect">
              <a:avLst/>
            </a:prstGeom>
            <a:ln w="12700" cap="flat">
              <a:noFill/>
              <a:miter lim="400000"/>
            </a:ln>
            <a:effectLst/>
          </p:spPr>
        </p:pic>
      </p:grpSp>
      <p:sp>
        <p:nvSpPr>
          <p:cNvPr id="1330" name="Network Service Providers"/>
          <p:cNvSpPr txBox="1"/>
          <p:nvPr/>
        </p:nvSpPr>
        <p:spPr>
          <a:xfrm>
            <a:off x="8896279" y="3902869"/>
            <a:ext cx="2276276" cy="332472"/>
          </a:xfrm>
          <a:prstGeom prst="rect">
            <a:avLst/>
          </a:prstGeom>
          <a:ln w="12700">
            <a:miter lim="400000"/>
          </a:ln>
          <a:extLst>
            <a:ext uri="{C572A759-6A51-4108-AA02-DFA0A04FC94B}">
              <ma14:wrappingTextBoxFlag xmlns="" xmlns:ma14="http://schemas.microsoft.com/office/mac/drawingml/2011/main" val="1"/>
            </a:ext>
          </a:extLst>
        </p:spPr>
        <p:txBody>
          <a:bodyPr lIns="22860" rIns="22860"/>
          <a:lstStyle>
            <a:lvl1pPr>
              <a:lnSpc>
                <a:spcPct val="90000"/>
              </a:lnSpc>
              <a:spcBef>
                <a:spcPts val="3000"/>
              </a:spcBef>
              <a:defRPr sz="2600">
                <a:latin typeface="Poppins SemiBold"/>
                <a:ea typeface="Poppins SemiBold"/>
                <a:cs typeface="Poppins SemiBold"/>
                <a:sym typeface="Poppins SemiBold"/>
              </a:defRPr>
            </a:lvl1pPr>
          </a:lstStyle>
          <a:p>
            <a:pPr defTabSz="228594">
              <a:spcBef>
                <a:spcPts val="1500"/>
              </a:spcBef>
              <a:defRPr/>
            </a:pPr>
            <a:r>
              <a:rPr sz="1300"/>
              <a:t>Network Service Providers</a:t>
            </a:r>
          </a:p>
        </p:txBody>
      </p:sp>
      <p:sp>
        <p:nvSpPr>
          <p:cNvPr id="1331" name="Delivery Partners (S I &amp; A*)"/>
          <p:cNvSpPr txBox="1"/>
          <p:nvPr/>
        </p:nvSpPr>
        <p:spPr>
          <a:xfrm>
            <a:off x="539157" y="1244195"/>
            <a:ext cx="2771929" cy="332472"/>
          </a:xfrm>
          <a:prstGeom prst="rect">
            <a:avLst/>
          </a:prstGeom>
          <a:ln w="12700">
            <a:miter lim="400000"/>
          </a:ln>
          <a:extLst>
            <a:ext uri="{C572A759-6A51-4108-AA02-DFA0A04FC94B}">
              <ma14:wrappingTextBoxFlag xmlns="" xmlns:ma14="http://schemas.microsoft.com/office/mac/drawingml/2011/main" val="1"/>
            </a:ext>
          </a:extLst>
        </p:spPr>
        <p:txBody>
          <a:bodyPr lIns="22860" rIns="22860"/>
          <a:lstStyle/>
          <a:p>
            <a:pPr defTabSz="228594">
              <a:lnSpc>
                <a:spcPct val="90000"/>
              </a:lnSpc>
              <a:spcBef>
                <a:spcPts val="1500"/>
              </a:spcBef>
              <a:defRPr sz="2600">
                <a:latin typeface="Poppins SemiBold"/>
                <a:ea typeface="Poppins SemiBold"/>
                <a:cs typeface="Poppins SemiBold"/>
                <a:sym typeface="Poppins SemiBold"/>
              </a:defRPr>
            </a:pPr>
            <a:r>
              <a:rPr sz="1300" dirty="0">
                <a:latin typeface="Poppins SemiBold"/>
                <a:cs typeface="Poppins SemiBold"/>
                <a:sym typeface="Poppins SemiBold"/>
              </a:rPr>
              <a:t>Delivery Partners</a:t>
            </a:r>
            <a:r>
              <a:rPr sz="1300" i="1" dirty="0">
                <a:latin typeface="Poppins Light"/>
                <a:ea typeface="Poppins Light"/>
                <a:cs typeface="Poppins Light"/>
                <a:sym typeface="Poppins Light"/>
              </a:rPr>
              <a:t> (S I &amp; A*)</a:t>
            </a:r>
          </a:p>
        </p:txBody>
      </p:sp>
      <p:sp>
        <p:nvSpPr>
          <p:cNvPr id="1332" name="Infrastructure / Technology Partners"/>
          <p:cNvSpPr txBox="1"/>
          <p:nvPr/>
        </p:nvSpPr>
        <p:spPr>
          <a:xfrm>
            <a:off x="3652909" y="3909219"/>
            <a:ext cx="3492104" cy="332472"/>
          </a:xfrm>
          <a:prstGeom prst="rect">
            <a:avLst/>
          </a:prstGeom>
          <a:ln w="12700">
            <a:miter lim="400000"/>
          </a:ln>
          <a:extLst>
            <a:ext uri="{C572A759-6A51-4108-AA02-DFA0A04FC94B}">
              <ma14:wrappingTextBoxFlag xmlns="" xmlns:ma14="http://schemas.microsoft.com/office/mac/drawingml/2011/main" val="1"/>
            </a:ext>
          </a:extLst>
        </p:spPr>
        <p:txBody>
          <a:bodyPr lIns="22860" rIns="22860"/>
          <a:lstStyle>
            <a:lvl1pPr>
              <a:lnSpc>
                <a:spcPct val="90000"/>
              </a:lnSpc>
              <a:spcBef>
                <a:spcPts val="3000"/>
              </a:spcBef>
              <a:defRPr sz="2600">
                <a:latin typeface="Poppins SemiBold"/>
                <a:ea typeface="Poppins SemiBold"/>
                <a:cs typeface="Poppins SemiBold"/>
                <a:sym typeface="Poppins SemiBold"/>
              </a:defRPr>
            </a:lvl1pPr>
          </a:lstStyle>
          <a:p>
            <a:pPr defTabSz="228594">
              <a:spcBef>
                <a:spcPts val="1500"/>
              </a:spcBef>
              <a:defRPr/>
            </a:pPr>
            <a:r>
              <a:rPr sz="1300" dirty="0"/>
              <a:t>Infrastructure / Technology Partners</a:t>
            </a:r>
          </a:p>
        </p:txBody>
      </p:sp>
      <p:sp>
        <p:nvSpPr>
          <p:cNvPr id="1333" name="Partner Solutions (Independent Software Vendors)"/>
          <p:cNvSpPr txBox="1"/>
          <p:nvPr/>
        </p:nvSpPr>
        <p:spPr>
          <a:xfrm>
            <a:off x="3629421" y="1243773"/>
            <a:ext cx="5793303" cy="294208"/>
          </a:xfrm>
          <a:prstGeom prst="rect">
            <a:avLst/>
          </a:prstGeom>
          <a:ln w="12700">
            <a:miter lim="400000"/>
          </a:ln>
          <a:extLst>
            <a:ext uri="{C572A759-6A51-4108-AA02-DFA0A04FC94B}">
              <ma14:wrappingTextBoxFlag xmlns="" xmlns:ma14="http://schemas.microsoft.com/office/mac/drawingml/2011/main" val="1"/>
            </a:ext>
          </a:extLst>
        </p:spPr>
        <p:txBody>
          <a:bodyPr lIns="22860" rIns="22860"/>
          <a:lstStyle/>
          <a:p>
            <a:pPr defTabSz="228594">
              <a:lnSpc>
                <a:spcPct val="90000"/>
              </a:lnSpc>
              <a:spcBef>
                <a:spcPts val="1500"/>
              </a:spcBef>
              <a:defRPr sz="2600">
                <a:latin typeface="Poppins SemiBold"/>
                <a:ea typeface="Poppins SemiBold"/>
                <a:cs typeface="Poppins SemiBold"/>
                <a:sym typeface="Poppins SemiBold"/>
              </a:defRPr>
            </a:pPr>
            <a:r>
              <a:rPr sz="1300">
                <a:latin typeface="Poppins SemiBold"/>
                <a:cs typeface="Poppins SemiBold"/>
                <a:sym typeface="Poppins SemiBold"/>
              </a:rPr>
              <a:t>Partner Solutions</a:t>
            </a:r>
            <a:r>
              <a:rPr sz="1300" i="1">
                <a:latin typeface="Poppins Light"/>
                <a:ea typeface="Poppins Light"/>
                <a:cs typeface="Poppins Light"/>
                <a:sym typeface="Poppins Light"/>
              </a:rPr>
              <a:t> (Independent Software Vendors)</a:t>
            </a:r>
          </a:p>
        </p:txBody>
      </p:sp>
      <p:sp>
        <p:nvSpPr>
          <p:cNvPr id="1334" name="*Systems Integrators and Advisory"/>
          <p:cNvSpPr txBox="1"/>
          <p:nvPr/>
        </p:nvSpPr>
        <p:spPr>
          <a:xfrm>
            <a:off x="885452" y="6400778"/>
            <a:ext cx="2771929" cy="569953"/>
          </a:xfrm>
          <a:prstGeom prst="rect">
            <a:avLst/>
          </a:prstGeom>
          <a:ln w="12700">
            <a:miter lim="400000"/>
          </a:ln>
          <a:extLst>
            <a:ext uri="{C572A759-6A51-4108-AA02-DFA0A04FC94B}">
              <ma14:wrappingTextBoxFlag xmlns="" xmlns:ma14="http://schemas.microsoft.com/office/mac/drawingml/2011/main" val="1"/>
            </a:ext>
          </a:extLst>
        </p:spPr>
        <p:txBody>
          <a:bodyPr lIns="22860" rIns="22860"/>
          <a:lstStyle>
            <a:lvl1pPr>
              <a:lnSpc>
                <a:spcPct val="90000"/>
              </a:lnSpc>
              <a:spcBef>
                <a:spcPts val="3000"/>
              </a:spcBef>
              <a:defRPr sz="1900" i="1">
                <a:solidFill>
                  <a:srgbClr val="53585F"/>
                </a:solidFill>
                <a:latin typeface="Poppins Medium"/>
                <a:ea typeface="Poppins Medium"/>
                <a:cs typeface="Poppins Medium"/>
                <a:sym typeface="Poppins Medium"/>
              </a:defRPr>
            </a:lvl1pPr>
          </a:lstStyle>
          <a:p>
            <a:pPr defTabSz="228594">
              <a:spcBef>
                <a:spcPts val="1500"/>
              </a:spcBef>
              <a:defRPr/>
            </a:pPr>
            <a:r>
              <a:rPr sz="951"/>
              <a:t>*Systems Integrators and Advisory</a:t>
            </a:r>
          </a:p>
        </p:txBody>
      </p:sp>
      <p:sp>
        <p:nvSpPr>
          <p:cNvPr id="1335" name="Line"/>
          <p:cNvSpPr/>
          <p:nvPr/>
        </p:nvSpPr>
        <p:spPr>
          <a:xfrm>
            <a:off x="472850" y="6378367"/>
            <a:ext cx="2944117" cy="0"/>
          </a:xfrm>
          <a:prstGeom prst="line">
            <a:avLst/>
          </a:prstGeom>
          <a:ln w="38100">
            <a:solidFill>
              <a:srgbClr val="D8232A"/>
            </a:solidFill>
            <a:miter lim="400000"/>
          </a:ln>
        </p:spPr>
        <p:txBody>
          <a:bodyPr lIns="25400" tIns="25400" rIns="25400" bIns="25400" anchor="ctr"/>
          <a:lstStyle/>
          <a:p>
            <a:pPr algn="ctr" defTabSz="412740">
              <a:defRPr sz="3200">
                <a:solidFill>
                  <a:srgbClr val="000000"/>
                </a:solidFill>
                <a:latin typeface="Helvetica Light"/>
                <a:ea typeface="Helvetica Light"/>
                <a:cs typeface="Helvetica Light"/>
                <a:sym typeface="Helvetica Light"/>
              </a:defRPr>
            </a:pPr>
            <a:endParaRPr sz="1600">
              <a:solidFill>
                <a:srgbClr val="000000"/>
              </a:solidFill>
              <a:latin typeface="Helvetica Light"/>
              <a:sym typeface="Helvetica Light"/>
            </a:endParaRPr>
          </a:p>
        </p:txBody>
      </p:sp>
      <p:sp>
        <p:nvSpPr>
          <p:cNvPr id="1336" name="Line"/>
          <p:cNvSpPr/>
          <p:nvPr/>
        </p:nvSpPr>
        <p:spPr>
          <a:xfrm>
            <a:off x="3568243" y="3720584"/>
            <a:ext cx="8331068" cy="0"/>
          </a:xfrm>
          <a:prstGeom prst="line">
            <a:avLst/>
          </a:prstGeom>
          <a:ln w="38100">
            <a:solidFill>
              <a:srgbClr val="D8232A"/>
            </a:solidFill>
            <a:miter lim="400000"/>
          </a:ln>
        </p:spPr>
        <p:txBody>
          <a:bodyPr lIns="25400" tIns="25400" rIns="25400" bIns="25400" anchor="ctr"/>
          <a:lstStyle/>
          <a:p>
            <a:pPr algn="ctr" defTabSz="412740">
              <a:defRPr sz="3200">
                <a:solidFill>
                  <a:srgbClr val="000000"/>
                </a:solidFill>
                <a:latin typeface="Helvetica Light"/>
                <a:ea typeface="Helvetica Light"/>
                <a:cs typeface="Helvetica Light"/>
                <a:sym typeface="Helvetica Light"/>
              </a:defRPr>
            </a:pPr>
            <a:endParaRPr sz="1600">
              <a:solidFill>
                <a:srgbClr val="000000"/>
              </a:solidFill>
              <a:latin typeface="Helvetica Light"/>
              <a:sym typeface="Helvetica Light"/>
            </a:endParaRPr>
          </a:p>
        </p:txBody>
      </p:sp>
      <p:sp>
        <p:nvSpPr>
          <p:cNvPr id="1337" name="Line"/>
          <p:cNvSpPr/>
          <p:nvPr/>
        </p:nvSpPr>
        <p:spPr>
          <a:xfrm>
            <a:off x="8797272" y="6378367"/>
            <a:ext cx="2432952" cy="0"/>
          </a:xfrm>
          <a:prstGeom prst="line">
            <a:avLst/>
          </a:prstGeom>
          <a:ln w="38100">
            <a:solidFill>
              <a:srgbClr val="D8232A"/>
            </a:solidFill>
            <a:miter lim="400000"/>
          </a:ln>
        </p:spPr>
        <p:txBody>
          <a:bodyPr lIns="25400" tIns="25400" rIns="25400" bIns="25400" anchor="ctr"/>
          <a:lstStyle/>
          <a:p>
            <a:pPr algn="ctr" defTabSz="412740">
              <a:defRPr sz="3200">
                <a:solidFill>
                  <a:srgbClr val="000000"/>
                </a:solidFill>
                <a:latin typeface="Helvetica Light"/>
                <a:ea typeface="Helvetica Light"/>
                <a:cs typeface="Helvetica Light"/>
                <a:sym typeface="Helvetica Light"/>
              </a:defRPr>
            </a:pPr>
            <a:endParaRPr sz="1600">
              <a:solidFill>
                <a:srgbClr val="000000"/>
              </a:solidFill>
              <a:latin typeface="Helvetica Light"/>
              <a:sym typeface="Helvetica Light"/>
            </a:endParaRPr>
          </a:p>
        </p:txBody>
      </p:sp>
      <p:sp>
        <p:nvSpPr>
          <p:cNvPr id="1338" name="Line"/>
          <p:cNvSpPr/>
          <p:nvPr/>
        </p:nvSpPr>
        <p:spPr>
          <a:xfrm>
            <a:off x="3568243" y="6378367"/>
            <a:ext cx="5090231" cy="0"/>
          </a:xfrm>
          <a:prstGeom prst="line">
            <a:avLst/>
          </a:prstGeom>
          <a:ln w="38100">
            <a:solidFill>
              <a:srgbClr val="D8232A"/>
            </a:solidFill>
            <a:miter lim="400000"/>
          </a:ln>
        </p:spPr>
        <p:txBody>
          <a:bodyPr lIns="25400" tIns="25400" rIns="25400" bIns="25400" anchor="ctr"/>
          <a:lstStyle/>
          <a:p>
            <a:pPr algn="ctr" defTabSz="412740">
              <a:defRPr sz="3200">
                <a:solidFill>
                  <a:srgbClr val="000000"/>
                </a:solidFill>
                <a:latin typeface="Helvetica Light"/>
                <a:ea typeface="Helvetica Light"/>
                <a:cs typeface="Helvetica Light"/>
                <a:sym typeface="Helvetica Light"/>
              </a:defRPr>
            </a:pPr>
            <a:endParaRPr sz="1600">
              <a:solidFill>
                <a:srgbClr val="000000"/>
              </a:solidFill>
              <a:latin typeface="Helvetica Light"/>
              <a:sym typeface="Helvetica Light"/>
            </a:endParaRPr>
          </a:p>
        </p:txBody>
      </p:sp>
    </p:spTree>
    <p:extLst>
      <p:ext uri="{BB962C8B-B14F-4D97-AF65-F5344CB8AC3E}">
        <p14:creationId xmlns:p14="http://schemas.microsoft.com/office/powerpoint/2010/main" val="37160082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B59C5A-67E0-4392-B7DB-9B329F3CCE2C}"/>
              </a:ext>
            </a:extLst>
          </p:cNvPr>
          <p:cNvSpPr>
            <a:spLocks noGrp="1"/>
          </p:cNvSpPr>
          <p:nvPr>
            <p:ph type="title"/>
          </p:nvPr>
        </p:nvSpPr>
        <p:spPr/>
        <p:txBody>
          <a:bodyPr/>
          <a:lstStyle/>
          <a:p>
            <a:r>
              <a:rPr lang="en-US"/>
              <a:t>Corda Vision</a:t>
            </a:r>
            <a:endParaRPr lang="en-US" dirty="0"/>
          </a:p>
        </p:txBody>
      </p:sp>
      <p:sp>
        <p:nvSpPr>
          <p:cNvPr id="3" name="Text Placeholder 2">
            <a:extLst>
              <a:ext uri="{FF2B5EF4-FFF2-40B4-BE49-F238E27FC236}">
                <a16:creationId xmlns:a16="http://schemas.microsoft.com/office/drawing/2014/main" xmlns="" id="{46E61CF8-2E40-4365-BE9B-0F7AAE55D33C}"/>
              </a:ext>
            </a:extLst>
          </p:cNvPr>
          <p:cNvSpPr>
            <a:spLocks noGrp="1"/>
          </p:cNvSpPr>
          <p:nvPr>
            <p:ph type="body" sz="quarter" idx="10"/>
          </p:nvPr>
        </p:nvSpPr>
        <p:spPr/>
        <p:txBody>
          <a:bodyPr/>
          <a:lstStyle/>
          <a:p>
            <a:r>
              <a:rPr lang="en-US"/>
              <a:t>02</a:t>
            </a:r>
            <a:endParaRPr lang="en-US" dirty="0"/>
          </a:p>
        </p:txBody>
      </p:sp>
    </p:spTree>
    <p:extLst>
      <p:ext uri="{BB962C8B-B14F-4D97-AF65-F5344CB8AC3E}">
        <p14:creationId xmlns:p14="http://schemas.microsoft.com/office/powerpoint/2010/main" val="164871919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C89B443-C1D0-FB44-820B-585B47F1CEDE}"/>
              </a:ext>
            </a:extLst>
          </p:cNvPr>
          <p:cNvSpPr>
            <a:spLocks noGrp="1"/>
          </p:cNvSpPr>
          <p:nvPr>
            <p:ph type="title"/>
          </p:nvPr>
        </p:nvSpPr>
        <p:spPr/>
        <p:txBody>
          <a:bodyPr>
            <a:normAutofit/>
          </a:bodyPr>
          <a:lstStyle/>
          <a:p>
            <a:r>
              <a:rPr lang="en-US" dirty="0"/>
              <a:t>Enterprise-grade blockchain built from the ground up</a:t>
            </a:r>
          </a:p>
        </p:txBody>
      </p:sp>
      <p:sp>
        <p:nvSpPr>
          <p:cNvPr id="2" name="Text Placeholder 1">
            <a:extLst>
              <a:ext uri="{FF2B5EF4-FFF2-40B4-BE49-F238E27FC236}">
                <a16:creationId xmlns:a16="http://schemas.microsoft.com/office/drawing/2014/main" xmlns="" id="{E2A0D55B-0F3E-A64E-ADBC-C4C7FB274D26}"/>
              </a:ext>
            </a:extLst>
          </p:cNvPr>
          <p:cNvSpPr>
            <a:spLocks noGrp="1"/>
          </p:cNvSpPr>
          <p:nvPr>
            <p:ph type="body" sz="quarter" idx="4294967295"/>
          </p:nvPr>
        </p:nvSpPr>
        <p:spPr>
          <a:xfrm>
            <a:off x="645567" y="2652704"/>
            <a:ext cx="4637088" cy="2351087"/>
          </a:xfrm>
        </p:spPr>
        <p:txBody>
          <a:bodyPr>
            <a:normAutofit lnSpcReduction="10000"/>
          </a:bodyPr>
          <a:lstStyle/>
          <a:p>
            <a:pPr marL="0" indent="0">
              <a:buNone/>
            </a:pPr>
            <a:r>
              <a:rPr lang="en-US" sz="2133" b="1" dirty="0">
                <a:solidFill>
                  <a:schemeClr val="bg1"/>
                </a:solidFill>
              </a:rPr>
              <a:t>Corda is an enterprise-grade blockchain platform that removes costly friction in business transactions by enabling institutions to transact directly using smart contracts while ensuring the highest levels of privacy and security. </a:t>
            </a:r>
          </a:p>
        </p:txBody>
      </p:sp>
      <p:pic>
        <p:nvPicPr>
          <p:cNvPr id="7" name="Picture 6">
            <a:extLst>
              <a:ext uri="{FF2B5EF4-FFF2-40B4-BE49-F238E27FC236}">
                <a16:creationId xmlns:a16="http://schemas.microsoft.com/office/drawing/2014/main" xmlns="" id="{F375BA51-933A-9D44-82FF-FF5C2E7398CD}"/>
              </a:ext>
            </a:extLst>
          </p:cNvPr>
          <p:cNvPicPr>
            <a:picLocks noChangeAspect="1"/>
          </p:cNvPicPr>
          <p:nvPr/>
        </p:nvPicPr>
        <p:blipFill>
          <a:blip r:embed="rId3"/>
          <a:stretch>
            <a:fillRect/>
          </a:stretch>
        </p:blipFill>
        <p:spPr>
          <a:xfrm>
            <a:off x="2118291" y="1639273"/>
            <a:ext cx="1691640" cy="779252"/>
          </a:xfrm>
          <a:prstGeom prst="rect">
            <a:avLst/>
          </a:prstGeom>
        </p:spPr>
      </p:pic>
      <p:grpSp>
        <p:nvGrpSpPr>
          <p:cNvPr id="8" name="Group 7">
            <a:extLst>
              <a:ext uri="{FF2B5EF4-FFF2-40B4-BE49-F238E27FC236}">
                <a16:creationId xmlns:a16="http://schemas.microsoft.com/office/drawing/2014/main" xmlns="" id="{7654E38F-AF27-7642-9B99-DBB974D652D4}"/>
              </a:ext>
            </a:extLst>
          </p:cNvPr>
          <p:cNvGrpSpPr/>
          <p:nvPr/>
        </p:nvGrpSpPr>
        <p:grpSpPr>
          <a:xfrm>
            <a:off x="6484620" y="1466960"/>
            <a:ext cx="4904447" cy="4553387"/>
            <a:chOff x="490438" y="1100220"/>
            <a:chExt cx="3678335" cy="3415040"/>
          </a:xfrm>
        </p:grpSpPr>
        <p:sp>
          <p:nvSpPr>
            <p:cNvPr id="9" name="Circle">
              <a:extLst>
                <a:ext uri="{FF2B5EF4-FFF2-40B4-BE49-F238E27FC236}">
                  <a16:creationId xmlns:a16="http://schemas.microsoft.com/office/drawing/2014/main" xmlns="" id="{7459BC83-E568-8244-980F-CE23BD1734C0}"/>
                </a:ext>
              </a:extLst>
            </p:cNvPr>
            <p:cNvSpPr/>
            <p:nvPr/>
          </p:nvSpPr>
          <p:spPr>
            <a:xfrm>
              <a:off x="490438" y="1289509"/>
              <a:ext cx="3208363" cy="3208364"/>
            </a:xfrm>
            <a:prstGeom prst="ellipse">
              <a:avLst/>
            </a:prstGeom>
            <a:noFill/>
            <a:ln w="38100" cap="flat">
              <a:solidFill>
                <a:srgbClr val="8D93A9">
                  <a:alpha val="57820"/>
                </a:srgbClr>
              </a:solidFill>
              <a:prstDash val="solid"/>
              <a:miter lim="400000"/>
            </a:ln>
            <a:effectLst/>
          </p:spPr>
          <p:txBody>
            <a:bodyPr wrap="square" lIns="25400" tIns="25400" rIns="25400" bIns="25400" numCol="1" anchor="ctr">
              <a:noAutofit/>
            </a:bodyPr>
            <a:lstStyle/>
            <a:p>
              <a:pPr algn="ctr" defTabSz="412740">
                <a:lnSpc>
                  <a:spcPct val="100000"/>
                </a:lnSpc>
                <a:defRPr sz="3200">
                  <a:latin typeface="Helvetica Light"/>
                  <a:ea typeface="Helvetica Light"/>
                  <a:cs typeface="Helvetica Light"/>
                  <a:sym typeface="Helvetica Light"/>
                </a:defRPr>
              </a:pPr>
              <a:endParaRPr sz="1600"/>
            </a:p>
          </p:txBody>
        </p:sp>
        <p:sp>
          <p:nvSpPr>
            <p:cNvPr id="10" name="Circle">
              <a:extLst>
                <a:ext uri="{FF2B5EF4-FFF2-40B4-BE49-F238E27FC236}">
                  <a16:creationId xmlns:a16="http://schemas.microsoft.com/office/drawing/2014/main" xmlns="" id="{FD63E260-C2A7-C44A-91D1-6E746A3FEB7A}"/>
                </a:ext>
              </a:extLst>
            </p:cNvPr>
            <p:cNvSpPr/>
            <p:nvPr/>
          </p:nvSpPr>
          <p:spPr>
            <a:xfrm>
              <a:off x="815326" y="1614397"/>
              <a:ext cx="2558588" cy="2558588"/>
            </a:xfrm>
            <a:prstGeom prst="ellipse">
              <a:avLst/>
            </a:prstGeom>
            <a:solidFill>
              <a:srgbClr val="C6CFEF">
                <a:alpha val="57820"/>
              </a:srgbClr>
            </a:solidFill>
            <a:ln w="12700" cap="flat">
              <a:noFill/>
              <a:miter lim="400000"/>
            </a:ln>
            <a:effectLst/>
          </p:spPr>
          <p:txBody>
            <a:bodyPr wrap="square" lIns="25400" tIns="25400" rIns="25400" bIns="25400" numCol="1" anchor="ctr">
              <a:noAutofit/>
            </a:bodyPr>
            <a:lstStyle/>
            <a:p>
              <a:pPr algn="ctr" defTabSz="412740">
                <a:lnSpc>
                  <a:spcPct val="100000"/>
                </a:lnSpc>
                <a:defRPr sz="3200">
                  <a:latin typeface="Helvetica Light"/>
                  <a:ea typeface="Helvetica Light"/>
                  <a:cs typeface="Helvetica Light"/>
                  <a:sym typeface="Helvetica Light"/>
                </a:defRPr>
              </a:pPr>
              <a:endParaRPr sz="1600"/>
            </a:p>
          </p:txBody>
        </p:sp>
        <p:grpSp>
          <p:nvGrpSpPr>
            <p:cNvPr id="11" name="Group">
              <a:extLst>
                <a:ext uri="{FF2B5EF4-FFF2-40B4-BE49-F238E27FC236}">
                  <a16:creationId xmlns:a16="http://schemas.microsoft.com/office/drawing/2014/main" xmlns="" id="{323FB62C-606C-5140-AEC8-0B7E2E8D53A1}"/>
                </a:ext>
              </a:extLst>
            </p:cNvPr>
            <p:cNvGrpSpPr/>
            <p:nvPr/>
          </p:nvGrpSpPr>
          <p:grpSpPr>
            <a:xfrm>
              <a:off x="1464476" y="2161495"/>
              <a:ext cx="1461355" cy="1464392"/>
              <a:chOff x="0" y="0"/>
              <a:chExt cx="3896944" cy="3905043"/>
            </a:xfrm>
          </p:grpSpPr>
          <p:grpSp>
            <p:nvGrpSpPr>
              <p:cNvPr id="18" name="Group">
                <a:extLst>
                  <a:ext uri="{FF2B5EF4-FFF2-40B4-BE49-F238E27FC236}">
                    <a16:creationId xmlns:a16="http://schemas.microsoft.com/office/drawing/2014/main" xmlns="" id="{698F49FA-BF59-DA4B-B259-4D7102181B09}"/>
                  </a:ext>
                </a:extLst>
              </p:cNvPr>
              <p:cNvGrpSpPr/>
              <p:nvPr/>
            </p:nvGrpSpPr>
            <p:grpSpPr>
              <a:xfrm>
                <a:off x="0" y="0"/>
                <a:ext cx="1920950" cy="1920950"/>
                <a:chOff x="0" y="0"/>
                <a:chExt cx="1920949" cy="1920949"/>
              </a:xfrm>
            </p:grpSpPr>
            <p:sp>
              <p:nvSpPr>
                <p:cNvPr id="25" name="Circle">
                  <a:extLst>
                    <a:ext uri="{FF2B5EF4-FFF2-40B4-BE49-F238E27FC236}">
                      <a16:creationId xmlns:a16="http://schemas.microsoft.com/office/drawing/2014/main" xmlns="" id="{AD3AB73F-3FC2-3647-AF3D-1FC4BB8B79B5}"/>
                    </a:ext>
                  </a:extLst>
                </p:cNvPr>
                <p:cNvSpPr/>
                <p:nvPr/>
              </p:nvSpPr>
              <p:spPr>
                <a:xfrm>
                  <a:off x="0" y="0"/>
                  <a:ext cx="1920949" cy="1920949"/>
                </a:xfrm>
                <a:prstGeom prst="ellipse">
                  <a:avLst/>
                </a:prstGeom>
                <a:solidFill>
                  <a:srgbClr val="D8232A"/>
                </a:solidFill>
                <a:ln w="12700" cap="flat">
                  <a:noFill/>
                  <a:miter lim="400000"/>
                </a:ln>
                <a:effectLst/>
              </p:spPr>
              <p:txBody>
                <a:bodyPr wrap="square" lIns="25400" tIns="25400" rIns="25400" bIns="25400" numCol="1" anchor="ctr">
                  <a:noAutofit/>
                </a:bodyPr>
                <a:lstStyle/>
                <a:p>
                  <a:pPr algn="ctr" defTabSz="412740">
                    <a:lnSpc>
                      <a:spcPct val="100000"/>
                    </a:lnSpc>
                    <a:defRPr sz="3200">
                      <a:latin typeface="Helvetica Light"/>
                      <a:ea typeface="Helvetica Light"/>
                      <a:cs typeface="Helvetica Light"/>
                      <a:sym typeface="Helvetica Light"/>
                    </a:defRPr>
                  </a:pPr>
                  <a:endParaRPr sz="1600"/>
                </a:p>
              </p:txBody>
            </p:sp>
            <p:sp>
              <p:nvSpPr>
                <p:cNvPr id="26" name="INDUSTRY BLOCKCHAINS">
                  <a:extLst>
                    <a:ext uri="{FF2B5EF4-FFF2-40B4-BE49-F238E27FC236}">
                      <a16:creationId xmlns:a16="http://schemas.microsoft.com/office/drawing/2014/main" xmlns="" id="{E6F8D2BE-35DF-C648-A987-2BED92279A57}"/>
                    </a:ext>
                  </a:extLst>
                </p:cNvPr>
                <p:cNvSpPr txBox="1"/>
                <p:nvPr/>
              </p:nvSpPr>
              <p:spPr>
                <a:xfrm>
                  <a:off x="172328" y="636903"/>
                  <a:ext cx="1748621" cy="6937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lvl1pPr>
                    <a:lnSpc>
                      <a:spcPct val="90000"/>
                    </a:lnSpc>
                    <a:spcBef>
                      <a:spcPts val="1500"/>
                    </a:spcBef>
                    <a:defRPr sz="1600" spc="112">
                      <a:latin typeface="Poppins SemiBold"/>
                      <a:ea typeface="Poppins SemiBold"/>
                      <a:cs typeface="Poppins SemiBold"/>
                      <a:sym typeface="Poppins SemiBold"/>
                    </a:defRPr>
                  </a:lvl1pPr>
                </a:lstStyle>
                <a:p>
                  <a:r>
                    <a:rPr sz="1067" b="1" spc="0" dirty="0">
                      <a:solidFill>
                        <a:schemeClr val="tx1"/>
                      </a:solidFill>
                    </a:rPr>
                    <a:t>INDUSTRY BLOCKCHAINS</a:t>
                  </a:r>
                </a:p>
              </p:txBody>
            </p:sp>
          </p:grpSp>
          <p:grpSp>
            <p:nvGrpSpPr>
              <p:cNvPr id="19" name="Group">
                <a:extLst>
                  <a:ext uri="{FF2B5EF4-FFF2-40B4-BE49-F238E27FC236}">
                    <a16:creationId xmlns:a16="http://schemas.microsoft.com/office/drawing/2014/main" xmlns="" id="{D68E16EC-8044-3F44-B456-2FA298E6E49A}"/>
                  </a:ext>
                </a:extLst>
              </p:cNvPr>
              <p:cNvGrpSpPr/>
              <p:nvPr/>
            </p:nvGrpSpPr>
            <p:grpSpPr>
              <a:xfrm>
                <a:off x="240801" y="1984093"/>
                <a:ext cx="1920951" cy="1920950"/>
                <a:chOff x="0" y="0"/>
                <a:chExt cx="1920949" cy="1920949"/>
              </a:xfrm>
            </p:grpSpPr>
            <p:sp>
              <p:nvSpPr>
                <p:cNvPr id="23" name="Circle">
                  <a:extLst>
                    <a:ext uri="{FF2B5EF4-FFF2-40B4-BE49-F238E27FC236}">
                      <a16:creationId xmlns:a16="http://schemas.microsoft.com/office/drawing/2014/main" xmlns="" id="{FCD4B3E9-E94D-9A4F-B6ED-8A699622BC0C}"/>
                    </a:ext>
                  </a:extLst>
                </p:cNvPr>
                <p:cNvSpPr/>
                <p:nvPr/>
              </p:nvSpPr>
              <p:spPr>
                <a:xfrm>
                  <a:off x="0" y="0"/>
                  <a:ext cx="1920949" cy="1920949"/>
                </a:xfrm>
                <a:prstGeom prst="ellipse">
                  <a:avLst/>
                </a:prstGeom>
                <a:solidFill>
                  <a:srgbClr val="D8232A"/>
                </a:solidFill>
                <a:ln w="12700" cap="flat">
                  <a:noFill/>
                  <a:miter lim="400000"/>
                </a:ln>
                <a:effectLst/>
              </p:spPr>
              <p:txBody>
                <a:bodyPr wrap="square" lIns="25400" tIns="25400" rIns="25400" bIns="25400" numCol="1" anchor="ctr">
                  <a:noAutofit/>
                </a:bodyPr>
                <a:lstStyle/>
                <a:p>
                  <a:pPr algn="ctr" defTabSz="412740">
                    <a:lnSpc>
                      <a:spcPct val="100000"/>
                    </a:lnSpc>
                    <a:defRPr sz="3200">
                      <a:latin typeface="Helvetica Light"/>
                      <a:ea typeface="Helvetica Light"/>
                      <a:cs typeface="Helvetica Light"/>
                      <a:sym typeface="Helvetica Light"/>
                    </a:defRPr>
                  </a:pPr>
                  <a:endParaRPr sz="1600"/>
                </a:p>
              </p:txBody>
            </p:sp>
            <p:sp>
              <p:nvSpPr>
                <p:cNvPr id="24" name="CRYPTO-CURRENCIES">
                  <a:extLst>
                    <a:ext uri="{FF2B5EF4-FFF2-40B4-BE49-F238E27FC236}">
                      <a16:creationId xmlns:a16="http://schemas.microsoft.com/office/drawing/2014/main" xmlns="" id="{AB5576C4-4B87-7648-A994-C9436BB82E1C}"/>
                    </a:ext>
                  </a:extLst>
                </p:cNvPr>
                <p:cNvSpPr txBox="1"/>
                <p:nvPr/>
              </p:nvSpPr>
              <p:spPr>
                <a:xfrm>
                  <a:off x="172328" y="606289"/>
                  <a:ext cx="1748621" cy="6937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lvl1pPr>
                    <a:lnSpc>
                      <a:spcPct val="90000"/>
                    </a:lnSpc>
                    <a:spcBef>
                      <a:spcPts val="1500"/>
                    </a:spcBef>
                    <a:defRPr sz="1600" spc="112">
                      <a:latin typeface="Poppins SemiBold"/>
                      <a:ea typeface="Poppins SemiBold"/>
                      <a:cs typeface="Poppins SemiBold"/>
                      <a:sym typeface="Poppins SemiBold"/>
                    </a:defRPr>
                  </a:lvl1pPr>
                </a:lstStyle>
                <a:p>
                  <a:r>
                    <a:rPr sz="1067" b="1" spc="0" dirty="0">
                      <a:solidFill>
                        <a:schemeClr val="tx1"/>
                      </a:solidFill>
                    </a:rPr>
                    <a:t>CRYPTO-CURRENCIES</a:t>
                  </a:r>
                </a:p>
              </p:txBody>
            </p:sp>
          </p:grpSp>
          <p:grpSp>
            <p:nvGrpSpPr>
              <p:cNvPr id="20" name="Group">
                <a:extLst>
                  <a:ext uri="{FF2B5EF4-FFF2-40B4-BE49-F238E27FC236}">
                    <a16:creationId xmlns:a16="http://schemas.microsoft.com/office/drawing/2014/main" xmlns="" id="{1B4A91A8-866F-B44C-B3A9-4BEB11FA96E4}"/>
                  </a:ext>
                </a:extLst>
              </p:cNvPr>
              <p:cNvGrpSpPr/>
              <p:nvPr/>
            </p:nvGrpSpPr>
            <p:grpSpPr>
              <a:xfrm>
                <a:off x="1837337" y="787848"/>
                <a:ext cx="2059607" cy="1920950"/>
                <a:chOff x="0" y="0"/>
                <a:chExt cx="2059606" cy="1920949"/>
              </a:xfrm>
            </p:grpSpPr>
            <p:sp>
              <p:nvSpPr>
                <p:cNvPr id="21" name="Circle">
                  <a:extLst>
                    <a:ext uri="{FF2B5EF4-FFF2-40B4-BE49-F238E27FC236}">
                      <a16:creationId xmlns:a16="http://schemas.microsoft.com/office/drawing/2014/main" xmlns="" id="{2644863C-07CB-2948-AD34-3C281E1B6A20}"/>
                    </a:ext>
                  </a:extLst>
                </p:cNvPr>
                <p:cNvSpPr/>
                <p:nvPr/>
              </p:nvSpPr>
              <p:spPr>
                <a:xfrm>
                  <a:off x="0" y="0"/>
                  <a:ext cx="1920949" cy="1920949"/>
                </a:xfrm>
                <a:prstGeom prst="ellipse">
                  <a:avLst/>
                </a:prstGeom>
                <a:solidFill>
                  <a:srgbClr val="D8232A"/>
                </a:solidFill>
                <a:ln w="12700" cap="flat">
                  <a:noFill/>
                  <a:miter lim="400000"/>
                </a:ln>
                <a:effectLst/>
              </p:spPr>
              <p:txBody>
                <a:bodyPr wrap="square" lIns="25400" tIns="25400" rIns="25400" bIns="25400" numCol="1" anchor="ctr">
                  <a:noAutofit/>
                </a:bodyPr>
                <a:lstStyle/>
                <a:p>
                  <a:pPr algn="ctr" defTabSz="412740">
                    <a:lnSpc>
                      <a:spcPct val="100000"/>
                    </a:lnSpc>
                    <a:defRPr sz="3200">
                      <a:latin typeface="Helvetica Light"/>
                      <a:ea typeface="Helvetica Light"/>
                      <a:cs typeface="Helvetica Light"/>
                      <a:sym typeface="Helvetica Light"/>
                    </a:defRPr>
                  </a:pPr>
                  <a:endParaRPr sz="1600"/>
                </a:p>
              </p:txBody>
            </p:sp>
            <p:sp>
              <p:nvSpPr>
                <p:cNvPr id="22" name="INDUSTRY SHARED LEDGERS">
                  <a:extLst>
                    <a:ext uri="{FF2B5EF4-FFF2-40B4-BE49-F238E27FC236}">
                      <a16:creationId xmlns:a16="http://schemas.microsoft.com/office/drawing/2014/main" xmlns="" id="{9CADB3BA-5F74-A34A-A492-C09080FED6C2}"/>
                    </a:ext>
                  </a:extLst>
                </p:cNvPr>
                <p:cNvSpPr txBox="1"/>
                <p:nvPr/>
              </p:nvSpPr>
              <p:spPr>
                <a:xfrm>
                  <a:off x="310986" y="526081"/>
                  <a:ext cx="1748620" cy="9893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lvl1pPr>
                    <a:lnSpc>
                      <a:spcPct val="90000"/>
                    </a:lnSpc>
                    <a:spcBef>
                      <a:spcPts val="1500"/>
                    </a:spcBef>
                    <a:defRPr sz="1600" spc="112">
                      <a:latin typeface="Poppins SemiBold"/>
                      <a:ea typeface="Poppins SemiBold"/>
                      <a:cs typeface="Poppins SemiBold"/>
                      <a:sym typeface="Poppins SemiBold"/>
                    </a:defRPr>
                  </a:lvl1pPr>
                </a:lstStyle>
                <a:p>
                  <a:r>
                    <a:rPr sz="1067" b="1" spc="0" dirty="0">
                      <a:solidFill>
                        <a:schemeClr val="tx1"/>
                      </a:solidFill>
                    </a:rPr>
                    <a:t>INDUSTRY SHARED LEDGERS</a:t>
                  </a:r>
                </a:p>
              </p:txBody>
            </p:sp>
          </p:grpSp>
        </p:grpSp>
        <p:sp>
          <p:nvSpPr>
            <p:cNvPr id="12" name="Line">
              <a:extLst>
                <a:ext uri="{FF2B5EF4-FFF2-40B4-BE49-F238E27FC236}">
                  <a16:creationId xmlns:a16="http://schemas.microsoft.com/office/drawing/2014/main" xmlns="" id="{D5702EB6-4E61-BB4E-8025-69FC43F924A4}"/>
                </a:ext>
              </a:extLst>
            </p:cNvPr>
            <p:cNvSpPr/>
            <p:nvPr/>
          </p:nvSpPr>
          <p:spPr>
            <a:xfrm flipH="1">
              <a:off x="2669747" y="1307448"/>
              <a:ext cx="1497751" cy="293606"/>
            </a:xfrm>
            <a:custGeom>
              <a:avLst/>
              <a:gdLst/>
              <a:ahLst/>
              <a:cxnLst>
                <a:cxn ang="0">
                  <a:pos x="wd2" y="hd2"/>
                </a:cxn>
                <a:cxn ang="5400000">
                  <a:pos x="wd2" y="hd2"/>
                </a:cxn>
                <a:cxn ang="10800000">
                  <a:pos x="wd2" y="hd2"/>
                </a:cxn>
                <a:cxn ang="16200000">
                  <a:pos x="wd2" y="hd2"/>
                </a:cxn>
              </a:cxnLst>
              <a:rect l="0" t="0" r="r" b="b"/>
              <a:pathLst>
                <a:path w="21600" h="21600" extrusionOk="0">
                  <a:moveTo>
                    <a:pt x="0" y="350"/>
                  </a:moveTo>
                  <a:lnTo>
                    <a:pt x="17366" y="0"/>
                  </a:lnTo>
                  <a:lnTo>
                    <a:pt x="21600" y="21600"/>
                  </a:lnTo>
                </a:path>
              </a:pathLst>
            </a:custGeom>
            <a:noFill/>
            <a:ln w="25400" cap="flat">
              <a:solidFill>
                <a:srgbClr val="8D93A9">
                  <a:alpha val="70000"/>
                </a:srgbClr>
              </a:solidFill>
              <a:prstDash val="solid"/>
              <a:miter lim="400000"/>
              <a:tailEnd type="oval" w="med" len="med"/>
            </a:ln>
            <a:effectLst/>
          </p:spPr>
          <p:txBody>
            <a:bodyPr wrap="square" lIns="25400" tIns="25400" rIns="25400" bIns="25400" numCol="1" anchor="ctr">
              <a:noAutofit/>
            </a:bodyP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3" name="Line">
              <a:extLst>
                <a:ext uri="{FF2B5EF4-FFF2-40B4-BE49-F238E27FC236}">
                  <a16:creationId xmlns:a16="http://schemas.microsoft.com/office/drawing/2014/main" xmlns="" id="{366AA803-A1A6-964F-9016-BAE2EDC84A3E}"/>
                </a:ext>
              </a:extLst>
            </p:cNvPr>
            <p:cNvSpPr/>
            <p:nvPr/>
          </p:nvSpPr>
          <p:spPr>
            <a:xfrm flipH="1">
              <a:off x="2669747" y="1797718"/>
              <a:ext cx="1497751" cy="293606"/>
            </a:xfrm>
            <a:custGeom>
              <a:avLst/>
              <a:gdLst/>
              <a:ahLst/>
              <a:cxnLst>
                <a:cxn ang="0">
                  <a:pos x="wd2" y="hd2"/>
                </a:cxn>
                <a:cxn ang="5400000">
                  <a:pos x="wd2" y="hd2"/>
                </a:cxn>
                <a:cxn ang="10800000">
                  <a:pos x="wd2" y="hd2"/>
                </a:cxn>
                <a:cxn ang="16200000">
                  <a:pos x="wd2" y="hd2"/>
                </a:cxn>
              </a:cxnLst>
              <a:rect l="0" t="0" r="r" b="b"/>
              <a:pathLst>
                <a:path w="21600" h="21600" extrusionOk="0">
                  <a:moveTo>
                    <a:pt x="0" y="350"/>
                  </a:moveTo>
                  <a:lnTo>
                    <a:pt x="17366" y="0"/>
                  </a:lnTo>
                  <a:lnTo>
                    <a:pt x="21600" y="21600"/>
                  </a:lnTo>
                </a:path>
              </a:pathLst>
            </a:custGeom>
            <a:noFill/>
            <a:ln w="25400" cap="flat">
              <a:solidFill>
                <a:srgbClr val="8D93A9">
                  <a:alpha val="70000"/>
                </a:srgbClr>
              </a:solidFill>
              <a:prstDash val="solid"/>
              <a:miter lim="400000"/>
              <a:tailEnd type="oval" w="med" len="med"/>
            </a:ln>
            <a:effectLst/>
          </p:spPr>
          <p:txBody>
            <a:bodyPr wrap="square" lIns="25400" tIns="25400" rIns="25400" bIns="25400" numCol="1" anchor="ctr">
              <a:noAutofit/>
            </a:bodyP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4" name="BLOCKCHAINs">
              <a:extLst>
                <a:ext uri="{FF2B5EF4-FFF2-40B4-BE49-F238E27FC236}">
                  <a16:creationId xmlns:a16="http://schemas.microsoft.com/office/drawing/2014/main" xmlns="" id="{DA760B42-F518-3948-9513-144D8B76584F}"/>
                </a:ext>
              </a:extLst>
            </p:cNvPr>
            <p:cNvSpPr txBox="1"/>
            <p:nvPr/>
          </p:nvSpPr>
          <p:spPr>
            <a:xfrm>
              <a:off x="3353546" y="1581590"/>
              <a:ext cx="776655" cy="1735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lnSpc>
                  <a:spcPct val="90000"/>
                </a:lnSpc>
                <a:spcBef>
                  <a:spcPts val="4000"/>
                </a:spcBef>
                <a:defRPr sz="2600">
                  <a:solidFill>
                    <a:srgbClr val="D8232A"/>
                  </a:solidFill>
                  <a:latin typeface="Poppins Bold"/>
                  <a:ea typeface="Poppins Bold"/>
                  <a:cs typeface="Poppins Bold"/>
                  <a:sym typeface="Poppins Bold"/>
                </a:defRPr>
              </a:lvl1pPr>
            </a:lstStyle>
            <a:p>
              <a:pPr>
                <a:defRPr>
                  <a:latin typeface="Poppins Regular"/>
                  <a:ea typeface="Poppins Regular"/>
                  <a:cs typeface="Poppins Regular"/>
                  <a:sym typeface="Poppins Regular"/>
                </a:defRPr>
              </a:pPr>
              <a:r>
                <a:rPr lang="en-GB" sz="1300" b="1" dirty="0"/>
                <a:t>BLOCKCHAINS</a:t>
              </a:r>
            </a:p>
          </p:txBody>
        </p:sp>
        <p:sp>
          <p:nvSpPr>
            <p:cNvPr id="15" name="Ledgers">
              <a:extLst>
                <a:ext uri="{FF2B5EF4-FFF2-40B4-BE49-F238E27FC236}">
                  <a16:creationId xmlns:a16="http://schemas.microsoft.com/office/drawing/2014/main" xmlns="" id="{86F594FB-463C-B941-9C1E-3936C2597597}"/>
                </a:ext>
              </a:extLst>
            </p:cNvPr>
            <p:cNvSpPr txBox="1"/>
            <p:nvPr/>
          </p:nvSpPr>
          <p:spPr>
            <a:xfrm>
              <a:off x="3628711" y="1100220"/>
              <a:ext cx="502541" cy="1735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lnSpc>
                  <a:spcPct val="90000"/>
                </a:lnSpc>
                <a:spcBef>
                  <a:spcPts val="4000"/>
                </a:spcBef>
                <a:defRPr sz="2600">
                  <a:solidFill>
                    <a:srgbClr val="D8232A"/>
                  </a:solidFill>
                  <a:latin typeface="Poppins Bold"/>
                  <a:ea typeface="Poppins Bold"/>
                  <a:cs typeface="Poppins Bold"/>
                  <a:sym typeface="Poppins Bold"/>
                </a:defRPr>
              </a:lvl1pPr>
            </a:lstStyle>
            <a:p>
              <a:pPr>
                <a:defRPr>
                  <a:latin typeface="Poppins Regular"/>
                  <a:ea typeface="Poppins Regular"/>
                  <a:cs typeface="Poppins Regular"/>
                  <a:sym typeface="Poppins Regular"/>
                </a:defRPr>
              </a:pPr>
              <a:r>
                <a:rPr lang="en-GB" sz="1300" b="1" dirty="0"/>
                <a:t>LEDGERS</a:t>
              </a:r>
            </a:p>
          </p:txBody>
        </p:sp>
        <p:pic>
          <p:nvPicPr>
            <p:cNvPr id="16" name="Picture 22" descr="Picture 22">
              <a:extLst>
                <a:ext uri="{FF2B5EF4-FFF2-40B4-BE49-F238E27FC236}">
                  <a16:creationId xmlns:a16="http://schemas.microsoft.com/office/drawing/2014/main" xmlns="" id="{2652E441-63DF-A244-9FCC-F83356CCFA7A}"/>
                </a:ext>
              </a:extLst>
            </p:cNvPr>
            <p:cNvPicPr>
              <a:picLocks noChangeAspect="1"/>
            </p:cNvPicPr>
            <p:nvPr/>
          </p:nvPicPr>
          <p:blipFill>
            <a:blip r:embed="rId4">
              <a:extLst/>
            </a:blip>
            <a:srcRect l="5269" t="17088" r="62767"/>
            <a:stretch>
              <a:fillRect/>
            </a:stretch>
          </p:blipFill>
          <p:spPr>
            <a:xfrm>
              <a:off x="3334780" y="3645022"/>
              <a:ext cx="821530" cy="870238"/>
            </a:xfrm>
            <a:prstGeom prst="rect">
              <a:avLst/>
            </a:prstGeom>
            <a:ln w="12700" cap="flat">
              <a:noFill/>
              <a:miter lim="400000"/>
            </a:ln>
            <a:effectLst/>
          </p:spPr>
        </p:pic>
        <p:sp>
          <p:nvSpPr>
            <p:cNvPr id="17" name="Line">
              <a:extLst>
                <a:ext uri="{FF2B5EF4-FFF2-40B4-BE49-F238E27FC236}">
                  <a16:creationId xmlns:a16="http://schemas.microsoft.com/office/drawing/2014/main" xmlns="" id="{7C4A8622-EDEB-8D42-A158-5342F3AF9A02}"/>
                </a:ext>
              </a:extLst>
            </p:cNvPr>
            <p:cNvSpPr/>
            <p:nvPr/>
          </p:nvSpPr>
          <p:spPr>
            <a:xfrm>
              <a:off x="2931201" y="2944200"/>
              <a:ext cx="1237572" cy="1270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2089"/>
                  </a:lnTo>
                  <a:lnTo>
                    <a:pt x="21600" y="21600"/>
                  </a:lnTo>
                </a:path>
              </a:pathLst>
            </a:custGeom>
            <a:noFill/>
            <a:ln w="28575" cap="flat">
              <a:solidFill>
                <a:srgbClr val="8D93A9">
                  <a:alpha val="70000"/>
                </a:srgbClr>
              </a:solidFill>
              <a:prstDash val="solid"/>
              <a:miter lim="400000"/>
              <a:headEnd type="oval" w="med" len="med"/>
            </a:ln>
            <a:effectLst/>
          </p:spPr>
          <p:txBody>
            <a:bodyPr wrap="square" lIns="25400" tIns="25400" rIns="25400" bIns="25400" numCol="1" anchor="ctr">
              <a:noAutofit/>
            </a:bodyP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grpSp>
      <p:grpSp>
        <p:nvGrpSpPr>
          <p:cNvPr id="3" name="Group 2">
            <a:extLst>
              <a:ext uri="{FF2B5EF4-FFF2-40B4-BE49-F238E27FC236}">
                <a16:creationId xmlns:a16="http://schemas.microsoft.com/office/drawing/2014/main" xmlns="" id="{41005383-332F-FE46-A73D-7BD3BD6571D8}"/>
              </a:ext>
            </a:extLst>
          </p:cNvPr>
          <p:cNvGrpSpPr/>
          <p:nvPr/>
        </p:nvGrpSpPr>
        <p:grpSpPr>
          <a:xfrm>
            <a:off x="965203" y="5237971"/>
            <a:ext cx="3997816" cy="1023928"/>
            <a:chOff x="998712" y="5440190"/>
            <a:chExt cx="3997816" cy="1023928"/>
          </a:xfrm>
        </p:grpSpPr>
        <p:pic>
          <p:nvPicPr>
            <p:cNvPr id="27" name="Picture 26">
              <a:extLst>
                <a:ext uri="{FF2B5EF4-FFF2-40B4-BE49-F238E27FC236}">
                  <a16:creationId xmlns:a16="http://schemas.microsoft.com/office/drawing/2014/main" xmlns="" id="{F7E2B077-7564-0C48-B8DA-F7F675921681}"/>
                </a:ext>
              </a:extLst>
            </p:cNvPr>
            <p:cNvPicPr>
              <a:picLocks noChangeAspect="1"/>
            </p:cNvPicPr>
            <p:nvPr/>
          </p:nvPicPr>
          <p:blipFill>
            <a:blip r:embed="rId5"/>
            <a:stretch>
              <a:fillRect/>
            </a:stretch>
          </p:blipFill>
          <p:spPr>
            <a:xfrm>
              <a:off x="998712" y="5440190"/>
              <a:ext cx="711120" cy="720000"/>
            </a:xfrm>
            <a:prstGeom prst="rect">
              <a:avLst/>
            </a:prstGeom>
          </p:spPr>
        </p:pic>
        <p:pic>
          <p:nvPicPr>
            <p:cNvPr id="28" name="Picture 27">
              <a:extLst>
                <a:ext uri="{FF2B5EF4-FFF2-40B4-BE49-F238E27FC236}">
                  <a16:creationId xmlns:a16="http://schemas.microsoft.com/office/drawing/2014/main" xmlns="" id="{F0BB5060-CB9B-124B-AF50-FEE1B67CD9F8}"/>
                </a:ext>
              </a:extLst>
            </p:cNvPr>
            <p:cNvPicPr>
              <a:picLocks noChangeAspect="1"/>
            </p:cNvPicPr>
            <p:nvPr/>
          </p:nvPicPr>
          <p:blipFill>
            <a:blip r:embed="rId6"/>
            <a:stretch>
              <a:fillRect/>
            </a:stretch>
          </p:blipFill>
          <p:spPr>
            <a:xfrm>
              <a:off x="2605077" y="5440190"/>
              <a:ext cx="634120" cy="720000"/>
            </a:xfrm>
            <a:prstGeom prst="rect">
              <a:avLst/>
            </a:prstGeom>
          </p:spPr>
        </p:pic>
        <p:pic>
          <p:nvPicPr>
            <p:cNvPr id="30" name="Picture 29">
              <a:extLst>
                <a:ext uri="{FF2B5EF4-FFF2-40B4-BE49-F238E27FC236}">
                  <a16:creationId xmlns:a16="http://schemas.microsoft.com/office/drawing/2014/main" xmlns="" id="{94352DFD-8839-8748-82EF-499CA3A71D28}"/>
                </a:ext>
              </a:extLst>
            </p:cNvPr>
            <p:cNvPicPr>
              <a:picLocks noChangeAspect="1"/>
            </p:cNvPicPr>
            <p:nvPr/>
          </p:nvPicPr>
          <p:blipFill>
            <a:blip r:embed="rId7"/>
            <a:stretch>
              <a:fillRect/>
            </a:stretch>
          </p:blipFill>
          <p:spPr>
            <a:xfrm>
              <a:off x="4134442" y="5440190"/>
              <a:ext cx="735480" cy="720000"/>
            </a:xfrm>
            <a:prstGeom prst="rect">
              <a:avLst/>
            </a:prstGeom>
          </p:spPr>
        </p:pic>
        <p:sp>
          <p:nvSpPr>
            <p:cNvPr id="31" name="Title 1">
              <a:extLst>
                <a:ext uri="{FF2B5EF4-FFF2-40B4-BE49-F238E27FC236}">
                  <a16:creationId xmlns:a16="http://schemas.microsoft.com/office/drawing/2014/main" xmlns="" id="{549B85EC-03A0-5941-8552-CEE7AB60DAF4}"/>
                </a:ext>
              </a:extLst>
            </p:cNvPr>
            <p:cNvSpPr txBox="1">
              <a:spLocks/>
            </p:cNvSpPr>
            <p:nvPr/>
          </p:nvSpPr>
          <p:spPr>
            <a:xfrm>
              <a:off x="4007837" y="6166600"/>
              <a:ext cx="988691" cy="29751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marL="0" marR="0" indent="0" algn="l" defTabSz="457200" rtl="0" latinLnBrk="0">
                <a:lnSpc>
                  <a:spcPct val="100000"/>
                </a:lnSpc>
                <a:spcBef>
                  <a:spcPts val="0"/>
                </a:spcBef>
                <a:spcAft>
                  <a:spcPts val="0"/>
                </a:spcAft>
                <a:buClrTx/>
                <a:buSzTx/>
                <a:buFontTx/>
                <a:buNone/>
                <a:tabLst/>
                <a:defRPr sz="6100" b="0" i="0" u="none" strike="noStrike" cap="none" spc="0" baseline="0">
                  <a:ln>
                    <a:noFill/>
                  </a:ln>
                  <a:solidFill>
                    <a:srgbClr val="D8232A"/>
                  </a:solidFill>
                  <a:uFillTx/>
                  <a:latin typeface="Poppins Medium"/>
                  <a:ea typeface="Poppins Medium"/>
                  <a:cs typeface="Poppins Medium"/>
                  <a:sym typeface="Poppins Medium"/>
                </a:defRPr>
              </a:lvl1pPr>
              <a:lvl2pPr marL="0" marR="0" indent="2286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2pPr>
              <a:lvl3pPr marL="0" marR="0" indent="4572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3pPr>
              <a:lvl4pPr marL="0" marR="0" indent="6858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4pPr>
              <a:lvl5pPr marL="0" marR="0" indent="9144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5pPr>
              <a:lvl6pPr marL="0" marR="0" indent="11430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6pPr>
              <a:lvl7pPr marL="0" marR="0" indent="13716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7pPr>
              <a:lvl8pPr marL="0" marR="0" indent="16002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8pPr>
              <a:lvl9pPr marL="0" marR="0" indent="18288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9pPr>
            </a:lstStyle>
            <a:p>
              <a:pPr hangingPunct="1"/>
              <a:r>
                <a:rPr lang="en-US" sz="1600" b="1" dirty="0">
                  <a:solidFill>
                    <a:srgbClr val="C00000"/>
                  </a:solidFill>
                  <a:latin typeface="Poppins SemiBold" panose="00000700000000000000" pitchFamily="2" charset="0"/>
                  <a:cs typeface="Poppins SemiBold" panose="00000700000000000000" pitchFamily="2" charset="0"/>
                </a:rPr>
                <a:t>Consensus</a:t>
              </a:r>
            </a:p>
          </p:txBody>
        </p:sp>
        <p:sp>
          <p:nvSpPr>
            <p:cNvPr id="32" name="Title 1">
              <a:extLst>
                <a:ext uri="{FF2B5EF4-FFF2-40B4-BE49-F238E27FC236}">
                  <a16:creationId xmlns:a16="http://schemas.microsoft.com/office/drawing/2014/main" xmlns="" id="{AD430F36-2128-E14A-B5C7-026454D737B2}"/>
                </a:ext>
              </a:extLst>
            </p:cNvPr>
            <p:cNvSpPr txBox="1">
              <a:spLocks/>
            </p:cNvSpPr>
            <p:nvPr/>
          </p:nvSpPr>
          <p:spPr>
            <a:xfrm>
              <a:off x="1011771" y="6166600"/>
              <a:ext cx="685003" cy="29751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marL="0" marR="0" indent="0" algn="l" defTabSz="457200" rtl="0" latinLnBrk="0">
                <a:lnSpc>
                  <a:spcPct val="100000"/>
                </a:lnSpc>
                <a:spcBef>
                  <a:spcPts val="0"/>
                </a:spcBef>
                <a:spcAft>
                  <a:spcPts val="0"/>
                </a:spcAft>
                <a:buClrTx/>
                <a:buSzTx/>
                <a:buFontTx/>
                <a:buNone/>
                <a:tabLst/>
                <a:defRPr sz="6100" b="0" i="0" u="none" strike="noStrike" cap="none" spc="0" baseline="0">
                  <a:ln>
                    <a:noFill/>
                  </a:ln>
                  <a:solidFill>
                    <a:srgbClr val="D8232A"/>
                  </a:solidFill>
                  <a:uFillTx/>
                  <a:latin typeface="Poppins Medium"/>
                  <a:ea typeface="Poppins Medium"/>
                  <a:cs typeface="Poppins Medium"/>
                  <a:sym typeface="Poppins Medium"/>
                </a:defRPr>
              </a:lvl1pPr>
              <a:lvl2pPr marL="0" marR="0" indent="2286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2pPr>
              <a:lvl3pPr marL="0" marR="0" indent="4572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3pPr>
              <a:lvl4pPr marL="0" marR="0" indent="6858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4pPr>
              <a:lvl5pPr marL="0" marR="0" indent="9144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5pPr>
              <a:lvl6pPr marL="0" marR="0" indent="11430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6pPr>
              <a:lvl7pPr marL="0" marR="0" indent="13716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7pPr>
              <a:lvl8pPr marL="0" marR="0" indent="16002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8pPr>
              <a:lvl9pPr marL="0" marR="0" indent="18288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9pPr>
            </a:lstStyle>
            <a:p>
              <a:pPr hangingPunct="1"/>
              <a:r>
                <a:rPr lang="en-US" sz="1600" b="1" dirty="0">
                  <a:solidFill>
                    <a:srgbClr val="C00000"/>
                  </a:solidFill>
                  <a:latin typeface="Poppins SemiBold" panose="00000700000000000000" pitchFamily="2" charset="0"/>
                  <a:cs typeface="Poppins SemiBold" panose="00000700000000000000" pitchFamily="2" charset="0"/>
                </a:rPr>
                <a:t>Privacy</a:t>
              </a:r>
            </a:p>
          </p:txBody>
        </p:sp>
        <p:sp>
          <p:nvSpPr>
            <p:cNvPr id="33" name="Title 1">
              <a:extLst>
                <a:ext uri="{FF2B5EF4-FFF2-40B4-BE49-F238E27FC236}">
                  <a16:creationId xmlns:a16="http://schemas.microsoft.com/office/drawing/2014/main" xmlns="" id="{6F13D1A8-9B1E-AF4E-A9EA-E4CB784377B3}"/>
                </a:ext>
              </a:extLst>
            </p:cNvPr>
            <p:cNvSpPr txBox="1">
              <a:spLocks/>
            </p:cNvSpPr>
            <p:nvPr/>
          </p:nvSpPr>
          <p:spPr>
            <a:xfrm>
              <a:off x="2229771" y="6166600"/>
              <a:ext cx="1380965" cy="29751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marL="0" marR="0" indent="0" algn="l" defTabSz="457200" rtl="0" latinLnBrk="0">
                <a:lnSpc>
                  <a:spcPct val="100000"/>
                </a:lnSpc>
                <a:spcBef>
                  <a:spcPts val="0"/>
                </a:spcBef>
                <a:spcAft>
                  <a:spcPts val="0"/>
                </a:spcAft>
                <a:buClrTx/>
                <a:buSzTx/>
                <a:buFontTx/>
                <a:buNone/>
                <a:tabLst/>
                <a:defRPr sz="6100" b="0" i="0" u="none" strike="noStrike" cap="none" spc="0" baseline="0">
                  <a:ln>
                    <a:noFill/>
                  </a:ln>
                  <a:solidFill>
                    <a:srgbClr val="D8232A"/>
                  </a:solidFill>
                  <a:uFillTx/>
                  <a:latin typeface="Poppins Medium"/>
                  <a:ea typeface="Poppins Medium"/>
                  <a:cs typeface="Poppins Medium"/>
                  <a:sym typeface="Poppins Medium"/>
                </a:defRPr>
              </a:lvl1pPr>
              <a:lvl2pPr marL="0" marR="0" indent="2286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2pPr>
              <a:lvl3pPr marL="0" marR="0" indent="4572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3pPr>
              <a:lvl4pPr marL="0" marR="0" indent="6858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4pPr>
              <a:lvl5pPr marL="0" marR="0" indent="9144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5pPr>
              <a:lvl6pPr marL="0" marR="0" indent="11430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6pPr>
              <a:lvl7pPr marL="0" marR="0" indent="13716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7pPr>
              <a:lvl8pPr marL="0" marR="0" indent="16002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8pPr>
              <a:lvl9pPr marL="0" marR="0" indent="1828800" algn="l" defTabSz="457200" rtl="0" latinLnBrk="0">
                <a:lnSpc>
                  <a:spcPct val="8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Poppins ExtraLight"/>
                </a:defRPr>
              </a:lvl9pPr>
            </a:lstStyle>
            <a:p>
              <a:pPr hangingPunct="1"/>
              <a:r>
                <a:rPr lang="en-US" sz="1600" b="1" dirty="0">
                  <a:latin typeface="Poppins SemiBold" panose="00000700000000000000" pitchFamily="2" charset="0"/>
                  <a:cs typeface="Poppins SemiBold" panose="00000700000000000000" pitchFamily="2" charset="0"/>
                </a:rPr>
                <a:t>Interoperability</a:t>
              </a:r>
            </a:p>
          </p:txBody>
        </p:sp>
      </p:grpSp>
    </p:spTree>
    <p:extLst>
      <p:ext uri="{BB962C8B-B14F-4D97-AF65-F5344CB8AC3E}">
        <p14:creationId xmlns:p14="http://schemas.microsoft.com/office/powerpoint/2010/main" val="1134977220"/>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901837-DCEB-254E-AED6-F53C030C37FB}"/>
              </a:ext>
            </a:extLst>
          </p:cNvPr>
          <p:cNvSpPr>
            <a:spLocks noGrp="1"/>
          </p:cNvSpPr>
          <p:nvPr>
            <p:ph type="title"/>
          </p:nvPr>
        </p:nvSpPr>
        <p:spPr/>
        <p:txBody>
          <a:bodyPr/>
          <a:lstStyle/>
          <a:p>
            <a:r>
              <a:rPr lang="en-US" dirty="0"/>
              <a:t>Corda: Blockchain for financial services and beyond</a:t>
            </a:r>
          </a:p>
        </p:txBody>
      </p:sp>
      <p:sp>
        <p:nvSpPr>
          <p:cNvPr id="3" name="Line">
            <a:extLst>
              <a:ext uri="{FF2B5EF4-FFF2-40B4-BE49-F238E27FC236}">
                <a16:creationId xmlns:a16="http://schemas.microsoft.com/office/drawing/2014/main" xmlns="" id="{25A111DD-3245-C74B-A6AE-356C41AC0B93}"/>
              </a:ext>
            </a:extLst>
          </p:cNvPr>
          <p:cNvSpPr/>
          <p:nvPr/>
        </p:nvSpPr>
        <p:spPr>
          <a:xfrm>
            <a:off x="821186" y="3695700"/>
            <a:ext cx="5100623"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4" name="Line">
            <a:extLst>
              <a:ext uri="{FF2B5EF4-FFF2-40B4-BE49-F238E27FC236}">
                <a16:creationId xmlns:a16="http://schemas.microsoft.com/office/drawing/2014/main" xmlns="" id="{E1077722-F7C5-844C-B386-204C68B80729}"/>
              </a:ext>
            </a:extLst>
          </p:cNvPr>
          <p:cNvSpPr/>
          <p:nvPr/>
        </p:nvSpPr>
        <p:spPr>
          <a:xfrm>
            <a:off x="821186" y="5899955"/>
            <a:ext cx="5100623"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7" name="Line">
            <a:extLst>
              <a:ext uri="{FF2B5EF4-FFF2-40B4-BE49-F238E27FC236}">
                <a16:creationId xmlns:a16="http://schemas.microsoft.com/office/drawing/2014/main" xmlns="" id="{7598185D-1D9E-304B-B5D9-AF3C112E2FC6}"/>
              </a:ext>
            </a:extLst>
          </p:cNvPr>
          <p:cNvSpPr/>
          <p:nvPr/>
        </p:nvSpPr>
        <p:spPr>
          <a:xfrm>
            <a:off x="6536186" y="3695700"/>
            <a:ext cx="5100623"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8" name="Line">
            <a:extLst>
              <a:ext uri="{FF2B5EF4-FFF2-40B4-BE49-F238E27FC236}">
                <a16:creationId xmlns:a16="http://schemas.microsoft.com/office/drawing/2014/main" xmlns="" id="{4AD180F7-6FF2-2642-AF74-CC1DA009B44D}"/>
              </a:ext>
            </a:extLst>
          </p:cNvPr>
          <p:cNvSpPr/>
          <p:nvPr/>
        </p:nvSpPr>
        <p:spPr>
          <a:xfrm>
            <a:off x="6536186" y="5899955"/>
            <a:ext cx="5100623"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1" name="Text Placeholder 2">
            <a:extLst>
              <a:ext uri="{FF2B5EF4-FFF2-40B4-BE49-F238E27FC236}">
                <a16:creationId xmlns:a16="http://schemas.microsoft.com/office/drawing/2014/main" xmlns="" id="{4A678262-F1FC-0746-ADA2-547395406C93}"/>
              </a:ext>
            </a:extLst>
          </p:cNvPr>
          <p:cNvSpPr txBox="1">
            <a:spLocks/>
          </p:cNvSpPr>
          <p:nvPr/>
        </p:nvSpPr>
        <p:spPr>
          <a:xfrm>
            <a:off x="2186962" y="2119829"/>
            <a:ext cx="3860157" cy="1361503"/>
          </a:xfrm>
          <a:prstGeom prst="rect">
            <a:avLst/>
          </a:prstGeom>
        </p:spPr>
        <p:txBody>
          <a:bodyPr anchor="ctr">
            <a:noAutofit/>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sz="2400" b="1" dirty="0">
                <a:solidFill>
                  <a:srgbClr val="C00000"/>
                </a:solidFill>
                <a:latin typeface="Poppins SemiBold" pitchFamily="2" charset="77"/>
                <a:cs typeface="Poppins SemiBold" pitchFamily="2" charset="77"/>
              </a:rPr>
              <a:t>Privacy and Mutual Verification</a:t>
            </a:r>
            <a:r>
              <a:rPr lang="en-GB" sz="1867" dirty="0"/>
              <a:t> </a:t>
            </a:r>
          </a:p>
        </p:txBody>
      </p:sp>
      <p:sp>
        <p:nvSpPr>
          <p:cNvPr id="13" name="Text Placeholder 2">
            <a:extLst>
              <a:ext uri="{FF2B5EF4-FFF2-40B4-BE49-F238E27FC236}">
                <a16:creationId xmlns:a16="http://schemas.microsoft.com/office/drawing/2014/main" xmlns="" id="{D7A5914D-65E2-5345-A1CD-5E8F400A6959}"/>
              </a:ext>
            </a:extLst>
          </p:cNvPr>
          <p:cNvSpPr txBox="1">
            <a:spLocks/>
          </p:cNvSpPr>
          <p:nvPr/>
        </p:nvSpPr>
        <p:spPr>
          <a:xfrm>
            <a:off x="2189397" y="4313471"/>
            <a:ext cx="3732409" cy="1361503"/>
          </a:xfrm>
          <a:prstGeom prst="rect">
            <a:avLst/>
          </a:prstGeom>
        </p:spPr>
        <p:txBody>
          <a:bodyPr anchor="ctr">
            <a:noAutofit/>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sz="2400" b="1" dirty="0">
                <a:solidFill>
                  <a:srgbClr val="C00000"/>
                </a:solidFill>
                <a:latin typeface="Poppins SemiBold" pitchFamily="2" charset="77"/>
                <a:cs typeface="Poppins SemiBold" pitchFamily="2" charset="77"/>
              </a:rPr>
              <a:t>Immutability</a:t>
            </a:r>
            <a:r>
              <a:rPr lang="en-GB" sz="1867" dirty="0"/>
              <a:t> </a:t>
            </a:r>
          </a:p>
        </p:txBody>
      </p:sp>
      <p:sp>
        <p:nvSpPr>
          <p:cNvPr id="14" name="Text Placeholder 2">
            <a:extLst>
              <a:ext uri="{FF2B5EF4-FFF2-40B4-BE49-F238E27FC236}">
                <a16:creationId xmlns:a16="http://schemas.microsoft.com/office/drawing/2014/main" xmlns="" id="{C433BA46-2951-B548-BC9A-5BF0E3008BC0}"/>
              </a:ext>
            </a:extLst>
          </p:cNvPr>
          <p:cNvSpPr txBox="1">
            <a:spLocks/>
          </p:cNvSpPr>
          <p:nvPr/>
        </p:nvSpPr>
        <p:spPr>
          <a:xfrm>
            <a:off x="7641657" y="4313471"/>
            <a:ext cx="3732409" cy="1361503"/>
          </a:xfrm>
          <a:prstGeom prst="rect">
            <a:avLst/>
          </a:prstGeom>
        </p:spPr>
        <p:txBody>
          <a:bodyPr anchor="ctr">
            <a:noAutofit/>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b="1" dirty="0">
                <a:solidFill>
                  <a:srgbClr val="C00000"/>
                </a:solidFill>
                <a:latin typeface="Poppins SemiBold" pitchFamily="2" charset="77"/>
                <a:cs typeface="Poppins SemiBold" pitchFamily="2" charset="77"/>
              </a:rPr>
              <a:t>Smart Contracts</a:t>
            </a:r>
            <a:r>
              <a:rPr lang="en-GB" sz="1867" dirty="0"/>
              <a:t> </a:t>
            </a:r>
          </a:p>
        </p:txBody>
      </p:sp>
      <p:sp>
        <p:nvSpPr>
          <p:cNvPr id="15" name="Text Placeholder 2">
            <a:extLst>
              <a:ext uri="{FF2B5EF4-FFF2-40B4-BE49-F238E27FC236}">
                <a16:creationId xmlns:a16="http://schemas.microsoft.com/office/drawing/2014/main" xmlns="" id="{9D87892B-6CB9-364E-A8EE-19B7510DD649}"/>
              </a:ext>
            </a:extLst>
          </p:cNvPr>
          <p:cNvSpPr txBox="1">
            <a:spLocks/>
          </p:cNvSpPr>
          <p:nvPr/>
        </p:nvSpPr>
        <p:spPr>
          <a:xfrm>
            <a:off x="7639221" y="2119829"/>
            <a:ext cx="3732409" cy="1361503"/>
          </a:xfrm>
          <a:prstGeom prst="rect">
            <a:avLst/>
          </a:prstGeom>
        </p:spPr>
        <p:txBody>
          <a:bodyPr anchor="ctr">
            <a:noAutofit/>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sz="2400" b="1" dirty="0">
                <a:solidFill>
                  <a:srgbClr val="C00000"/>
                </a:solidFill>
                <a:latin typeface="Poppins SemiBold" pitchFamily="2" charset="77"/>
                <a:cs typeface="Poppins SemiBold" pitchFamily="2" charset="77"/>
              </a:rPr>
              <a:t>“I know what I see is what you see”</a:t>
            </a:r>
            <a:endParaRPr lang="en-GB" sz="1867" dirty="0"/>
          </a:p>
        </p:txBody>
      </p:sp>
      <p:pic>
        <p:nvPicPr>
          <p:cNvPr id="16" name="Image" descr="Image">
            <a:extLst>
              <a:ext uri="{FF2B5EF4-FFF2-40B4-BE49-F238E27FC236}">
                <a16:creationId xmlns:a16="http://schemas.microsoft.com/office/drawing/2014/main" xmlns="" id="{1C30E05D-1127-154E-AB34-F385A519AD6E}"/>
              </a:ext>
            </a:extLst>
          </p:cNvPr>
          <p:cNvPicPr>
            <a:picLocks noChangeAspect="1"/>
          </p:cNvPicPr>
          <p:nvPr/>
        </p:nvPicPr>
        <p:blipFill>
          <a:blip r:embed="rId3">
            <a:extLst/>
          </a:blip>
          <a:stretch>
            <a:fillRect/>
          </a:stretch>
        </p:blipFill>
        <p:spPr>
          <a:xfrm>
            <a:off x="6706006" y="4628461"/>
            <a:ext cx="598348" cy="731520"/>
          </a:xfrm>
          <a:prstGeom prst="rect">
            <a:avLst/>
          </a:prstGeom>
          <a:ln w="12700">
            <a:miter lim="400000"/>
          </a:ln>
        </p:spPr>
      </p:pic>
      <p:pic>
        <p:nvPicPr>
          <p:cNvPr id="17" name="Image" descr="Image">
            <a:extLst>
              <a:ext uri="{FF2B5EF4-FFF2-40B4-BE49-F238E27FC236}">
                <a16:creationId xmlns:a16="http://schemas.microsoft.com/office/drawing/2014/main" xmlns="" id="{B5F0B8D0-D158-974A-BFE1-1C4077CFAC32}"/>
              </a:ext>
            </a:extLst>
          </p:cNvPr>
          <p:cNvPicPr>
            <a:picLocks noChangeAspect="1"/>
          </p:cNvPicPr>
          <p:nvPr/>
        </p:nvPicPr>
        <p:blipFill>
          <a:blip r:embed="rId4">
            <a:extLst/>
          </a:blip>
          <a:stretch>
            <a:fillRect/>
          </a:stretch>
        </p:blipFill>
        <p:spPr>
          <a:xfrm>
            <a:off x="1102407" y="2571979"/>
            <a:ext cx="804679" cy="457200"/>
          </a:xfrm>
          <a:prstGeom prst="rect">
            <a:avLst/>
          </a:prstGeom>
          <a:ln w="12700">
            <a:miter lim="400000"/>
          </a:ln>
        </p:spPr>
      </p:pic>
      <p:pic>
        <p:nvPicPr>
          <p:cNvPr id="18" name="Image" descr="Image">
            <a:extLst>
              <a:ext uri="{FF2B5EF4-FFF2-40B4-BE49-F238E27FC236}">
                <a16:creationId xmlns:a16="http://schemas.microsoft.com/office/drawing/2014/main" xmlns="" id="{053AEA37-C08C-F14A-9D77-1482426E6BAD}"/>
              </a:ext>
            </a:extLst>
          </p:cNvPr>
          <p:cNvPicPr>
            <a:picLocks noChangeAspect="1"/>
          </p:cNvPicPr>
          <p:nvPr/>
        </p:nvPicPr>
        <p:blipFill>
          <a:blip r:embed="rId5">
            <a:extLst/>
          </a:blip>
          <a:stretch>
            <a:fillRect/>
          </a:stretch>
        </p:blipFill>
        <p:spPr>
          <a:xfrm>
            <a:off x="1133719" y="4651321"/>
            <a:ext cx="625067" cy="685800"/>
          </a:xfrm>
          <a:prstGeom prst="rect">
            <a:avLst/>
          </a:prstGeom>
          <a:ln w="12700">
            <a:miter lim="400000"/>
          </a:ln>
        </p:spPr>
      </p:pic>
      <p:pic>
        <p:nvPicPr>
          <p:cNvPr id="20" name="Picture 19">
            <a:extLst>
              <a:ext uri="{FF2B5EF4-FFF2-40B4-BE49-F238E27FC236}">
                <a16:creationId xmlns:a16="http://schemas.microsoft.com/office/drawing/2014/main" xmlns="" id="{54B7B3AF-8463-4421-A7E5-17AEE30AD24A}"/>
              </a:ext>
            </a:extLst>
          </p:cNvPr>
          <p:cNvPicPr>
            <a:picLocks noChangeAspect="1"/>
          </p:cNvPicPr>
          <p:nvPr/>
        </p:nvPicPr>
        <p:blipFill>
          <a:blip r:embed="rId6"/>
          <a:stretch>
            <a:fillRect/>
          </a:stretch>
        </p:blipFill>
        <p:spPr>
          <a:xfrm>
            <a:off x="6533749" y="2495779"/>
            <a:ext cx="865864" cy="609600"/>
          </a:xfrm>
          <a:prstGeom prst="rect">
            <a:avLst/>
          </a:prstGeom>
        </p:spPr>
      </p:pic>
    </p:spTree>
    <p:extLst>
      <p:ext uri="{BB962C8B-B14F-4D97-AF65-F5344CB8AC3E}">
        <p14:creationId xmlns:p14="http://schemas.microsoft.com/office/powerpoint/2010/main" val="411397784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A0191E3-DD56-4593-954F-B024E2B5DDF5}"/>
              </a:ext>
            </a:extLst>
          </p:cNvPr>
          <p:cNvSpPr>
            <a:spLocks noGrp="1"/>
          </p:cNvSpPr>
          <p:nvPr>
            <p:ph type="title"/>
          </p:nvPr>
        </p:nvSpPr>
        <p:spPr/>
        <p:txBody>
          <a:bodyPr/>
          <a:lstStyle/>
          <a:p>
            <a:r>
              <a:rPr lang="en-US" dirty="0"/>
              <a:t>Industry problem: what I see is NOT what you see</a:t>
            </a:r>
          </a:p>
        </p:txBody>
      </p:sp>
      <p:sp>
        <p:nvSpPr>
          <p:cNvPr id="4" name="Slide Number Placeholder 3">
            <a:extLst>
              <a:ext uri="{FF2B5EF4-FFF2-40B4-BE49-F238E27FC236}">
                <a16:creationId xmlns:a16="http://schemas.microsoft.com/office/drawing/2014/main" xmlns="" id="{54A42EE5-B8DE-454B-8795-5C3C77A24D50}"/>
              </a:ext>
            </a:extLst>
          </p:cNvPr>
          <p:cNvSpPr>
            <a:spLocks noGrp="1"/>
          </p:cNvSpPr>
          <p:nvPr>
            <p:ph type="sldNum" sz="quarter" idx="2"/>
          </p:nvPr>
        </p:nvSpPr>
        <p:spPr/>
        <p:txBody>
          <a:bodyPr/>
          <a:lstStyle/>
          <a:p>
            <a:fld id="{86CB4B4D-7CA3-9044-876B-883B54F8677D}" type="slidenum">
              <a:rPr lang="en-US" smtClean="0"/>
              <a:pPr/>
              <a:t>19</a:t>
            </a:fld>
            <a:endParaRPr lang="en-US"/>
          </a:p>
        </p:txBody>
      </p:sp>
      <p:sp>
        <p:nvSpPr>
          <p:cNvPr id="70" name="TextBox 69">
            <a:extLst>
              <a:ext uri="{FF2B5EF4-FFF2-40B4-BE49-F238E27FC236}">
                <a16:creationId xmlns:a16="http://schemas.microsoft.com/office/drawing/2014/main" xmlns="" id="{CFF6AC7A-2BA2-4A62-812D-4282BB62A4FA}"/>
              </a:ext>
            </a:extLst>
          </p:cNvPr>
          <p:cNvSpPr txBox="1"/>
          <p:nvPr/>
        </p:nvSpPr>
        <p:spPr>
          <a:xfrm>
            <a:off x="7258516" y="2851632"/>
            <a:ext cx="643674" cy="1888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Century Gothic"/>
              </a:rPr>
              <a:t>Supplier</a:t>
            </a:r>
          </a:p>
        </p:txBody>
      </p:sp>
      <p:sp>
        <p:nvSpPr>
          <p:cNvPr id="71" name="TextBox 70">
            <a:extLst>
              <a:ext uri="{FF2B5EF4-FFF2-40B4-BE49-F238E27FC236}">
                <a16:creationId xmlns:a16="http://schemas.microsoft.com/office/drawing/2014/main" xmlns="" id="{AE99F2C8-2AE4-4A8B-889F-E0A11BC680AB}"/>
              </a:ext>
            </a:extLst>
          </p:cNvPr>
          <p:cNvSpPr txBox="1"/>
          <p:nvPr/>
        </p:nvSpPr>
        <p:spPr>
          <a:xfrm>
            <a:off x="9048793" y="2852413"/>
            <a:ext cx="769158" cy="1888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Century Gothic"/>
              </a:rPr>
              <a:t>Customer</a:t>
            </a:r>
          </a:p>
        </p:txBody>
      </p:sp>
      <p:pic>
        <p:nvPicPr>
          <p:cNvPr id="72" name="Picture 71">
            <a:extLst>
              <a:ext uri="{FF2B5EF4-FFF2-40B4-BE49-F238E27FC236}">
                <a16:creationId xmlns:a16="http://schemas.microsoft.com/office/drawing/2014/main" xmlns="" id="{4EB9E4A0-63E1-4D43-B805-6E8EE0CAB3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0122" y="2210993"/>
            <a:ext cx="907620" cy="640639"/>
          </a:xfrm>
          <a:prstGeom prst="rect">
            <a:avLst/>
          </a:prstGeom>
        </p:spPr>
      </p:pic>
      <p:pic>
        <p:nvPicPr>
          <p:cNvPr id="75" name="Picture 74">
            <a:extLst>
              <a:ext uri="{FF2B5EF4-FFF2-40B4-BE49-F238E27FC236}">
                <a16:creationId xmlns:a16="http://schemas.microsoft.com/office/drawing/2014/main" xmlns="" id="{1C005126-EE1C-4370-A1E6-06588F304B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4408" y="2252007"/>
            <a:ext cx="821655" cy="582231"/>
          </a:xfrm>
          <a:prstGeom prst="rect">
            <a:avLst/>
          </a:prstGeom>
        </p:spPr>
      </p:pic>
      <p:sp>
        <p:nvSpPr>
          <p:cNvPr id="77" name="Rectangle 76">
            <a:extLst>
              <a:ext uri="{FF2B5EF4-FFF2-40B4-BE49-F238E27FC236}">
                <a16:creationId xmlns:a16="http://schemas.microsoft.com/office/drawing/2014/main" xmlns="" id="{954FDB52-8F17-4ADB-BB3C-D595FAC12EEC}"/>
              </a:ext>
            </a:extLst>
          </p:cNvPr>
          <p:cNvSpPr/>
          <p:nvPr/>
        </p:nvSpPr>
        <p:spPr>
          <a:xfrm>
            <a:off x="1851953" y="4601533"/>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Apply Credit</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78" name="Rectangle 77">
            <a:extLst>
              <a:ext uri="{FF2B5EF4-FFF2-40B4-BE49-F238E27FC236}">
                <a16:creationId xmlns:a16="http://schemas.microsoft.com/office/drawing/2014/main" xmlns="" id="{8A02748E-8D96-4299-81B3-1F6CE8CDDC1E}"/>
              </a:ext>
            </a:extLst>
          </p:cNvPr>
          <p:cNvSpPr/>
          <p:nvPr/>
        </p:nvSpPr>
        <p:spPr>
          <a:xfrm>
            <a:off x="1851953" y="5986857"/>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Post Invoice</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79" name="Rectangle 78">
            <a:extLst>
              <a:ext uri="{FF2B5EF4-FFF2-40B4-BE49-F238E27FC236}">
                <a16:creationId xmlns:a16="http://schemas.microsoft.com/office/drawing/2014/main" xmlns="" id="{AD598098-0666-4B56-B292-CAE08373B69E}"/>
              </a:ext>
            </a:extLst>
          </p:cNvPr>
          <p:cNvSpPr/>
          <p:nvPr/>
        </p:nvSpPr>
        <p:spPr>
          <a:xfrm>
            <a:off x="1851953" y="5294195"/>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Generate invoice</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80" name="Rectangle 79">
            <a:extLst>
              <a:ext uri="{FF2B5EF4-FFF2-40B4-BE49-F238E27FC236}">
                <a16:creationId xmlns:a16="http://schemas.microsoft.com/office/drawing/2014/main" xmlns="" id="{968B8AEB-B531-4F0B-BC7E-A1093CE6DF67}"/>
              </a:ext>
            </a:extLst>
          </p:cNvPr>
          <p:cNvSpPr/>
          <p:nvPr/>
        </p:nvSpPr>
        <p:spPr>
          <a:xfrm>
            <a:off x="1851953" y="3204613"/>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Do </a:t>
            </a:r>
            <a:r>
              <a:rPr kumimoji="0" lang="en-US" sz="10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Century Gothic"/>
                <a:ea typeface="+mn-ea"/>
                <a:cs typeface="+mn-cs"/>
              </a:rPr>
              <a:t>work </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81" name="Rectangle 80">
            <a:extLst>
              <a:ext uri="{FF2B5EF4-FFF2-40B4-BE49-F238E27FC236}">
                <a16:creationId xmlns:a16="http://schemas.microsoft.com/office/drawing/2014/main" xmlns="" id="{54FB5E37-E4CF-4756-8903-2BA3D8F3CAA1}"/>
              </a:ext>
            </a:extLst>
          </p:cNvPr>
          <p:cNvSpPr/>
          <p:nvPr/>
        </p:nvSpPr>
        <p:spPr>
          <a:xfrm>
            <a:off x="1851953" y="3897275"/>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Record Work</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82" name="Rectangle 81">
            <a:extLst>
              <a:ext uri="{FF2B5EF4-FFF2-40B4-BE49-F238E27FC236}">
                <a16:creationId xmlns:a16="http://schemas.microsoft.com/office/drawing/2014/main" xmlns="" id="{853DC9F0-ABD2-40B7-96BA-82F93BC84F92}"/>
              </a:ext>
            </a:extLst>
          </p:cNvPr>
          <p:cNvSpPr/>
          <p:nvPr/>
        </p:nvSpPr>
        <p:spPr>
          <a:xfrm>
            <a:off x="3853783" y="4601533"/>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Confirm credit</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83" name="Rectangle 82">
            <a:extLst>
              <a:ext uri="{FF2B5EF4-FFF2-40B4-BE49-F238E27FC236}">
                <a16:creationId xmlns:a16="http://schemas.microsoft.com/office/drawing/2014/main" xmlns="" id="{DC59D71C-8827-4CAF-B3C6-61A3DBC824F8}"/>
              </a:ext>
            </a:extLst>
          </p:cNvPr>
          <p:cNvSpPr/>
          <p:nvPr/>
        </p:nvSpPr>
        <p:spPr>
          <a:xfrm>
            <a:off x="3853783" y="5986857"/>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Receive Invoice</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84" name="Rectangle 83">
            <a:extLst>
              <a:ext uri="{FF2B5EF4-FFF2-40B4-BE49-F238E27FC236}">
                <a16:creationId xmlns:a16="http://schemas.microsoft.com/office/drawing/2014/main" xmlns="" id="{5C88482E-98BF-4E72-A417-B3B57F41C1AD}"/>
              </a:ext>
            </a:extLst>
          </p:cNvPr>
          <p:cNvSpPr/>
          <p:nvPr/>
        </p:nvSpPr>
        <p:spPr>
          <a:xfrm>
            <a:off x="3853783" y="5294195"/>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Key in accounts payable</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85" name="Rectangle 84">
            <a:extLst>
              <a:ext uri="{FF2B5EF4-FFF2-40B4-BE49-F238E27FC236}">
                <a16:creationId xmlns:a16="http://schemas.microsoft.com/office/drawing/2014/main" xmlns="" id="{05302B95-8FA0-4B1B-BC18-8737F821CE2C}"/>
              </a:ext>
            </a:extLst>
          </p:cNvPr>
          <p:cNvSpPr/>
          <p:nvPr/>
        </p:nvSpPr>
        <p:spPr>
          <a:xfrm>
            <a:off x="3853783" y="3204613"/>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Pay Bill</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86" name="Rectangle 85">
            <a:extLst>
              <a:ext uri="{FF2B5EF4-FFF2-40B4-BE49-F238E27FC236}">
                <a16:creationId xmlns:a16="http://schemas.microsoft.com/office/drawing/2014/main" xmlns="" id="{3B6606E1-2D80-47AA-A6E2-D74ECF85236A}"/>
              </a:ext>
            </a:extLst>
          </p:cNvPr>
          <p:cNvSpPr/>
          <p:nvPr/>
        </p:nvSpPr>
        <p:spPr>
          <a:xfrm>
            <a:off x="3853783" y="3897275"/>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Acknowledge work</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pic>
        <p:nvPicPr>
          <p:cNvPr id="88" name="Picture 87">
            <a:extLst>
              <a:ext uri="{FF2B5EF4-FFF2-40B4-BE49-F238E27FC236}">
                <a16:creationId xmlns:a16="http://schemas.microsoft.com/office/drawing/2014/main" xmlns="" id="{B2465CB9-595A-4A2D-BD15-8F105897444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3430" y="2241123"/>
            <a:ext cx="821655" cy="582232"/>
          </a:xfrm>
          <a:prstGeom prst="rect">
            <a:avLst/>
          </a:prstGeom>
        </p:spPr>
      </p:pic>
      <p:sp>
        <p:nvSpPr>
          <p:cNvPr id="89" name="TextBox 88">
            <a:extLst>
              <a:ext uri="{FF2B5EF4-FFF2-40B4-BE49-F238E27FC236}">
                <a16:creationId xmlns:a16="http://schemas.microsoft.com/office/drawing/2014/main" xmlns="" id="{B6D47D84-9783-46E2-A1DA-C13E6B085DB1}"/>
              </a:ext>
            </a:extLst>
          </p:cNvPr>
          <p:cNvSpPr txBox="1"/>
          <p:nvPr/>
        </p:nvSpPr>
        <p:spPr>
          <a:xfrm>
            <a:off x="4021081" y="2800590"/>
            <a:ext cx="769158" cy="1888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Century Gothic"/>
              </a:rPr>
              <a:t>Customer</a:t>
            </a:r>
          </a:p>
        </p:txBody>
      </p:sp>
      <p:pic>
        <p:nvPicPr>
          <p:cNvPr id="93" name="Picture 92">
            <a:extLst>
              <a:ext uri="{FF2B5EF4-FFF2-40B4-BE49-F238E27FC236}">
                <a16:creationId xmlns:a16="http://schemas.microsoft.com/office/drawing/2014/main" xmlns="" id="{1F23F0EE-FA7E-4F23-8030-E96783F8E3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99021" y="2150404"/>
            <a:ext cx="877061" cy="619069"/>
          </a:xfrm>
          <a:prstGeom prst="rect">
            <a:avLst/>
          </a:prstGeom>
        </p:spPr>
      </p:pic>
      <p:sp>
        <p:nvSpPr>
          <p:cNvPr id="94" name="TextBox 93">
            <a:extLst>
              <a:ext uri="{FF2B5EF4-FFF2-40B4-BE49-F238E27FC236}">
                <a16:creationId xmlns:a16="http://schemas.microsoft.com/office/drawing/2014/main" xmlns="" id="{EFE6438A-AC0C-4693-97EA-54AA76C4F3B1}"/>
              </a:ext>
            </a:extLst>
          </p:cNvPr>
          <p:cNvSpPr txBox="1"/>
          <p:nvPr/>
        </p:nvSpPr>
        <p:spPr>
          <a:xfrm>
            <a:off x="2374216" y="2769473"/>
            <a:ext cx="643674" cy="1888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Century Gothic"/>
              </a:rPr>
              <a:t>Supplier</a:t>
            </a:r>
          </a:p>
        </p:txBody>
      </p:sp>
      <p:cxnSp>
        <p:nvCxnSpPr>
          <p:cNvPr id="97" name="Straight Arrow Connector 96">
            <a:extLst>
              <a:ext uri="{FF2B5EF4-FFF2-40B4-BE49-F238E27FC236}">
                <a16:creationId xmlns:a16="http://schemas.microsoft.com/office/drawing/2014/main" xmlns="" id="{C8D11BD5-C0A9-4B61-AA66-AF3016C9AFFB}"/>
              </a:ext>
            </a:extLst>
          </p:cNvPr>
          <p:cNvCxnSpPr>
            <a:stCxn id="80" idx="2"/>
            <a:endCxn id="81" idx="0"/>
          </p:cNvCxnSpPr>
          <p:nvPr/>
        </p:nvCxnSpPr>
        <p:spPr>
          <a:xfrm>
            <a:off x="2464018" y="3598801"/>
            <a:ext cx="0" cy="298474"/>
          </a:xfrm>
          <a:prstGeom prst="straightConnector1">
            <a:avLst/>
          </a:prstGeom>
          <a:noFill/>
          <a:ln w="6350" cap="flat" cmpd="sng" algn="ctr">
            <a:solidFill>
              <a:srgbClr val="000000"/>
            </a:solidFill>
            <a:prstDash val="solid"/>
            <a:miter lim="800000"/>
            <a:tailEnd type="triangle"/>
          </a:ln>
          <a:effectLst/>
        </p:spPr>
      </p:cxnSp>
      <p:cxnSp>
        <p:nvCxnSpPr>
          <p:cNvPr id="98" name="Straight Arrow Connector 97">
            <a:extLst>
              <a:ext uri="{FF2B5EF4-FFF2-40B4-BE49-F238E27FC236}">
                <a16:creationId xmlns:a16="http://schemas.microsoft.com/office/drawing/2014/main" xmlns="" id="{B1D3DF4D-E18E-4227-B257-4C423E38E9AB}"/>
              </a:ext>
            </a:extLst>
          </p:cNvPr>
          <p:cNvCxnSpPr>
            <a:stCxn id="81" idx="2"/>
            <a:endCxn id="77" idx="0"/>
          </p:cNvCxnSpPr>
          <p:nvPr/>
        </p:nvCxnSpPr>
        <p:spPr>
          <a:xfrm>
            <a:off x="2464018" y="4291463"/>
            <a:ext cx="0" cy="310070"/>
          </a:xfrm>
          <a:prstGeom prst="straightConnector1">
            <a:avLst/>
          </a:prstGeom>
          <a:noFill/>
          <a:ln w="6350" cap="flat" cmpd="sng" algn="ctr">
            <a:solidFill>
              <a:srgbClr val="000000"/>
            </a:solidFill>
            <a:prstDash val="solid"/>
            <a:miter lim="800000"/>
            <a:tailEnd type="triangle"/>
          </a:ln>
          <a:effectLst/>
        </p:spPr>
      </p:cxnSp>
      <p:cxnSp>
        <p:nvCxnSpPr>
          <p:cNvPr id="99" name="Straight Arrow Connector 98">
            <a:extLst>
              <a:ext uri="{FF2B5EF4-FFF2-40B4-BE49-F238E27FC236}">
                <a16:creationId xmlns:a16="http://schemas.microsoft.com/office/drawing/2014/main" xmlns="" id="{531815D4-8600-4A26-8289-667BC78424E2}"/>
              </a:ext>
            </a:extLst>
          </p:cNvPr>
          <p:cNvCxnSpPr>
            <a:stCxn id="77" idx="2"/>
            <a:endCxn id="79" idx="0"/>
          </p:cNvCxnSpPr>
          <p:nvPr/>
        </p:nvCxnSpPr>
        <p:spPr>
          <a:xfrm>
            <a:off x="2464018" y="4995721"/>
            <a:ext cx="0" cy="298474"/>
          </a:xfrm>
          <a:prstGeom prst="straightConnector1">
            <a:avLst/>
          </a:prstGeom>
          <a:noFill/>
          <a:ln w="6350" cap="flat" cmpd="sng" algn="ctr">
            <a:solidFill>
              <a:srgbClr val="000000"/>
            </a:solidFill>
            <a:prstDash val="solid"/>
            <a:miter lim="800000"/>
            <a:tailEnd type="triangle"/>
          </a:ln>
          <a:effectLst/>
        </p:spPr>
      </p:cxnSp>
      <p:cxnSp>
        <p:nvCxnSpPr>
          <p:cNvPr id="100" name="Straight Arrow Connector 99">
            <a:extLst>
              <a:ext uri="{FF2B5EF4-FFF2-40B4-BE49-F238E27FC236}">
                <a16:creationId xmlns:a16="http://schemas.microsoft.com/office/drawing/2014/main" xmlns="" id="{507467FD-8A14-4C16-9786-3E9BF0575A73}"/>
              </a:ext>
            </a:extLst>
          </p:cNvPr>
          <p:cNvCxnSpPr>
            <a:stCxn id="79" idx="2"/>
            <a:endCxn id="78" idx="0"/>
          </p:cNvCxnSpPr>
          <p:nvPr/>
        </p:nvCxnSpPr>
        <p:spPr>
          <a:xfrm>
            <a:off x="2464018" y="5688383"/>
            <a:ext cx="0" cy="298474"/>
          </a:xfrm>
          <a:prstGeom prst="straightConnector1">
            <a:avLst/>
          </a:prstGeom>
          <a:noFill/>
          <a:ln w="6350" cap="flat" cmpd="sng" algn="ctr">
            <a:solidFill>
              <a:srgbClr val="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xmlns="" id="{FA12AF45-F75C-47A6-9EAA-20DD5A8A129D}"/>
              </a:ext>
            </a:extLst>
          </p:cNvPr>
          <p:cNvCxnSpPr>
            <a:stCxn id="78" idx="3"/>
            <a:endCxn id="83" idx="1"/>
          </p:cNvCxnSpPr>
          <p:nvPr/>
        </p:nvCxnSpPr>
        <p:spPr>
          <a:xfrm>
            <a:off x="3076082" y="6183951"/>
            <a:ext cx="777701" cy="0"/>
          </a:xfrm>
          <a:prstGeom prst="straightConnector1">
            <a:avLst/>
          </a:prstGeom>
          <a:noFill/>
          <a:ln w="6350" cap="flat" cmpd="sng" algn="ctr">
            <a:solidFill>
              <a:srgbClr val="000000"/>
            </a:solidFill>
            <a:prstDash val="solid"/>
            <a:miter lim="800000"/>
            <a:tailEnd type="triangle"/>
          </a:ln>
          <a:effectLst/>
        </p:spPr>
      </p:cxnSp>
      <p:cxnSp>
        <p:nvCxnSpPr>
          <p:cNvPr id="102" name="Straight Arrow Connector 101">
            <a:extLst>
              <a:ext uri="{FF2B5EF4-FFF2-40B4-BE49-F238E27FC236}">
                <a16:creationId xmlns:a16="http://schemas.microsoft.com/office/drawing/2014/main" xmlns="" id="{FF366BF6-4414-4FF1-A2F6-F149B7CD60BD}"/>
              </a:ext>
            </a:extLst>
          </p:cNvPr>
          <p:cNvCxnSpPr>
            <a:stCxn id="83" idx="0"/>
            <a:endCxn id="84" idx="2"/>
          </p:cNvCxnSpPr>
          <p:nvPr/>
        </p:nvCxnSpPr>
        <p:spPr>
          <a:xfrm flipV="1">
            <a:off x="4465848" y="5688383"/>
            <a:ext cx="0" cy="298474"/>
          </a:xfrm>
          <a:prstGeom prst="straightConnector1">
            <a:avLst/>
          </a:prstGeom>
          <a:noFill/>
          <a:ln w="6350" cap="flat" cmpd="sng" algn="ctr">
            <a:solidFill>
              <a:srgbClr val="000000"/>
            </a:solidFill>
            <a:prstDash val="solid"/>
            <a:miter lim="800000"/>
            <a:tailEnd type="triangle"/>
          </a:ln>
          <a:effectLst/>
        </p:spPr>
      </p:cxnSp>
      <p:cxnSp>
        <p:nvCxnSpPr>
          <p:cNvPr id="103" name="Straight Arrow Connector 102">
            <a:extLst>
              <a:ext uri="{FF2B5EF4-FFF2-40B4-BE49-F238E27FC236}">
                <a16:creationId xmlns:a16="http://schemas.microsoft.com/office/drawing/2014/main" xmlns="" id="{042A44B0-40B7-4B6F-805A-1087E6F3598D}"/>
              </a:ext>
            </a:extLst>
          </p:cNvPr>
          <p:cNvCxnSpPr>
            <a:stCxn id="84" idx="0"/>
            <a:endCxn id="82" idx="2"/>
          </p:cNvCxnSpPr>
          <p:nvPr/>
        </p:nvCxnSpPr>
        <p:spPr>
          <a:xfrm flipV="1">
            <a:off x="4465848" y="4995721"/>
            <a:ext cx="0" cy="298474"/>
          </a:xfrm>
          <a:prstGeom prst="straightConnector1">
            <a:avLst/>
          </a:prstGeom>
          <a:noFill/>
          <a:ln w="6350" cap="flat" cmpd="sng" algn="ctr">
            <a:solidFill>
              <a:srgbClr val="000000"/>
            </a:solidFill>
            <a:prstDash val="solid"/>
            <a:miter lim="800000"/>
            <a:tailEnd type="triangle"/>
          </a:ln>
          <a:effectLst/>
        </p:spPr>
      </p:cxnSp>
      <p:cxnSp>
        <p:nvCxnSpPr>
          <p:cNvPr id="104" name="Straight Arrow Connector 103">
            <a:extLst>
              <a:ext uri="{FF2B5EF4-FFF2-40B4-BE49-F238E27FC236}">
                <a16:creationId xmlns:a16="http://schemas.microsoft.com/office/drawing/2014/main" xmlns="" id="{B9F128AB-AD12-4151-9EC9-28421A5BAF99}"/>
              </a:ext>
            </a:extLst>
          </p:cNvPr>
          <p:cNvCxnSpPr>
            <a:stCxn id="82" idx="0"/>
            <a:endCxn id="86" idx="2"/>
          </p:cNvCxnSpPr>
          <p:nvPr/>
        </p:nvCxnSpPr>
        <p:spPr>
          <a:xfrm flipV="1">
            <a:off x="4465848" y="4291463"/>
            <a:ext cx="0" cy="310070"/>
          </a:xfrm>
          <a:prstGeom prst="straightConnector1">
            <a:avLst/>
          </a:prstGeom>
          <a:noFill/>
          <a:ln w="6350" cap="flat" cmpd="sng" algn="ctr">
            <a:solidFill>
              <a:srgbClr val="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xmlns="" id="{200AE1DA-3222-4B99-9673-8FF928BCAC82}"/>
              </a:ext>
            </a:extLst>
          </p:cNvPr>
          <p:cNvCxnSpPr>
            <a:stCxn id="86" idx="0"/>
            <a:endCxn id="85" idx="2"/>
          </p:cNvCxnSpPr>
          <p:nvPr/>
        </p:nvCxnSpPr>
        <p:spPr>
          <a:xfrm flipV="1">
            <a:off x="4465848" y="3598801"/>
            <a:ext cx="0" cy="298474"/>
          </a:xfrm>
          <a:prstGeom prst="straightConnector1">
            <a:avLst/>
          </a:prstGeom>
          <a:noFill/>
          <a:ln w="6350" cap="flat" cmpd="sng" algn="ctr">
            <a:solidFill>
              <a:srgbClr val="959595"/>
            </a:solidFill>
            <a:prstDash val="solid"/>
            <a:miter lim="800000"/>
            <a:tailEnd type="triangle"/>
          </a:ln>
          <a:effectLst/>
        </p:spPr>
      </p:cxnSp>
      <p:sp>
        <p:nvSpPr>
          <p:cNvPr id="106" name="Rectangle 105">
            <a:extLst>
              <a:ext uri="{FF2B5EF4-FFF2-40B4-BE49-F238E27FC236}">
                <a16:creationId xmlns:a16="http://schemas.microsoft.com/office/drawing/2014/main" xmlns="" id="{8EC434F5-B786-4FD7-B1F8-D02B579E54A8}"/>
              </a:ext>
            </a:extLst>
          </p:cNvPr>
          <p:cNvSpPr/>
          <p:nvPr/>
        </p:nvSpPr>
        <p:spPr>
          <a:xfrm>
            <a:off x="6831342" y="4601533"/>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Apply Credit</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107" name="Rectangle 106">
            <a:extLst>
              <a:ext uri="{FF2B5EF4-FFF2-40B4-BE49-F238E27FC236}">
                <a16:creationId xmlns:a16="http://schemas.microsoft.com/office/drawing/2014/main" xmlns="" id="{57838505-578C-4D46-BAFF-867B062BAD28}"/>
              </a:ext>
            </a:extLst>
          </p:cNvPr>
          <p:cNvSpPr/>
          <p:nvPr/>
        </p:nvSpPr>
        <p:spPr>
          <a:xfrm>
            <a:off x="6831342" y="5986857"/>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Post Invoice</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108" name="Rectangle 107">
            <a:extLst>
              <a:ext uri="{FF2B5EF4-FFF2-40B4-BE49-F238E27FC236}">
                <a16:creationId xmlns:a16="http://schemas.microsoft.com/office/drawing/2014/main" xmlns="" id="{8C708E80-C268-43D9-A367-A2754C7FDE23}"/>
              </a:ext>
            </a:extLst>
          </p:cNvPr>
          <p:cNvSpPr/>
          <p:nvPr/>
        </p:nvSpPr>
        <p:spPr>
          <a:xfrm>
            <a:off x="6831342" y="5294195"/>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Generate invoice</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109" name="Rectangle 108">
            <a:extLst>
              <a:ext uri="{FF2B5EF4-FFF2-40B4-BE49-F238E27FC236}">
                <a16:creationId xmlns:a16="http://schemas.microsoft.com/office/drawing/2014/main" xmlns="" id="{63F51D45-42F6-4905-BFF6-75AEE6EDD358}"/>
              </a:ext>
            </a:extLst>
          </p:cNvPr>
          <p:cNvSpPr/>
          <p:nvPr/>
        </p:nvSpPr>
        <p:spPr>
          <a:xfrm>
            <a:off x="6831342" y="3204613"/>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Do </a:t>
            </a:r>
            <a:r>
              <a:rPr kumimoji="0" lang="en-US" sz="10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Century Gothic"/>
                <a:ea typeface="+mn-ea"/>
                <a:cs typeface="+mn-cs"/>
              </a:rPr>
              <a:t>work </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110" name="Rectangle 109">
            <a:extLst>
              <a:ext uri="{FF2B5EF4-FFF2-40B4-BE49-F238E27FC236}">
                <a16:creationId xmlns:a16="http://schemas.microsoft.com/office/drawing/2014/main" xmlns="" id="{EFB1F290-EBA5-4446-B95E-0AEC3F038F50}"/>
              </a:ext>
            </a:extLst>
          </p:cNvPr>
          <p:cNvSpPr/>
          <p:nvPr/>
        </p:nvSpPr>
        <p:spPr>
          <a:xfrm>
            <a:off x="6831342" y="3897275"/>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Record Work</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111" name="Rectangle 110">
            <a:extLst>
              <a:ext uri="{FF2B5EF4-FFF2-40B4-BE49-F238E27FC236}">
                <a16:creationId xmlns:a16="http://schemas.microsoft.com/office/drawing/2014/main" xmlns="" id="{EE4C3A1A-674E-4158-BF73-D49A4E07B424}"/>
              </a:ext>
            </a:extLst>
          </p:cNvPr>
          <p:cNvSpPr/>
          <p:nvPr/>
        </p:nvSpPr>
        <p:spPr>
          <a:xfrm>
            <a:off x="8833172" y="4601533"/>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Confirm credit</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112" name="Rectangle 111">
            <a:extLst>
              <a:ext uri="{FF2B5EF4-FFF2-40B4-BE49-F238E27FC236}">
                <a16:creationId xmlns:a16="http://schemas.microsoft.com/office/drawing/2014/main" xmlns="" id="{3CB7476C-9DFB-4279-9A44-7AE8F9E582F9}"/>
              </a:ext>
            </a:extLst>
          </p:cNvPr>
          <p:cNvSpPr/>
          <p:nvPr/>
        </p:nvSpPr>
        <p:spPr>
          <a:xfrm>
            <a:off x="8833172" y="5986857"/>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Receive Invoice</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113" name="Rectangle 112">
            <a:extLst>
              <a:ext uri="{FF2B5EF4-FFF2-40B4-BE49-F238E27FC236}">
                <a16:creationId xmlns:a16="http://schemas.microsoft.com/office/drawing/2014/main" xmlns="" id="{0B084E7B-213F-46D1-AD31-ACCCF0EF4D18}"/>
              </a:ext>
            </a:extLst>
          </p:cNvPr>
          <p:cNvSpPr/>
          <p:nvPr/>
        </p:nvSpPr>
        <p:spPr>
          <a:xfrm>
            <a:off x="8833172" y="5294195"/>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Key in accounts payable</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114" name="Rectangle 113">
            <a:extLst>
              <a:ext uri="{FF2B5EF4-FFF2-40B4-BE49-F238E27FC236}">
                <a16:creationId xmlns:a16="http://schemas.microsoft.com/office/drawing/2014/main" xmlns="" id="{A5EB45DF-D615-4ED5-A327-A5BEFF53BF2F}"/>
              </a:ext>
            </a:extLst>
          </p:cNvPr>
          <p:cNvSpPr/>
          <p:nvPr/>
        </p:nvSpPr>
        <p:spPr>
          <a:xfrm>
            <a:off x="8833172" y="3204613"/>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Pay Bill</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115" name="Rectangle 114">
            <a:extLst>
              <a:ext uri="{FF2B5EF4-FFF2-40B4-BE49-F238E27FC236}">
                <a16:creationId xmlns:a16="http://schemas.microsoft.com/office/drawing/2014/main" xmlns="" id="{78A5E4F1-4959-4601-BAEB-08BB811D7858}"/>
              </a:ext>
            </a:extLst>
          </p:cNvPr>
          <p:cNvSpPr/>
          <p:nvPr/>
        </p:nvSpPr>
        <p:spPr>
          <a:xfrm>
            <a:off x="8833172" y="3897275"/>
            <a:ext cx="1224129" cy="394188"/>
          </a:xfrm>
          <a:prstGeom prst="rect">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entury Gothic"/>
                <a:ea typeface="+mn-ea"/>
                <a:cs typeface="+mn-cs"/>
              </a:rPr>
              <a:t>Acknowledge work</a:t>
            </a:r>
            <a:endParaRPr kumimoji="0" lang="en-US" sz="1000" b="0" i="0" u="none" strike="noStrike" kern="1200" cap="none" spc="0" normalizeH="0" baseline="0" noProof="0" dirty="0">
              <a:ln>
                <a:noFill/>
              </a:ln>
              <a:solidFill>
                <a:srgbClr val="FFFFFF"/>
              </a:solidFill>
              <a:effectLst/>
              <a:uLnTx/>
              <a:uFillTx/>
              <a:latin typeface="Century Gothic"/>
              <a:ea typeface="+mn-ea"/>
              <a:cs typeface="+mn-cs"/>
            </a:endParaRPr>
          </a:p>
        </p:txBody>
      </p:sp>
      <p:cxnSp>
        <p:nvCxnSpPr>
          <p:cNvPr id="116" name="Straight Arrow Connector 115">
            <a:extLst>
              <a:ext uri="{FF2B5EF4-FFF2-40B4-BE49-F238E27FC236}">
                <a16:creationId xmlns:a16="http://schemas.microsoft.com/office/drawing/2014/main" xmlns="" id="{F07EF5C8-A169-4E9A-A180-45601207E95D}"/>
              </a:ext>
            </a:extLst>
          </p:cNvPr>
          <p:cNvCxnSpPr/>
          <p:nvPr/>
        </p:nvCxnSpPr>
        <p:spPr>
          <a:xfrm>
            <a:off x="7443407" y="3598801"/>
            <a:ext cx="0" cy="298474"/>
          </a:xfrm>
          <a:prstGeom prst="straightConnector1">
            <a:avLst/>
          </a:prstGeom>
          <a:noFill/>
          <a:ln w="6350" cap="flat" cmpd="sng" algn="ctr">
            <a:solidFill>
              <a:srgbClr val="000000"/>
            </a:solidFill>
            <a:prstDash val="solid"/>
            <a:miter lim="800000"/>
            <a:tailEnd type="triangle"/>
          </a:ln>
          <a:effectLst/>
        </p:spPr>
      </p:cxnSp>
      <p:cxnSp>
        <p:nvCxnSpPr>
          <p:cNvPr id="117" name="Straight Arrow Connector 116">
            <a:extLst>
              <a:ext uri="{FF2B5EF4-FFF2-40B4-BE49-F238E27FC236}">
                <a16:creationId xmlns:a16="http://schemas.microsoft.com/office/drawing/2014/main" xmlns="" id="{9944C1A9-4642-4FE4-A1CA-C78679100541}"/>
              </a:ext>
            </a:extLst>
          </p:cNvPr>
          <p:cNvCxnSpPr>
            <a:endCxn id="108" idx="0"/>
          </p:cNvCxnSpPr>
          <p:nvPr/>
        </p:nvCxnSpPr>
        <p:spPr>
          <a:xfrm>
            <a:off x="7443407" y="4291463"/>
            <a:ext cx="0" cy="310070"/>
          </a:xfrm>
          <a:prstGeom prst="straightConnector1">
            <a:avLst/>
          </a:prstGeom>
          <a:noFill/>
          <a:ln w="6350" cap="flat" cmpd="sng" algn="ctr">
            <a:solidFill>
              <a:srgbClr val="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xmlns="" id="{02808EC8-3ABE-40A4-B4A5-BEB32C8FB8C5}"/>
              </a:ext>
            </a:extLst>
          </p:cNvPr>
          <p:cNvCxnSpPr>
            <a:stCxn id="108" idx="2"/>
          </p:cNvCxnSpPr>
          <p:nvPr/>
        </p:nvCxnSpPr>
        <p:spPr>
          <a:xfrm>
            <a:off x="7443407" y="4995721"/>
            <a:ext cx="0" cy="298474"/>
          </a:xfrm>
          <a:prstGeom prst="straightConnector1">
            <a:avLst/>
          </a:prstGeom>
          <a:noFill/>
          <a:ln w="6350" cap="flat" cmpd="sng" algn="ctr">
            <a:solidFill>
              <a:srgbClr val="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xmlns="" id="{77B1CEF7-2BE0-4483-949C-72E933CE81A9}"/>
              </a:ext>
            </a:extLst>
          </p:cNvPr>
          <p:cNvCxnSpPr/>
          <p:nvPr/>
        </p:nvCxnSpPr>
        <p:spPr>
          <a:xfrm>
            <a:off x="7443407" y="5688383"/>
            <a:ext cx="0" cy="298474"/>
          </a:xfrm>
          <a:prstGeom prst="straightConnector1">
            <a:avLst/>
          </a:prstGeom>
          <a:noFill/>
          <a:ln w="6350" cap="flat" cmpd="sng" algn="ctr">
            <a:solidFill>
              <a:srgbClr val="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xmlns="" id="{D8454721-A04A-486C-8C4D-856F64021B35}"/>
              </a:ext>
            </a:extLst>
          </p:cNvPr>
          <p:cNvCxnSpPr/>
          <p:nvPr/>
        </p:nvCxnSpPr>
        <p:spPr>
          <a:xfrm>
            <a:off x="8055471" y="6183951"/>
            <a:ext cx="777701" cy="0"/>
          </a:xfrm>
          <a:prstGeom prst="straightConnector1">
            <a:avLst/>
          </a:prstGeom>
          <a:noFill/>
          <a:ln w="6350" cap="flat" cmpd="sng" algn="ctr">
            <a:solidFill>
              <a:srgbClr val="000000"/>
            </a:solidFill>
            <a:prstDash val="solid"/>
            <a:miter lim="800000"/>
            <a:tailEnd type="triangle"/>
          </a:ln>
          <a:effectLst/>
        </p:spPr>
      </p:cxnSp>
      <p:cxnSp>
        <p:nvCxnSpPr>
          <p:cNvPr id="121" name="Straight Arrow Connector 120">
            <a:extLst>
              <a:ext uri="{FF2B5EF4-FFF2-40B4-BE49-F238E27FC236}">
                <a16:creationId xmlns:a16="http://schemas.microsoft.com/office/drawing/2014/main" xmlns="" id="{8172A860-A746-4816-8BA8-ADD3F1A211DD}"/>
              </a:ext>
            </a:extLst>
          </p:cNvPr>
          <p:cNvCxnSpPr/>
          <p:nvPr/>
        </p:nvCxnSpPr>
        <p:spPr>
          <a:xfrm flipV="1">
            <a:off x="9445237" y="5688383"/>
            <a:ext cx="0" cy="298474"/>
          </a:xfrm>
          <a:prstGeom prst="straightConnector1">
            <a:avLst/>
          </a:prstGeom>
          <a:noFill/>
          <a:ln w="6350" cap="flat" cmpd="sng" algn="ctr">
            <a:solidFill>
              <a:srgbClr val="000000"/>
            </a:solidFill>
            <a:prstDash val="solid"/>
            <a:miter lim="800000"/>
            <a:tailEnd type="triangle"/>
          </a:ln>
          <a:effectLst/>
        </p:spPr>
      </p:cxnSp>
      <p:cxnSp>
        <p:nvCxnSpPr>
          <p:cNvPr id="122" name="Straight Arrow Connector 121">
            <a:extLst>
              <a:ext uri="{FF2B5EF4-FFF2-40B4-BE49-F238E27FC236}">
                <a16:creationId xmlns:a16="http://schemas.microsoft.com/office/drawing/2014/main" xmlns="" id="{0F06FA9B-1DFA-4BE1-B843-6E240F471A8A}"/>
              </a:ext>
            </a:extLst>
          </p:cNvPr>
          <p:cNvCxnSpPr/>
          <p:nvPr/>
        </p:nvCxnSpPr>
        <p:spPr>
          <a:xfrm flipV="1">
            <a:off x="9445237" y="4995721"/>
            <a:ext cx="0" cy="298474"/>
          </a:xfrm>
          <a:prstGeom prst="straightConnector1">
            <a:avLst/>
          </a:prstGeom>
          <a:noFill/>
          <a:ln w="6350" cap="flat" cmpd="sng" algn="ctr">
            <a:solidFill>
              <a:srgbClr val="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xmlns="" id="{55BCB7F6-47CF-44D0-8568-2506FDE67322}"/>
              </a:ext>
            </a:extLst>
          </p:cNvPr>
          <p:cNvCxnSpPr/>
          <p:nvPr/>
        </p:nvCxnSpPr>
        <p:spPr>
          <a:xfrm flipV="1">
            <a:off x="9445237" y="4291463"/>
            <a:ext cx="0" cy="310070"/>
          </a:xfrm>
          <a:prstGeom prst="straightConnector1">
            <a:avLst/>
          </a:prstGeom>
          <a:noFill/>
          <a:ln w="6350" cap="flat" cmpd="sng" algn="ctr">
            <a:solidFill>
              <a:srgbClr val="000000"/>
            </a:solidFill>
            <a:prstDash val="solid"/>
            <a:miter lim="800000"/>
            <a:tailEnd type="triangle"/>
          </a:ln>
          <a:effectLst/>
        </p:spPr>
      </p:cxnSp>
      <p:cxnSp>
        <p:nvCxnSpPr>
          <p:cNvPr id="124" name="Straight Arrow Connector 123">
            <a:extLst>
              <a:ext uri="{FF2B5EF4-FFF2-40B4-BE49-F238E27FC236}">
                <a16:creationId xmlns:a16="http://schemas.microsoft.com/office/drawing/2014/main" xmlns="" id="{618901F7-B759-4692-9BB4-0E48654F46E8}"/>
              </a:ext>
            </a:extLst>
          </p:cNvPr>
          <p:cNvCxnSpPr/>
          <p:nvPr/>
        </p:nvCxnSpPr>
        <p:spPr>
          <a:xfrm flipV="1">
            <a:off x="9445237" y="3598801"/>
            <a:ext cx="0" cy="298474"/>
          </a:xfrm>
          <a:prstGeom prst="straightConnector1">
            <a:avLst/>
          </a:prstGeom>
          <a:noFill/>
          <a:ln w="6350" cap="flat" cmpd="sng" algn="ctr">
            <a:solidFill>
              <a:srgbClr val="959595"/>
            </a:solidFill>
            <a:prstDash val="solid"/>
            <a:miter lim="800000"/>
            <a:tailEnd type="triangle"/>
          </a:ln>
          <a:effectLst/>
        </p:spPr>
      </p:cxnSp>
      <p:sp>
        <p:nvSpPr>
          <p:cNvPr id="125" name="TextBox 124">
            <a:extLst>
              <a:ext uri="{FF2B5EF4-FFF2-40B4-BE49-F238E27FC236}">
                <a16:creationId xmlns:a16="http://schemas.microsoft.com/office/drawing/2014/main" xmlns="" id="{9823F740-F683-4435-9545-C494750008A0}"/>
              </a:ext>
            </a:extLst>
          </p:cNvPr>
          <p:cNvSpPr txBox="1"/>
          <p:nvPr/>
        </p:nvSpPr>
        <p:spPr>
          <a:xfrm>
            <a:off x="3071112" y="2800590"/>
            <a:ext cx="944417" cy="338554"/>
          </a:xfrm>
          <a:prstGeom prst="rect">
            <a:avLst/>
          </a:prstGeom>
          <a:noFill/>
        </p:spPr>
        <p:txBody>
          <a:bodyPr wrap="square" rtlCol="0">
            <a:spAutoFit/>
          </a:bodyPr>
          <a:lstStyle/>
          <a:p>
            <a:pPr defTabSz="914400" hangingPunct="1">
              <a:lnSpc>
                <a:spcPct val="100000"/>
              </a:lnSpc>
            </a:pPr>
            <a:r>
              <a:rPr lang="en-US" sz="1600" b="1" kern="1200" dirty="0">
                <a:solidFill>
                  <a:srgbClr val="FF0000"/>
                </a:solidFill>
                <a:latin typeface="Century Gothic"/>
              </a:rPr>
              <a:t>TODAY</a:t>
            </a:r>
          </a:p>
        </p:txBody>
      </p:sp>
      <p:sp>
        <p:nvSpPr>
          <p:cNvPr id="126" name="TextBox 125">
            <a:extLst>
              <a:ext uri="{FF2B5EF4-FFF2-40B4-BE49-F238E27FC236}">
                <a16:creationId xmlns:a16="http://schemas.microsoft.com/office/drawing/2014/main" xmlns="" id="{DAED9695-E872-4214-BA88-D1B66EAF155A}"/>
              </a:ext>
            </a:extLst>
          </p:cNvPr>
          <p:cNvSpPr txBox="1"/>
          <p:nvPr/>
        </p:nvSpPr>
        <p:spPr>
          <a:xfrm>
            <a:off x="7743262" y="2834238"/>
            <a:ext cx="1556240" cy="338554"/>
          </a:xfrm>
          <a:prstGeom prst="rect">
            <a:avLst/>
          </a:prstGeom>
          <a:noFill/>
        </p:spPr>
        <p:txBody>
          <a:bodyPr wrap="square" rtlCol="0">
            <a:spAutoFit/>
          </a:bodyPr>
          <a:lstStyle/>
          <a:p>
            <a:pPr defTabSz="914400" hangingPunct="1">
              <a:lnSpc>
                <a:spcPct val="100000"/>
              </a:lnSpc>
            </a:pPr>
            <a:r>
              <a:rPr lang="en-US" sz="1600" b="1" kern="1200" dirty="0">
                <a:solidFill>
                  <a:srgbClr val="FF0000"/>
                </a:solidFill>
                <a:latin typeface="Century Gothic"/>
              </a:rPr>
              <a:t>TOMORROW</a:t>
            </a:r>
          </a:p>
        </p:txBody>
      </p:sp>
      <p:cxnSp>
        <p:nvCxnSpPr>
          <p:cNvPr id="127" name="Straight Arrow Connector 126">
            <a:extLst>
              <a:ext uri="{FF2B5EF4-FFF2-40B4-BE49-F238E27FC236}">
                <a16:creationId xmlns:a16="http://schemas.microsoft.com/office/drawing/2014/main" xmlns="" id="{BCB3643B-FB4C-44D7-A760-C5635D13CD1A}"/>
              </a:ext>
            </a:extLst>
          </p:cNvPr>
          <p:cNvCxnSpPr>
            <a:stCxn id="81" idx="3"/>
            <a:endCxn id="86" idx="1"/>
          </p:cNvCxnSpPr>
          <p:nvPr/>
        </p:nvCxnSpPr>
        <p:spPr>
          <a:xfrm>
            <a:off x="3076082" y="4094369"/>
            <a:ext cx="777701" cy="0"/>
          </a:xfrm>
          <a:prstGeom prst="straightConnector1">
            <a:avLst/>
          </a:prstGeom>
          <a:noFill/>
          <a:ln w="6350" cap="flat" cmpd="sng" algn="ctr">
            <a:solidFill>
              <a:srgbClr val="959595"/>
            </a:solidFill>
            <a:prstDash val="sysDash"/>
            <a:miter lim="800000"/>
            <a:headEnd type="triangle"/>
            <a:tailEnd type="triangle"/>
          </a:ln>
          <a:effectLst/>
        </p:spPr>
      </p:cxnSp>
      <p:sp>
        <p:nvSpPr>
          <p:cNvPr id="128" name="TextBox 127">
            <a:extLst>
              <a:ext uri="{FF2B5EF4-FFF2-40B4-BE49-F238E27FC236}">
                <a16:creationId xmlns:a16="http://schemas.microsoft.com/office/drawing/2014/main" xmlns="" id="{47D59E0E-AFB7-41DC-9A2C-8965FD715B41}"/>
              </a:ext>
            </a:extLst>
          </p:cNvPr>
          <p:cNvSpPr txBox="1"/>
          <p:nvPr/>
        </p:nvSpPr>
        <p:spPr>
          <a:xfrm>
            <a:off x="3269833" y="3783685"/>
            <a:ext cx="443249" cy="630942"/>
          </a:xfrm>
          <a:prstGeom prst="rect">
            <a:avLst/>
          </a:prstGeom>
          <a:noFill/>
          <a:ln>
            <a:noFill/>
          </a:ln>
        </p:spPr>
        <p:txBody>
          <a:bodyPr wrap="square" rtlCol="0">
            <a:spAutoFit/>
          </a:bodyPr>
          <a:lstStyle/>
          <a:p>
            <a:pPr defTabSz="914400" hangingPunct="1">
              <a:lnSpc>
                <a:spcPct val="100000"/>
              </a:lnSpc>
            </a:pPr>
            <a:r>
              <a:rPr lang="en-US" sz="3500" b="1" kern="1200" dirty="0">
                <a:solidFill>
                  <a:srgbClr val="000000"/>
                </a:solidFill>
                <a:latin typeface="Century Gothic"/>
              </a:rPr>
              <a:t>?</a:t>
            </a:r>
          </a:p>
        </p:txBody>
      </p:sp>
      <p:sp>
        <p:nvSpPr>
          <p:cNvPr id="129" name="Rectangle 128">
            <a:extLst>
              <a:ext uri="{FF2B5EF4-FFF2-40B4-BE49-F238E27FC236}">
                <a16:creationId xmlns:a16="http://schemas.microsoft.com/office/drawing/2014/main" xmlns="" id="{551E597A-721B-4D14-9713-D131F387A506}"/>
              </a:ext>
            </a:extLst>
          </p:cNvPr>
          <p:cNvSpPr/>
          <p:nvPr/>
        </p:nvSpPr>
        <p:spPr>
          <a:xfrm>
            <a:off x="6246086" y="3818861"/>
            <a:ext cx="4396470" cy="595766"/>
          </a:xfrm>
          <a:prstGeom prst="rect">
            <a:avLst/>
          </a:prstGeom>
          <a:solidFill>
            <a:srgbClr val="ED1C24">
              <a:lumMod val="75000"/>
              <a:alpha val="63000"/>
            </a:srgbClr>
          </a:solid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glow rad="63500">
                    <a:schemeClr val="accent3">
                      <a:satMod val="175000"/>
                      <a:alpha val="85000"/>
                    </a:schemeClr>
                  </a:glow>
                </a:effectLst>
                <a:uLnTx/>
                <a:uFillTx/>
                <a:latin typeface="Century Gothic"/>
                <a:ea typeface="+mn-ea"/>
                <a:cs typeface="+mn-cs"/>
              </a:rPr>
              <a:t>Shared Truth</a:t>
            </a:r>
          </a:p>
        </p:txBody>
      </p:sp>
      <p:sp>
        <p:nvSpPr>
          <p:cNvPr id="130" name="Rectangle 129">
            <a:extLst>
              <a:ext uri="{FF2B5EF4-FFF2-40B4-BE49-F238E27FC236}">
                <a16:creationId xmlns:a16="http://schemas.microsoft.com/office/drawing/2014/main" xmlns="" id="{AD3E6D2C-7B51-4492-B89F-DA5549835D5E}"/>
              </a:ext>
            </a:extLst>
          </p:cNvPr>
          <p:cNvSpPr/>
          <p:nvPr/>
        </p:nvSpPr>
        <p:spPr>
          <a:xfrm>
            <a:off x="6246086" y="4479951"/>
            <a:ext cx="4396470" cy="595766"/>
          </a:xfrm>
          <a:prstGeom prst="rect">
            <a:avLst/>
          </a:prstGeom>
          <a:solidFill>
            <a:srgbClr val="ED1C24">
              <a:lumMod val="60000"/>
              <a:lumOff val="40000"/>
              <a:alpha val="63000"/>
            </a:srgbClr>
          </a:solid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glow rad="63500">
                    <a:schemeClr val="accent3">
                      <a:satMod val="175000"/>
                      <a:alpha val="85000"/>
                    </a:schemeClr>
                  </a:glow>
                </a:effectLst>
                <a:uLnTx/>
                <a:uFillTx/>
                <a:latin typeface="Century Gothic"/>
                <a:ea typeface="+mn-ea"/>
                <a:cs typeface="+mn-cs"/>
              </a:rPr>
              <a:t>Shared business logic</a:t>
            </a:r>
          </a:p>
        </p:txBody>
      </p:sp>
      <p:sp>
        <p:nvSpPr>
          <p:cNvPr id="131" name="Rectangle 130">
            <a:extLst>
              <a:ext uri="{FF2B5EF4-FFF2-40B4-BE49-F238E27FC236}">
                <a16:creationId xmlns:a16="http://schemas.microsoft.com/office/drawing/2014/main" xmlns="" id="{39AA5C92-12CC-4270-B05B-46A84C2034E1}"/>
              </a:ext>
            </a:extLst>
          </p:cNvPr>
          <p:cNvSpPr/>
          <p:nvPr/>
        </p:nvSpPr>
        <p:spPr>
          <a:xfrm>
            <a:off x="6246086" y="5193947"/>
            <a:ext cx="4396470" cy="595766"/>
          </a:xfrm>
          <a:prstGeom prst="rect">
            <a:avLst/>
          </a:prstGeom>
          <a:solidFill>
            <a:srgbClr val="ED1C24">
              <a:lumMod val="60000"/>
              <a:lumOff val="40000"/>
              <a:alpha val="63000"/>
            </a:srgbClr>
          </a:solid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glow rad="63500">
                    <a:schemeClr val="accent3">
                      <a:satMod val="175000"/>
                      <a:alpha val="85000"/>
                    </a:schemeClr>
                  </a:glow>
                </a:effectLst>
                <a:uLnTx/>
                <a:uFillTx/>
                <a:latin typeface="Century Gothic"/>
                <a:ea typeface="+mn-ea"/>
                <a:cs typeface="+mn-cs"/>
              </a:rPr>
              <a:t>Shared data</a:t>
            </a:r>
          </a:p>
        </p:txBody>
      </p:sp>
      <p:sp>
        <p:nvSpPr>
          <p:cNvPr id="132" name="Rectangle 131">
            <a:extLst>
              <a:ext uri="{FF2B5EF4-FFF2-40B4-BE49-F238E27FC236}">
                <a16:creationId xmlns:a16="http://schemas.microsoft.com/office/drawing/2014/main" xmlns="" id="{37B9161D-5E2C-4D0E-AB91-9C22F0423379}"/>
              </a:ext>
            </a:extLst>
          </p:cNvPr>
          <p:cNvSpPr/>
          <p:nvPr/>
        </p:nvSpPr>
        <p:spPr>
          <a:xfrm>
            <a:off x="6251259" y="5915845"/>
            <a:ext cx="4396470" cy="595766"/>
          </a:xfrm>
          <a:prstGeom prst="rect">
            <a:avLst/>
          </a:prstGeom>
          <a:solidFill>
            <a:srgbClr val="ED1C24">
              <a:lumMod val="60000"/>
              <a:lumOff val="40000"/>
              <a:alpha val="63000"/>
            </a:srgbClr>
          </a:solid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glow rad="63500">
                    <a:schemeClr val="accent3">
                      <a:satMod val="175000"/>
                      <a:alpha val="85000"/>
                    </a:schemeClr>
                  </a:glow>
                </a:effectLst>
                <a:uLnTx/>
                <a:uFillTx/>
                <a:latin typeface="Century Gothic"/>
                <a:ea typeface="+mn-ea"/>
                <a:cs typeface="+mn-cs"/>
              </a:rPr>
              <a:t>Shared network</a:t>
            </a:r>
          </a:p>
        </p:txBody>
      </p:sp>
      <p:sp>
        <p:nvSpPr>
          <p:cNvPr id="68" name="Thought Bubble: Cloud 8">
            <a:extLst>
              <a:ext uri="{FF2B5EF4-FFF2-40B4-BE49-F238E27FC236}">
                <a16:creationId xmlns:a16="http://schemas.microsoft.com/office/drawing/2014/main" xmlns="" id="{AF5CC292-BBCE-F44F-9138-E9F12D626952}"/>
              </a:ext>
            </a:extLst>
          </p:cNvPr>
          <p:cNvSpPr/>
          <p:nvPr/>
        </p:nvSpPr>
        <p:spPr>
          <a:xfrm flipH="1">
            <a:off x="3774768" y="1417697"/>
            <a:ext cx="1942209" cy="653732"/>
          </a:xfrm>
          <a:prstGeom prst="cloudCallout">
            <a:avLst>
              <a:gd name="adj1" fmla="val 18897"/>
              <a:gd name="adj2" fmla="val 80514"/>
            </a:avLst>
          </a:prstGeom>
          <a:solidFill>
            <a:srgbClr val="FFFDBE"/>
          </a:solidFill>
          <a:ln w="12700" cap="flat" cmpd="sng" algn="ctr">
            <a:solidFill>
              <a:srgbClr val="959595">
                <a:shade val="50000"/>
              </a:srgbClr>
            </a:solidFill>
            <a:prstDash val="solid"/>
            <a:miter lim="800000"/>
          </a:ln>
          <a:effectLst/>
        </p:spPr>
        <p:txBody>
          <a:bodyPr rtlCol="0" anchor="ctr"/>
          <a:lstStyle/>
          <a:p>
            <a:pPr algn="ctr">
              <a:defRPr/>
            </a:pPr>
            <a:r>
              <a:rPr lang="en-GB" sz="1200" b="1" dirty="0">
                <a:solidFill>
                  <a:srgbClr val="002060"/>
                </a:solidFill>
                <a:latin typeface="Comic Sans MS" panose="030F0902030302020204" pitchFamily="66" charset="0"/>
              </a:rPr>
              <a:t>This is what I think I owe</a:t>
            </a:r>
          </a:p>
        </p:txBody>
      </p:sp>
      <p:sp>
        <p:nvSpPr>
          <p:cNvPr id="133" name="Thought Bubble: Cloud 8">
            <a:extLst>
              <a:ext uri="{FF2B5EF4-FFF2-40B4-BE49-F238E27FC236}">
                <a16:creationId xmlns:a16="http://schemas.microsoft.com/office/drawing/2014/main" xmlns="" id="{9C8D2042-4113-C046-AED8-C17B6FB669BD}"/>
              </a:ext>
            </a:extLst>
          </p:cNvPr>
          <p:cNvSpPr/>
          <p:nvPr/>
        </p:nvSpPr>
        <p:spPr>
          <a:xfrm flipH="1">
            <a:off x="782863" y="1367134"/>
            <a:ext cx="2315815" cy="653732"/>
          </a:xfrm>
          <a:prstGeom prst="cloudCallout">
            <a:avLst>
              <a:gd name="adj1" fmla="val -27698"/>
              <a:gd name="adj2" fmla="val 80514"/>
            </a:avLst>
          </a:prstGeom>
          <a:solidFill>
            <a:srgbClr val="FFFDBE"/>
          </a:solidFill>
          <a:ln w="12700" cap="flat" cmpd="sng" algn="ctr">
            <a:solidFill>
              <a:srgbClr val="959595">
                <a:shade val="50000"/>
              </a:srgbClr>
            </a:solidFill>
            <a:prstDash val="solid"/>
            <a:miter lim="800000"/>
          </a:ln>
          <a:effectLst/>
        </p:spPr>
        <p:txBody>
          <a:bodyPr rtlCol="0" anchor="ctr"/>
          <a:lstStyle/>
          <a:p>
            <a:pPr algn="ctr">
              <a:defRPr/>
            </a:pPr>
            <a:r>
              <a:rPr lang="en-GB" sz="1200" b="1" dirty="0">
                <a:solidFill>
                  <a:srgbClr val="002060"/>
                </a:solidFill>
                <a:latin typeface="Comic Sans MS" panose="030F0902030302020204" pitchFamily="66" charset="0"/>
              </a:rPr>
              <a:t>This is what I think I am owed</a:t>
            </a:r>
          </a:p>
        </p:txBody>
      </p:sp>
      <p:sp>
        <p:nvSpPr>
          <p:cNvPr id="134" name="Thought Bubble: Cloud 8">
            <a:extLst>
              <a:ext uri="{FF2B5EF4-FFF2-40B4-BE49-F238E27FC236}">
                <a16:creationId xmlns:a16="http://schemas.microsoft.com/office/drawing/2014/main" xmlns="" id="{DD860BC6-C321-E64D-BDE0-8C8FF0C18293}"/>
              </a:ext>
            </a:extLst>
          </p:cNvPr>
          <p:cNvSpPr/>
          <p:nvPr/>
        </p:nvSpPr>
        <p:spPr>
          <a:xfrm flipH="1">
            <a:off x="7503026" y="1430881"/>
            <a:ext cx="2084975" cy="653732"/>
          </a:xfrm>
          <a:prstGeom prst="cloudCallout">
            <a:avLst>
              <a:gd name="adj1" fmla="val 29748"/>
              <a:gd name="adj2" fmla="val 84359"/>
            </a:avLst>
          </a:prstGeom>
          <a:solidFill>
            <a:srgbClr val="FFFDBE"/>
          </a:solidFill>
          <a:ln w="12700" cap="flat" cmpd="sng" algn="ctr">
            <a:solidFill>
              <a:srgbClr val="959595">
                <a:shade val="50000"/>
              </a:srgbClr>
            </a:solidFill>
            <a:prstDash val="solid"/>
            <a:miter lim="800000"/>
          </a:ln>
          <a:effectLst/>
        </p:spPr>
        <p:txBody>
          <a:bodyPr rtlCol="0" anchor="ctr"/>
          <a:lstStyle/>
          <a:p>
            <a:pPr algn="ctr">
              <a:defRPr/>
            </a:pPr>
            <a:r>
              <a:rPr lang="en-GB" sz="1200" b="1" dirty="0">
                <a:solidFill>
                  <a:srgbClr val="0070C0"/>
                </a:solidFill>
                <a:latin typeface="Comic Sans MS" panose="030F0902030302020204" pitchFamily="66" charset="0"/>
              </a:rPr>
              <a:t>We both see the same thing</a:t>
            </a:r>
          </a:p>
        </p:txBody>
      </p:sp>
      <p:sp>
        <p:nvSpPr>
          <p:cNvPr id="135" name="Thought Bubble: Cloud 8">
            <a:extLst>
              <a:ext uri="{FF2B5EF4-FFF2-40B4-BE49-F238E27FC236}">
                <a16:creationId xmlns:a16="http://schemas.microsoft.com/office/drawing/2014/main" xmlns="" id="{377051BA-0C66-824B-B0C8-40E17F24E861}"/>
              </a:ext>
            </a:extLst>
          </p:cNvPr>
          <p:cNvSpPr/>
          <p:nvPr/>
        </p:nvSpPr>
        <p:spPr>
          <a:xfrm flipH="1">
            <a:off x="7505117" y="1432971"/>
            <a:ext cx="2084975" cy="653732"/>
          </a:xfrm>
          <a:prstGeom prst="cloudCallout">
            <a:avLst>
              <a:gd name="adj1" fmla="val -25110"/>
              <a:gd name="adj2" fmla="val 86282"/>
            </a:avLst>
          </a:prstGeom>
          <a:solidFill>
            <a:srgbClr val="FFFDBE"/>
          </a:solidFill>
          <a:ln w="12700" cap="flat" cmpd="sng" algn="ctr">
            <a:solidFill>
              <a:srgbClr val="959595">
                <a:shade val="50000"/>
              </a:srgbClr>
            </a:solidFill>
            <a:prstDash val="solid"/>
            <a:miter lim="800000"/>
          </a:ln>
          <a:effectLst/>
        </p:spPr>
        <p:txBody>
          <a:bodyPr rtlCol="0" anchor="ctr"/>
          <a:lstStyle/>
          <a:p>
            <a:pPr algn="ctr">
              <a:defRPr/>
            </a:pPr>
            <a:r>
              <a:rPr lang="en-GB" sz="1200" b="1" dirty="0">
                <a:solidFill>
                  <a:srgbClr val="002060"/>
                </a:solidFill>
                <a:latin typeface="Comic Sans MS" panose="030F0902030302020204" pitchFamily="66" charset="0"/>
              </a:rPr>
              <a:t>We both see the same thing</a:t>
            </a:r>
          </a:p>
        </p:txBody>
      </p:sp>
    </p:spTree>
    <p:extLst>
      <p:ext uri="{BB962C8B-B14F-4D97-AF65-F5344CB8AC3E}">
        <p14:creationId xmlns:p14="http://schemas.microsoft.com/office/powerpoint/2010/main" val="334870070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B29C6E-E8B9-43AF-A044-605A01337254}"/>
              </a:ext>
            </a:extLst>
          </p:cNvPr>
          <p:cNvSpPr>
            <a:spLocks noGrp="1"/>
          </p:cNvSpPr>
          <p:nvPr>
            <p:ph type="title"/>
          </p:nvPr>
        </p:nvSpPr>
        <p:spPr/>
        <p:txBody>
          <a:bodyPr/>
          <a:lstStyle/>
          <a:p>
            <a:r>
              <a:rPr lang="en-US" dirty="0"/>
              <a:t>Introduction to R3</a:t>
            </a:r>
          </a:p>
        </p:txBody>
      </p:sp>
      <p:sp>
        <p:nvSpPr>
          <p:cNvPr id="3" name="Text Placeholder 2">
            <a:extLst>
              <a:ext uri="{FF2B5EF4-FFF2-40B4-BE49-F238E27FC236}">
                <a16:creationId xmlns:a16="http://schemas.microsoft.com/office/drawing/2014/main" xmlns="" id="{0F28431D-1452-4878-8F62-C2F7B3383B26}"/>
              </a:ext>
            </a:extLst>
          </p:cNvPr>
          <p:cNvSpPr>
            <a:spLocks noGrp="1"/>
          </p:cNvSpPr>
          <p:nvPr>
            <p:ph type="body" sz="quarter" idx="10"/>
          </p:nvPr>
        </p:nvSpPr>
        <p:spPr/>
        <p:txBody>
          <a:bodyPr/>
          <a:lstStyle/>
          <a:p>
            <a:r>
              <a:rPr lang="en-US" dirty="0"/>
              <a:t>01</a:t>
            </a:r>
          </a:p>
        </p:txBody>
      </p:sp>
    </p:spTree>
    <p:extLst>
      <p:ext uri="{BB962C8B-B14F-4D97-AF65-F5344CB8AC3E}">
        <p14:creationId xmlns:p14="http://schemas.microsoft.com/office/powerpoint/2010/main" val="37851491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xmlns="" id="{9602CCE1-BC42-714A-B3CF-D0162DB24750}"/>
              </a:ext>
            </a:extLst>
          </p:cNvPr>
          <p:cNvSpPr>
            <a:spLocks noGrp="1"/>
          </p:cNvSpPr>
          <p:nvPr>
            <p:ph type="body" sz="quarter" idx="15"/>
          </p:nvPr>
        </p:nvSpPr>
        <p:spPr/>
        <p:txBody>
          <a:bodyPr/>
          <a:lstStyle/>
          <a:p>
            <a:r>
              <a:rPr lang="en-US"/>
              <a:t>Corda is a point-to-point system - a fundamental architectural difference to other systems</a:t>
            </a:r>
          </a:p>
          <a:p>
            <a:r>
              <a:rPr lang="en-US"/>
              <a:t>Only Corda enables privacy with transactions only shared with parties relevant to the transaction</a:t>
            </a:r>
          </a:p>
          <a:p>
            <a:r>
              <a:rPr lang="en-US"/>
              <a:t>This ensures transaction tear-offs and confidential identities</a:t>
            </a:r>
            <a:endParaRPr lang="en-US" dirty="0"/>
          </a:p>
        </p:txBody>
      </p:sp>
      <p:sp>
        <p:nvSpPr>
          <p:cNvPr id="1068" name="Financial-grade privacy…"/>
          <p:cNvSpPr txBox="1">
            <a:spLocks noGrp="1"/>
          </p:cNvSpPr>
          <p:nvPr>
            <p:ph type="body" sz="quarter" idx="14"/>
          </p:nvPr>
        </p:nvSpPr>
        <p:spPr/>
        <p:txBody>
          <a:bodyPr/>
          <a:lstStyle/>
          <a:p>
            <a:r>
              <a:rPr lang="en-US"/>
              <a:t>Financial-grade privacy</a:t>
            </a:r>
            <a:endParaRPr lang="en-US" dirty="0"/>
          </a:p>
        </p:txBody>
      </p:sp>
      <p:sp>
        <p:nvSpPr>
          <p:cNvPr id="49" name="Title 48">
            <a:extLst>
              <a:ext uri="{FF2B5EF4-FFF2-40B4-BE49-F238E27FC236}">
                <a16:creationId xmlns:a16="http://schemas.microsoft.com/office/drawing/2014/main" xmlns="" id="{9B2F8AA1-CC56-854A-B3D3-F45484ADB974}"/>
              </a:ext>
            </a:extLst>
          </p:cNvPr>
          <p:cNvSpPr>
            <a:spLocks noGrp="1"/>
          </p:cNvSpPr>
          <p:nvPr>
            <p:ph type="title"/>
          </p:nvPr>
        </p:nvSpPr>
        <p:spPr/>
        <p:txBody>
          <a:bodyPr/>
          <a:lstStyle/>
          <a:p>
            <a:r>
              <a:rPr lang="en-US" dirty="0"/>
              <a:t>Privacy</a:t>
            </a:r>
          </a:p>
        </p:txBody>
      </p:sp>
      <p:sp>
        <p:nvSpPr>
          <p:cNvPr id="1070" name="Slide Number"/>
          <p:cNvSpPr txBox="1">
            <a:spLocks noGrp="1"/>
          </p:cNvSpPr>
          <p:nvPr>
            <p:ph type="sldNum" sz="quarter" idx="2"/>
          </p:nvPr>
        </p:nvSpPr>
        <p:spPr/>
        <p:txBody>
          <a:bodyPr/>
          <a:lstStyle/>
          <a:p>
            <a:pPr lvl="0"/>
            <a:fld id="{86CB4B4D-7CA3-9044-876B-883B54F8677D}" type="slidenum">
              <a:rPr lang="en-US" noProof="0" smtClean="0"/>
              <a:pPr lvl="0"/>
              <a:t>20</a:t>
            </a:fld>
            <a:endParaRPr lang="en-US" noProof="0"/>
          </a:p>
        </p:txBody>
      </p:sp>
      <p:sp>
        <p:nvSpPr>
          <p:cNvPr id="1071" name="TextBox 30"/>
          <p:cNvSpPr txBox="1"/>
          <p:nvPr/>
        </p:nvSpPr>
        <p:spPr>
          <a:xfrm>
            <a:off x="5439589" y="4964159"/>
            <a:ext cx="872945" cy="426103"/>
          </a:xfrm>
          <a:prstGeom prst="rect">
            <a:avLst/>
          </a:prstGeom>
          <a:ln w="12700">
            <a:miter lim="400000"/>
          </a:ln>
          <a:extLst>
            <a:ext uri="{C572A759-6A51-4108-AA02-DFA0A04FC94B}">
              <ma14:wrappingTextBoxFlag xmlns:ma14="http://schemas.microsoft.com/office/mac/drawingml/2011/main" xmlns="" val="1"/>
            </a:ext>
          </a:extLst>
        </p:spPr>
        <p:txBody>
          <a:bodyPr lIns="22860" rIns="22860"/>
          <a:lstStyle>
            <a:lvl1pPr algn="ctr">
              <a:lnSpc>
                <a:spcPct val="90000"/>
              </a:lnSpc>
              <a:defRPr sz="2100" i="1">
                <a:solidFill>
                  <a:srgbClr val="565962"/>
                </a:solidFill>
                <a:latin typeface="Poppins Medium"/>
                <a:ea typeface="Poppins Medium"/>
                <a:cs typeface="Poppins Medium"/>
                <a:sym typeface="Poppins Medium"/>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50" b="1" i="1" u="none" strike="noStrike" kern="1200" cap="none" spc="0" normalizeH="0" baseline="0" noProof="0" dirty="0">
                <a:ln>
                  <a:noFill/>
                </a:ln>
                <a:solidFill>
                  <a:srgbClr val="565962"/>
                </a:solidFill>
                <a:effectLst/>
                <a:uLnTx/>
                <a:uFillTx/>
                <a:latin typeface="Poppins Medium"/>
                <a:sym typeface="Poppins Medium"/>
              </a:rPr>
              <a:t>Ledger</a:t>
            </a:r>
          </a:p>
        </p:txBody>
      </p:sp>
      <p:sp>
        <p:nvSpPr>
          <p:cNvPr id="1072" name="TextBox 31"/>
          <p:cNvSpPr txBox="1"/>
          <p:nvPr/>
        </p:nvSpPr>
        <p:spPr>
          <a:xfrm>
            <a:off x="6695446" y="4964159"/>
            <a:ext cx="922674" cy="426103"/>
          </a:xfrm>
          <a:prstGeom prst="rect">
            <a:avLst/>
          </a:prstGeom>
          <a:ln w="12700">
            <a:miter lim="400000"/>
          </a:ln>
          <a:extLst>
            <a:ext uri="{C572A759-6A51-4108-AA02-DFA0A04FC94B}">
              <ma14:wrappingTextBoxFlag xmlns:ma14="http://schemas.microsoft.com/office/mac/drawingml/2011/main" xmlns="" val="1"/>
            </a:ext>
          </a:extLst>
        </p:spPr>
        <p:txBody>
          <a:bodyPr lIns="22860" rIns="22860"/>
          <a:lstStyle/>
          <a:p>
            <a:pPr marL="0" marR="0" lvl="0" indent="0" algn="ctr" defTabSz="914400" rtl="0" eaLnBrk="1" fontAlgn="auto" latinLnBrk="0" hangingPunct="1">
              <a:lnSpc>
                <a:spcPct val="90000"/>
              </a:lnSpc>
              <a:spcBef>
                <a:spcPts val="0"/>
              </a:spcBef>
              <a:spcAft>
                <a:spcPts val="0"/>
              </a:spcAft>
              <a:buClrTx/>
              <a:buSzTx/>
              <a:buFontTx/>
              <a:buNone/>
              <a:tabLst/>
              <a:defRPr sz="2100" i="1">
                <a:solidFill>
                  <a:srgbClr val="565962"/>
                </a:solidFill>
                <a:latin typeface="Poppins Medium"/>
                <a:ea typeface="Poppins Medium"/>
                <a:cs typeface="Poppins Medium"/>
                <a:sym typeface="Poppins Medium"/>
              </a:defRPr>
            </a:pPr>
            <a:r>
              <a:rPr kumimoji="0" sz="1050" b="1" i="1" u="none" strike="noStrike" kern="1200" cap="none" spc="0" normalizeH="0" baseline="0" noProof="0">
                <a:ln>
                  <a:noFill/>
                </a:ln>
                <a:solidFill>
                  <a:srgbClr val="565962"/>
                </a:solidFill>
                <a:effectLst/>
                <a:uLnTx/>
                <a:uFillTx/>
                <a:latin typeface="Poppins Medium"/>
                <a:sym typeface="Poppins Medium"/>
              </a:rPr>
              <a:t>Smart</a:t>
            </a:r>
          </a:p>
          <a:p>
            <a:pPr marL="0" marR="0" lvl="0" indent="0" algn="ctr" defTabSz="914400" rtl="0" eaLnBrk="1" fontAlgn="auto" latinLnBrk="0" hangingPunct="1">
              <a:lnSpc>
                <a:spcPct val="90000"/>
              </a:lnSpc>
              <a:spcBef>
                <a:spcPts val="0"/>
              </a:spcBef>
              <a:spcAft>
                <a:spcPts val="0"/>
              </a:spcAft>
              <a:buClrTx/>
              <a:buSzTx/>
              <a:buFontTx/>
              <a:buNone/>
              <a:tabLst/>
              <a:defRPr sz="2100" i="1">
                <a:solidFill>
                  <a:srgbClr val="565962"/>
                </a:solidFill>
                <a:latin typeface="Poppins Medium"/>
                <a:ea typeface="Poppins Medium"/>
                <a:cs typeface="Poppins Medium"/>
                <a:sym typeface="Poppins Medium"/>
              </a:defRPr>
            </a:pPr>
            <a:r>
              <a:rPr kumimoji="0" sz="1050" b="1" i="1" u="none" strike="noStrike" kern="1200" cap="none" spc="0" normalizeH="0" baseline="0" noProof="0">
                <a:ln>
                  <a:noFill/>
                </a:ln>
                <a:solidFill>
                  <a:srgbClr val="565962"/>
                </a:solidFill>
                <a:effectLst/>
                <a:uLnTx/>
                <a:uFillTx/>
                <a:latin typeface="Poppins Medium"/>
                <a:sym typeface="Poppins Medium"/>
              </a:rPr>
              <a:t>contract</a:t>
            </a:r>
          </a:p>
        </p:txBody>
      </p:sp>
      <p:sp>
        <p:nvSpPr>
          <p:cNvPr id="1073" name="TextBox 30"/>
          <p:cNvSpPr txBox="1"/>
          <p:nvPr/>
        </p:nvSpPr>
        <p:spPr>
          <a:xfrm>
            <a:off x="10696331" y="4964159"/>
            <a:ext cx="872945" cy="426103"/>
          </a:xfrm>
          <a:prstGeom prst="rect">
            <a:avLst/>
          </a:prstGeom>
          <a:ln w="12700">
            <a:miter lim="400000"/>
          </a:ln>
          <a:extLst>
            <a:ext uri="{C572A759-6A51-4108-AA02-DFA0A04FC94B}">
              <ma14:wrappingTextBoxFlag xmlns:ma14="http://schemas.microsoft.com/office/mac/drawingml/2011/main" xmlns="" val="1"/>
            </a:ext>
          </a:extLst>
        </p:spPr>
        <p:txBody>
          <a:bodyPr lIns="22860" rIns="22860"/>
          <a:lstStyle>
            <a:lvl1pPr algn="ctr">
              <a:lnSpc>
                <a:spcPct val="90000"/>
              </a:lnSpc>
              <a:defRPr sz="2100" i="1">
                <a:solidFill>
                  <a:srgbClr val="565962"/>
                </a:solidFill>
                <a:latin typeface="Poppins Medium"/>
                <a:ea typeface="Poppins Medium"/>
                <a:cs typeface="Poppins Medium"/>
                <a:sym typeface="Poppins Medium"/>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50" b="1" i="1" u="none" strike="noStrike" kern="1200" cap="none" spc="0" normalizeH="0" baseline="0" noProof="0" dirty="0">
                <a:ln>
                  <a:noFill/>
                </a:ln>
                <a:solidFill>
                  <a:srgbClr val="565962"/>
                </a:solidFill>
                <a:effectLst/>
                <a:uLnTx/>
                <a:uFillTx/>
                <a:latin typeface="Poppins Medium"/>
                <a:sym typeface="Poppins Medium"/>
              </a:rPr>
              <a:t>Ledger</a:t>
            </a:r>
          </a:p>
        </p:txBody>
      </p:sp>
      <p:sp>
        <p:nvSpPr>
          <p:cNvPr id="1074" name="TextBox 31"/>
          <p:cNvSpPr txBox="1"/>
          <p:nvPr/>
        </p:nvSpPr>
        <p:spPr>
          <a:xfrm>
            <a:off x="9400546" y="4964159"/>
            <a:ext cx="922674" cy="426103"/>
          </a:xfrm>
          <a:prstGeom prst="rect">
            <a:avLst/>
          </a:prstGeom>
          <a:ln w="12700">
            <a:miter lim="400000"/>
          </a:ln>
          <a:extLst>
            <a:ext uri="{C572A759-6A51-4108-AA02-DFA0A04FC94B}">
              <ma14:wrappingTextBoxFlag xmlns:ma14="http://schemas.microsoft.com/office/mac/drawingml/2011/main" xmlns="" val="1"/>
            </a:ext>
          </a:extLst>
        </p:spPr>
        <p:txBody>
          <a:bodyPr lIns="22860" rIns="22860"/>
          <a:lstStyle/>
          <a:p>
            <a:pPr marL="0" marR="0" lvl="0" indent="0" algn="ctr" defTabSz="914400" rtl="0" eaLnBrk="1" fontAlgn="auto" latinLnBrk="0" hangingPunct="1">
              <a:lnSpc>
                <a:spcPct val="90000"/>
              </a:lnSpc>
              <a:spcBef>
                <a:spcPts val="0"/>
              </a:spcBef>
              <a:spcAft>
                <a:spcPts val="0"/>
              </a:spcAft>
              <a:buClrTx/>
              <a:buSzTx/>
              <a:buFontTx/>
              <a:buNone/>
              <a:tabLst/>
              <a:defRPr sz="2100" i="1">
                <a:solidFill>
                  <a:srgbClr val="565962"/>
                </a:solidFill>
                <a:latin typeface="Poppins Medium"/>
                <a:ea typeface="Poppins Medium"/>
                <a:cs typeface="Poppins Medium"/>
                <a:sym typeface="Poppins Medium"/>
              </a:defRPr>
            </a:pPr>
            <a:r>
              <a:rPr kumimoji="0" sz="1050" b="1" i="1" u="none" strike="noStrike" kern="1200" cap="none" spc="0" normalizeH="0" baseline="0" noProof="0" dirty="0">
                <a:ln>
                  <a:noFill/>
                </a:ln>
                <a:solidFill>
                  <a:srgbClr val="565962"/>
                </a:solidFill>
                <a:effectLst/>
                <a:uLnTx/>
                <a:uFillTx/>
                <a:latin typeface="Poppins Medium"/>
                <a:sym typeface="Poppins Medium"/>
              </a:rPr>
              <a:t>Smart</a:t>
            </a:r>
          </a:p>
          <a:p>
            <a:pPr marL="0" marR="0" lvl="0" indent="0" algn="ctr" defTabSz="914400" rtl="0" eaLnBrk="1" fontAlgn="auto" latinLnBrk="0" hangingPunct="1">
              <a:lnSpc>
                <a:spcPct val="90000"/>
              </a:lnSpc>
              <a:spcBef>
                <a:spcPts val="0"/>
              </a:spcBef>
              <a:spcAft>
                <a:spcPts val="0"/>
              </a:spcAft>
              <a:buClrTx/>
              <a:buSzTx/>
              <a:buFontTx/>
              <a:buNone/>
              <a:tabLst/>
              <a:defRPr sz="2100" i="1">
                <a:solidFill>
                  <a:srgbClr val="565962"/>
                </a:solidFill>
                <a:latin typeface="Poppins Medium"/>
                <a:ea typeface="Poppins Medium"/>
                <a:cs typeface="Poppins Medium"/>
                <a:sym typeface="Poppins Medium"/>
              </a:defRPr>
            </a:pPr>
            <a:r>
              <a:rPr kumimoji="0" sz="1050" b="1" i="1" u="none" strike="noStrike" kern="1200" cap="none" spc="0" normalizeH="0" baseline="0" noProof="0" dirty="0">
                <a:ln>
                  <a:noFill/>
                </a:ln>
                <a:solidFill>
                  <a:srgbClr val="565962"/>
                </a:solidFill>
                <a:effectLst/>
                <a:uLnTx/>
                <a:uFillTx/>
                <a:latin typeface="Poppins Medium"/>
                <a:sym typeface="Poppins Medium"/>
              </a:rPr>
              <a:t>contract</a:t>
            </a:r>
          </a:p>
        </p:txBody>
      </p:sp>
      <p:pic>
        <p:nvPicPr>
          <p:cNvPr id="1075"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7392" y="3334691"/>
            <a:ext cx="6180151" cy="1594085"/>
          </a:xfrm>
          <a:prstGeom prst="rect">
            <a:avLst/>
          </a:prstGeom>
          <a:ln w="12700">
            <a:miter lim="400000"/>
          </a:ln>
        </p:spPr>
      </p:pic>
    </p:spTree>
    <p:extLst>
      <p:ext uri="{BB962C8B-B14F-4D97-AF65-F5344CB8AC3E}">
        <p14:creationId xmlns:p14="http://schemas.microsoft.com/office/powerpoint/2010/main" val="267738412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xmlns="" id="{9602CCE1-BC42-714A-B3CF-D0162DB24750}"/>
              </a:ext>
            </a:extLst>
          </p:cNvPr>
          <p:cNvSpPr>
            <a:spLocks noGrp="1"/>
          </p:cNvSpPr>
          <p:nvPr>
            <p:ph type="body" sz="quarter" idx="15"/>
          </p:nvPr>
        </p:nvSpPr>
        <p:spPr/>
        <p:txBody>
          <a:bodyPr>
            <a:normAutofit/>
          </a:bodyPr>
          <a:lstStyle/>
          <a:p>
            <a:r>
              <a:rPr lang="en-US" dirty="0"/>
              <a:t>Only Corda separates the trust mechanism from the node allowing a pluggable consensus service which we call a notary</a:t>
            </a:r>
          </a:p>
          <a:p>
            <a:r>
              <a:rPr lang="en-US" dirty="0"/>
              <a:t>Consensus algorithms can be chosen at the transaction level, not the blockchain level</a:t>
            </a:r>
          </a:p>
        </p:txBody>
      </p:sp>
      <p:sp>
        <p:nvSpPr>
          <p:cNvPr id="1068" name="Financial-grade privacy…"/>
          <p:cNvSpPr txBox="1">
            <a:spLocks noGrp="1"/>
          </p:cNvSpPr>
          <p:nvPr>
            <p:ph type="body" sz="quarter" idx="14"/>
          </p:nvPr>
        </p:nvSpPr>
        <p:spPr/>
        <p:txBody>
          <a:bodyPr>
            <a:normAutofit fontScale="92500" lnSpcReduction="10000"/>
          </a:bodyPr>
          <a:lstStyle/>
          <a:p>
            <a:r>
              <a:rPr lang="en-US" dirty="0"/>
              <a:t>Consensus at an individual level</a:t>
            </a:r>
          </a:p>
        </p:txBody>
      </p:sp>
      <p:sp>
        <p:nvSpPr>
          <p:cNvPr id="49" name="Title 48">
            <a:extLst>
              <a:ext uri="{FF2B5EF4-FFF2-40B4-BE49-F238E27FC236}">
                <a16:creationId xmlns:a16="http://schemas.microsoft.com/office/drawing/2014/main" xmlns="" id="{9B2F8AA1-CC56-854A-B3D3-F45484ADB974}"/>
              </a:ext>
            </a:extLst>
          </p:cNvPr>
          <p:cNvSpPr>
            <a:spLocks noGrp="1"/>
          </p:cNvSpPr>
          <p:nvPr>
            <p:ph type="title"/>
          </p:nvPr>
        </p:nvSpPr>
        <p:spPr/>
        <p:txBody>
          <a:bodyPr/>
          <a:lstStyle/>
          <a:p>
            <a:r>
              <a:rPr lang="en-US" dirty="0"/>
              <a:t>Consensus as a service</a:t>
            </a:r>
          </a:p>
        </p:txBody>
      </p:sp>
      <p:sp>
        <p:nvSpPr>
          <p:cNvPr id="1070" name="Slide Number"/>
          <p:cNvSpPr txBox="1">
            <a:spLocks noGrp="1"/>
          </p:cNvSpPr>
          <p:nvPr>
            <p:ph type="sldNum" sz="quarter" idx="2"/>
          </p:nvPr>
        </p:nvSpPr>
        <p:spPr/>
        <p:txBody>
          <a:bodyPr/>
          <a:lstStyle/>
          <a:p>
            <a:pPr lvl="0"/>
            <a:fld id="{86CB4B4D-7CA3-9044-876B-883B54F8677D}" type="slidenum">
              <a:rPr lang="en-US" noProof="0" smtClean="0"/>
              <a:pPr lvl="0"/>
              <a:t>21</a:t>
            </a:fld>
            <a:endParaRPr lang="en-US" noProof="0"/>
          </a:p>
        </p:txBody>
      </p:sp>
      <p:pic>
        <p:nvPicPr>
          <p:cNvPr id="11" name="Image" descr="Image">
            <a:extLst>
              <a:ext uri="{FF2B5EF4-FFF2-40B4-BE49-F238E27FC236}">
                <a16:creationId xmlns:a16="http://schemas.microsoft.com/office/drawing/2014/main" xmlns="" id="{82A87B48-D753-0641-9704-D61839EB68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647" y="3332216"/>
            <a:ext cx="6170340" cy="2420303"/>
          </a:xfrm>
          <a:prstGeom prst="rect">
            <a:avLst/>
          </a:prstGeom>
          <a:ln w="12700">
            <a:miter lim="400000"/>
          </a:ln>
        </p:spPr>
      </p:pic>
      <p:sp>
        <p:nvSpPr>
          <p:cNvPr id="12" name="TextBox 31">
            <a:extLst>
              <a:ext uri="{FF2B5EF4-FFF2-40B4-BE49-F238E27FC236}">
                <a16:creationId xmlns:a16="http://schemas.microsoft.com/office/drawing/2014/main" xmlns="" id="{14BF3A46-3557-FC4B-90F4-A31BB237A34E}"/>
              </a:ext>
            </a:extLst>
          </p:cNvPr>
          <p:cNvSpPr txBox="1"/>
          <p:nvPr/>
        </p:nvSpPr>
        <p:spPr>
          <a:xfrm>
            <a:off x="7849656" y="5791776"/>
            <a:ext cx="1411823" cy="426103"/>
          </a:xfrm>
          <a:prstGeom prst="rect">
            <a:avLst/>
          </a:prstGeom>
          <a:ln w="12700">
            <a:miter lim="400000"/>
          </a:ln>
          <a:extLst>
            <a:ext uri="{C572A759-6A51-4108-AA02-DFA0A04FC94B}">
              <ma14:wrappingTextBoxFlag xmlns:ma14="http://schemas.microsoft.com/office/mac/drawingml/2011/main" xmlns="" val="1"/>
            </a:ext>
          </a:extLst>
        </p:spPr>
        <p:txBody>
          <a:bodyPr lIns="22860" rIns="22860"/>
          <a:lstStyle>
            <a:lvl1pPr algn="ctr">
              <a:lnSpc>
                <a:spcPct val="90000"/>
              </a:lnSpc>
              <a:defRPr sz="2100" i="1">
                <a:solidFill>
                  <a:srgbClr val="565962"/>
                </a:solidFill>
                <a:latin typeface="Poppins Medium"/>
                <a:ea typeface="Poppins Medium"/>
                <a:cs typeface="Poppins Medium"/>
                <a:sym typeface="Poppins Medium"/>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50" b="1" i="1" u="none" strike="noStrike" kern="1200" cap="none" spc="0" normalizeH="0" baseline="0" noProof="0" dirty="0">
                <a:ln>
                  <a:noFill/>
                </a:ln>
                <a:solidFill>
                  <a:srgbClr val="565962"/>
                </a:solidFill>
                <a:effectLst/>
                <a:uLnTx/>
                <a:uFillTx/>
                <a:latin typeface="Poppins Medium"/>
                <a:sym typeface="Poppins Medium"/>
              </a:rPr>
              <a:t>Consensus service (Notary)</a:t>
            </a:r>
          </a:p>
        </p:txBody>
      </p:sp>
    </p:spTree>
    <p:extLst>
      <p:ext uri="{BB962C8B-B14F-4D97-AF65-F5344CB8AC3E}">
        <p14:creationId xmlns:p14="http://schemas.microsoft.com/office/powerpoint/2010/main" val="184345712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E8B2ED6A-DE05-604B-AEE1-B3291DA91373}"/>
              </a:ext>
            </a:extLst>
          </p:cNvPr>
          <p:cNvSpPr>
            <a:spLocks noGrp="1"/>
          </p:cNvSpPr>
          <p:nvPr>
            <p:ph type="body" sz="quarter" idx="15"/>
          </p:nvPr>
        </p:nvSpPr>
        <p:spPr/>
        <p:txBody>
          <a:bodyPr>
            <a:normAutofit fontScale="62500" lnSpcReduction="20000"/>
          </a:bodyPr>
          <a:lstStyle/>
          <a:p>
            <a:pPr>
              <a:lnSpc>
                <a:spcPct val="120000"/>
              </a:lnSpc>
              <a:defRPr sz="3200"/>
            </a:pPr>
            <a:r>
              <a:rPr lang="en-US" dirty="0"/>
              <a:t>Trust, and therefore compatibility, is rooted at the identity level</a:t>
            </a:r>
          </a:p>
          <a:p>
            <a:pPr>
              <a:lnSpc>
                <a:spcPct val="120000"/>
              </a:lnSpc>
              <a:defRPr sz="3200"/>
            </a:pPr>
            <a:r>
              <a:rPr lang="en-US" dirty="0"/>
              <a:t>Corda allows any node to transact with any other node so long as they are in the same interoperability zone</a:t>
            </a:r>
          </a:p>
          <a:p>
            <a:pPr>
              <a:lnSpc>
                <a:spcPct val="120000"/>
              </a:lnSpc>
              <a:defRPr sz="3200"/>
            </a:pPr>
            <a:r>
              <a:rPr lang="en-US" dirty="0"/>
              <a:t>Alternate solutions can only achieve this in the absence of privacy</a:t>
            </a:r>
          </a:p>
          <a:p>
            <a:endParaRPr lang="en-US" dirty="0"/>
          </a:p>
        </p:txBody>
      </p:sp>
      <p:sp>
        <p:nvSpPr>
          <p:cNvPr id="2" name="Text Placeholder 1">
            <a:extLst>
              <a:ext uri="{FF2B5EF4-FFF2-40B4-BE49-F238E27FC236}">
                <a16:creationId xmlns:a16="http://schemas.microsoft.com/office/drawing/2014/main" xmlns="" id="{1D217708-49E2-FB46-8A10-05CA5029E515}"/>
              </a:ext>
            </a:extLst>
          </p:cNvPr>
          <p:cNvSpPr>
            <a:spLocks noGrp="1"/>
          </p:cNvSpPr>
          <p:nvPr>
            <p:ph type="body" sz="quarter" idx="14"/>
          </p:nvPr>
        </p:nvSpPr>
        <p:spPr/>
        <p:txBody>
          <a:bodyPr>
            <a:normAutofit fontScale="92500" lnSpcReduction="10000"/>
          </a:bodyPr>
          <a:lstStyle/>
          <a:p>
            <a:r>
              <a:rPr lang="en-US" dirty="0"/>
              <a:t>Record, manage and synchronize</a:t>
            </a:r>
          </a:p>
        </p:txBody>
      </p:sp>
      <p:sp>
        <p:nvSpPr>
          <p:cNvPr id="1084" name="Compatibility"/>
          <p:cNvSpPr txBox="1">
            <a:spLocks noGrp="1"/>
          </p:cNvSpPr>
          <p:nvPr>
            <p:ph type="title"/>
          </p:nvPr>
        </p:nvSpPr>
        <p:spPr>
          <a:prstGeom prst="rect">
            <a:avLst/>
          </a:prstGeom>
        </p:spPr>
        <p:txBody>
          <a:bodyPr/>
          <a:lstStyle>
            <a:lvl1pPr>
              <a:defRPr>
                <a:solidFill>
                  <a:srgbClr val="565962"/>
                </a:solidFill>
              </a:defRPr>
            </a:lvl1pPr>
          </a:lstStyle>
          <a:p>
            <a:r>
              <a:rPr dirty="0">
                <a:solidFill>
                  <a:schemeClr val="bg2"/>
                </a:solidFill>
              </a:rPr>
              <a:t>Compatibility</a:t>
            </a:r>
          </a:p>
        </p:txBody>
      </p:sp>
      <p:sp>
        <p:nvSpPr>
          <p:cNvPr id="10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200" b="0" i="0" u="none" strike="noStrike" kern="1200" cap="none" spc="0" normalizeH="0" baseline="0" noProof="0">
                <a:ln>
                  <a:noFill/>
                </a:ln>
                <a:solidFill>
                  <a:srgbClr val="53585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sz="1200" b="0" i="0" u="none" strike="noStrike" kern="1200" cap="none" spc="0" normalizeH="0" baseline="0" noProof="0">
              <a:ln>
                <a:noFill/>
              </a:ln>
              <a:solidFill>
                <a:srgbClr val="53585F"/>
              </a:solidFill>
              <a:effectLst/>
              <a:uLnTx/>
              <a:uFillTx/>
              <a:latin typeface="Calibri" panose="020F0502020204030204"/>
              <a:ea typeface="+mn-ea"/>
              <a:cs typeface="+mn-cs"/>
            </a:endParaRPr>
          </a:p>
        </p:txBody>
      </p:sp>
      <p:pic>
        <p:nvPicPr>
          <p:cNvPr id="1086"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647" y="796521"/>
            <a:ext cx="6170340" cy="4955153"/>
          </a:xfrm>
          <a:prstGeom prst="rect">
            <a:avLst/>
          </a:prstGeom>
          <a:ln w="12700">
            <a:miter lim="400000"/>
          </a:ln>
        </p:spPr>
      </p:pic>
      <p:sp>
        <p:nvSpPr>
          <p:cNvPr id="1087" name="TextBox 31"/>
          <p:cNvSpPr txBox="1"/>
          <p:nvPr/>
        </p:nvSpPr>
        <p:spPr>
          <a:xfrm>
            <a:off x="7381575" y="5842576"/>
            <a:ext cx="2360685" cy="426103"/>
          </a:xfrm>
          <a:prstGeom prst="rect">
            <a:avLst/>
          </a:prstGeom>
          <a:ln w="12700">
            <a:miter lim="400000"/>
          </a:ln>
          <a:extLst>
            <a:ext uri="{C572A759-6A51-4108-AA02-DFA0A04FC94B}">
              <ma14:wrappingTextBoxFlag xmlns:ma14="http://schemas.microsoft.com/office/mac/drawingml/2011/main" xmlns="" val="1"/>
            </a:ext>
          </a:extLst>
        </p:spPr>
        <p:txBody>
          <a:bodyPr lIns="22860" rIns="22860"/>
          <a:lstStyle>
            <a:lvl1pPr algn="ctr">
              <a:lnSpc>
                <a:spcPct val="90000"/>
              </a:lnSpc>
              <a:defRPr sz="2100" i="1">
                <a:solidFill>
                  <a:srgbClr val="565962"/>
                </a:solidFill>
                <a:latin typeface="Poppins Medium"/>
                <a:ea typeface="Poppins Medium"/>
                <a:cs typeface="Poppins Medium"/>
                <a:sym typeface="Poppins Medium"/>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50" b="1" i="1" u="none" strike="noStrike" kern="1200" cap="none" spc="0" normalizeH="0" baseline="0" noProof="0" dirty="0">
                <a:ln>
                  <a:noFill/>
                </a:ln>
                <a:solidFill>
                  <a:srgbClr val="565962"/>
                </a:solidFill>
                <a:effectLst/>
                <a:uLnTx/>
                <a:uFillTx/>
                <a:latin typeface="Poppins Medium"/>
                <a:sym typeface="Poppins Medium"/>
              </a:rPr>
              <a:t>Interoperability Zone</a:t>
            </a:r>
          </a:p>
        </p:txBody>
      </p:sp>
    </p:spTree>
    <p:extLst>
      <p:ext uri="{BB962C8B-B14F-4D97-AF65-F5344CB8AC3E}">
        <p14:creationId xmlns:p14="http://schemas.microsoft.com/office/powerpoint/2010/main" val="4029510463"/>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9CC4D69-65B5-1946-8A58-257B0AE368A7}"/>
              </a:ext>
            </a:extLst>
          </p:cNvPr>
          <p:cNvSpPr>
            <a:spLocks noGrp="1"/>
          </p:cNvSpPr>
          <p:nvPr>
            <p:ph type="body" sz="quarter" idx="15"/>
          </p:nvPr>
        </p:nvSpPr>
        <p:spPr/>
        <p:txBody>
          <a:bodyPr>
            <a:normAutofit fontScale="70000" lnSpcReduction="20000"/>
          </a:bodyPr>
          <a:lstStyle/>
          <a:p>
            <a:pPr>
              <a:lnSpc>
                <a:spcPct val="120000"/>
              </a:lnSpc>
              <a:defRPr sz="3200"/>
            </a:pPr>
            <a:r>
              <a:rPr lang="en-US" dirty="0"/>
              <a:t>Only Corda can enable a global network of interoperable nodes while still supporting private business networks</a:t>
            </a:r>
          </a:p>
          <a:p>
            <a:pPr>
              <a:lnSpc>
                <a:spcPct val="120000"/>
              </a:lnSpc>
              <a:defRPr sz="3200"/>
            </a:pPr>
            <a:r>
              <a:rPr lang="en-US" dirty="0"/>
              <a:t>One node can participate in many networks. The networks can set policies and enforce membership creating permissioned networks inside an interoperable network</a:t>
            </a:r>
          </a:p>
          <a:p>
            <a:endParaRPr lang="en-US" dirty="0"/>
          </a:p>
        </p:txBody>
      </p:sp>
      <p:sp>
        <p:nvSpPr>
          <p:cNvPr id="2" name="Text Placeholder 1">
            <a:extLst>
              <a:ext uri="{FF2B5EF4-FFF2-40B4-BE49-F238E27FC236}">
                <a16:creationId xmlns:a16="http://schemas.microsoft.com/office/drawing/2014/main" xmlns="" id="{2E50FA7D-F381-134C-BF59-4727FC451B4E}"/>
              </a:ext>
            </a:extLst>
          </p:cNvPr>
          <p:cNvSpPr>
            <a:spLocks noGrp="1"/>
          </p:cNvSpPr>
          <p:nvPr>
            <p:ph type="body" sz="quarter" idx="14"/>
          </p:nvPr>
        </p:nvSpPr>
        <p:spPr/>
        <p:txBody>
          <a:bodyPr>
            <a:normAutofit fontScale="92500" lnSpcReduction="10000"/>
          </a:bodyPr>
          <a:lstStyle/>
          <a:p>
            <a:r>
              <a:rPr lang="en-US" dirty="0"/>
              <a:t>Technology to power a global network</a:t>
            </a:r>
          </a:p>
          <a:p>
            <a:endParaRPr lang="en-US" dirty="0"/>
          </a:p>
        </p:txBody>
      </p:sp>
      <p:sp>
        <p:nvSpPr>
          <p:cNvPr id="1090" name="Business Networks"/>
          <p:cNvSpPr txBox="1">
            <a:spLocks noGrp="1"/>
          </p:cNvSpPr>
          <p:nvPr>
            <p:ph type="title"/>
          </p:nvPr>
        </p:nvSpPr>
        <p:spPr>
          <a:prstGeom prst="rect">
            <a:avLst/>
          </a:prstGeom>
        </p:spPr>
        <p:txBody>
          <a:bodyPr/>
          <a:lstStyle>
            <a:lvl1pPr>
              <a:defRPr>
                <a:solidFill>
                  <a:srgbClr val="565962"/>
                </a:solidFill>
              </a:defRPr>
            </a:lvl1pPr>
          </a:lstStyle>
          <a:p>
            <a:r>
              <a:rPr dirty="0">
                <a:solidFill>
                  <a:schemeClr val="bg2"/>
                </a:solidFill>
              </a:rPr>
              <a:t>Business Networks</a:t>
            </a:r>
          </a:p>
        </p:txBody>
      </p:sp>
      <p:sp>
        <p:nvSpPr>
          <p:cNvPr id="10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200" b="0" i="0" u="none" strike="noStrike" kern="1200" cap="none" spc="0" normalizeH="0" baseline="0" noProof="0">
                <a:ln>
                  <a:noFill/>
                </a:ln>
                <a:solidFill>
                  <a:srgbClr val="53585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sz="1200" b="0" i="0" u="none" strike="noStrike" kern="1200" cap="none" spc="0" normalizeH="0" baseline="0" noProof="0">
              <a:ln>
                <a:noFill/>
              </a:ln>
              <a:solidFill>
                <a:srgbClr val="53585F"/>
              </a:solidFill>
              <a:effectLst/>
              <a:uLnTx/>
              <a:uFillTx/>
              <a:latin typeface="Calibri" panose="020F0502020204030204"/>
              <a:ea typeface="+mn-ea"/>
              <a:cs typeface="+mn-cs"/>
            </a:endParaRPr>
          </a:p>
        </p:txBody>
      </p:sp>
      <p:pic>
        <p:nvPicPr>
          <p:cNvPr id="1092"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647" y="795179"/>
            <a:ext cx="6170340" cy="4697159"/>
          </a:xfrm>
          <a:prstGeom prst="rect">
            <a:avLst/>
          </a:prstGeom>
          <a:ln w="12700">
            <a:miter lim="400000"/>
          </a:ln>
        </p:spPr>
      </p:pic>
    </p:spTree>
    <p:extLst>
      <p:ext uri="{BB962C8B-B14F-4D97-AF65-F5344CB8AC3E}">
        <p14:creationId xmlns:p14="http://schemas.microsoft.com/office/powerpoint/2010/main" val="2214056301"/>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6A54B33-A73F-4546-9AFF-9544EE9F84EE}"/>
              </a:ext>
            </a:extLst>
          </p:cNvPr>
          <p:cNvSpPr>
            <a:spLocks noGrp="1"/>
          </p:cNvSpPr>
          <p:nvPr>
            <p:ph type="body" sz="quarter" idx="15"/>
          </p:nvPr>
        </p:nvSpPr>
        <p:spPr/>
        <p:txBody>
          <a:bodyPr/>
          <a:lstStyle/>
          <a:p>
            <a:r>
              <a:rPr lang="en-US" dirty="0"/>
              <a:t>Oracles provide information into transactions in an immutable, deterministic manner. The network of interoperable nodes can leverage a rich network of data providers</a:t>
            </a:r>
          </a:p>
          <a:p>
            <a:endParaRPr lang="en-US" dirty="0"/>
          </a:p>
        </p:txBody>
      </p:sp>
      <p:sp>
        <p:nvSpPr>
          <p:cNvPr id="2" name="Text Placeholder 1">
            <a:extLst>
              <a:ext uri="{FF2B5EF4-FFF2-40B4-BE49-F238E27FC236}">
                <a16:creationId xmlns:a16="http://schemas.microsoft.com/office/drawing/2014/main" xmlns="" id="{7FEEA665-6B88-CF49-AE85-AB030E1F4F9E}"/>
              </a:ext>
            </a:extLst>
          </p:cNvPr>
          <p:cNvSpPr>
            <a:spLocks noGrp="1"/>
          </p:cNvSpPr>
          <p:nvPr>
            <p:ph type="body" sz="quarter" idx="14"/>
          </p:nvPr>
        </p:nvSpPr>
        <p:spPr/>
        <p:txBody>
          <a:bodyPr>
            <a:normAutofit fontScale="92500" lnSpcReduction="10000"/>
          </a:bodyPr>
          <a:lstStyle/>
          <a:p>
            <a:r>
              <a:rPr lang="en-US" dirty="0"/>
              <a:t>A complex network to enable data services</a:t>
            </a:r>
          </a:p>
          <a:p>
            <a:endParaRPr lang="en-US" dirty="0"/>
          </a:p>
        </p:txBody>
      </p:sp>
      <p:sp>
        <p:nvSpPr>
          <p:cNvPr id="1095" name="Oracles"/>
          <p:cNvSpPr txBox="1">
            <a:spLocks noGrp="1"/>
          </p:cNvSpPr>
          <p:nvPr>
            <p:ph type="title"/>
          </p:nvPr>
        </p:nvSpPr>
        <p:spPr>
          <a:prstGeom prst="rect">
            <a:avLst/>
          </a:prstGeom>
        </p:spPr>
        <p:txBody>
          <a:bodyPr/>
          <a:lstStyle>
            <a:lvl1pPr>
              <a:defRPr>
                <a:solidFill>
                  <a:srgbClr val="565962"/>
                </a:solidFill>
              </a:defRPr>
            </a:lvl1pPr>
          </a:lstStyle>
          <a:p>
            <a:r>
              <a:rPr dirty="0">
                <a:solidFill>
                  <a:schemeClr val="bg2"/>
                </a:solidFill>
              </a:rPr>
              <a:t>Oracles</a:t>
            </a:r>
          </a:p>
        </p:txBody>
      </p:sp>
      <p:sp>
        <p:nvSpPr>
          <p:cNvPr id="10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200" b="0" i="0" u="none" strike="noStrike" kern="1200" cap="none" spc="0" normalizeH="0" baseline="0" noProof="0">
                <a:ln>
                  <a:noFill/>
                </a:ln>
                <a:solidFill>
                  <a:srgbClr val="53585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sz="1200" b="0" i="0" u="none" strike="noStrike" kern="1200" cap="none" spc="0" normalizeH="0" baseline="0" noProof="0">
              <a:ln>
                <a:noFill/>
              </a:ln>
              <a:solidFill>
                <a:srgbClr val="53585F"/>
              </a:solidFill>
              <a:effectLst/>
              <a:uLnTx/>
              <a:uFillTx/>
              <a:latin typeface="Calibri" panose="020F0502020204030204"/>
              <a:ea typeface="+mn-ea"/>
              <a:cs typeface="+mn-cs"/>
            </a:endParaRPr>
          </a:p>
        </p:txBody>
      </p:sp>
      <p:pic>
        <p:nvPicPr>
          <p:cNvPr id="1097"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8647" y="796521"/>
            <a:ext cx="6170340" cy="4955153"/>
          </a:xfrm>
          <a:prstGeom prst="rect">
            <a:avLst/>
          </a:prstGeom>
          <a:ln w="12700">
            <a:miter lim="400000"/>
          </a:ln>
        </p:spPr>
      </p:pic>
    </p:spTree>
    <p:extLst>
      <p:ext uri="{BB962C8B-B14F-4D97-AF65-F5344CB8AC3E}">
        <p14:creationId xmlns:p14="http://schemas.microsoft.com/office/powerpoint/2010/main" val="1468310554"/>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1094345-F5F1-45BA-BC21-9B58B6690E93}"/>
              </a:ext>
            </a:extLst>
          </p:cNvPr>
          <p:cNvSpPr>
            <a:spLocks noGrp="1"/>
          </p:cNvSpPr>
          <p:nvPr>
            <p:ph type="title"/>
          </p:nvPr>
        </p:nvSpPr>
        <p:spPr/>
        <p:txBody>
          <a:bodyPr/>
          <a:lstStyle/>
          <a:p>
            <a:r>
              <a:rPr lang="en-US"/>
              <a:t>Corda design trade-offs</a:t>
            </a:r>
            <a:endParaRPr lang="en-US" dirty="0"/>
          </a:p>
        </p:txBody>
      </p:sp>
      <p:sp>
        <p:nvSpPr>
          <p:cNvPr id="4" name="Slide Number Placeholder 3">
            <a:extLst>
              <a:ext uri="{FF2B5EF4-FFF2-40B4-BE49-F238E27FC236}">
                <a16:creationId xmlns:a16="http://schemas.microsoft.com/office/drawing/2014/main" xmlns="" id="{F09C5B6B-F87F-48F9-8CEE-E2A575E03A7F}"/>
              </a:ext>
            </a:extLst>
          </p:cNvPr>
          <p:cNvSpPr>
            <a:spLocks noGrp="1"/>
          </p:cNvSpPr>
          <p:nvPr>
            <p:ph type="sldNum" sz="quarter" idx="2"/>
          </p:nvPr>
        </p:nvSpPr>
        <p:spPr/>
        <p:txBody>
          <a:bodyPr/>
          <a:lstStyle/>
          <a:p>
            <a:fld id="{86CB4B4D-7CA3-9044-876B-883B54F8677D}" type="slidenum">
              <a:rPr lang="en-US" smtClean="0"/>
              <a:pPr/>
              <a:t>25</a:t>
            </a:fld>
            <a:endParaRPr lang="en-US"/>
          </a:p>
        </p:txBody>
      </p:sp>
      <p:graphicFrame>
        <p:nvGraphicFramePr>
          <p:cNvPr id="5" name="Table 4">
            <a:extLst>
              <a:ext uri="{FF2B5EF4-FFF2-40B4-BE49-F238E27FC236}">
                <a16:creationId xmlns:a16="http://schemas.microsoft.com/office/drawing/2014/main" xmlns="" id="{0C6B6DF0-DEA4-481E-95D7-E8133904B958}"/>
              </a:ext>
            </a:extLst>
          </p:cNvPr>
          <p:cNvGraphicFramePr>
            <a:graphicFrameLocks noGrp="1"/>
          </p:cNvGraphicFramePr>
          <p:nvPr>
            <p:extLst>
              <p:ext uri="{D42A27DB-BD31-4B8C-83A1-F6EECF244321}">
                <p14:modId xmlns:p14="http://schemas.microsoft.com/office/powerpoint/2010/main" val="2513609750"/>
              </p:ext>
            </p:extLst>
          </p:nvPr>
        </p:nvGraphicFramePr>
        <p:xfrm>
          <a:off x="333167" y="1270846"/>
          <a:ext cx="11530117" cy="4550368"/>
        </p:xfrm>
        <a:graphic>
          <a:graphicData uri="http://schemas.openxmlformats.org/drawingml/2006/table">
            <a:tbl>
              <a:tblPr firstRow="1" bandRow="1">
                <a:tableStyleId>{B301B821-A1FF-4177-AEE7-76D212191A09}</a:tableStyleId>
              </a:tblPr>
              <a:tblGrid>
                <a:gridCol w="5789717">
                  <a:extLst>
                    <a:ext uri="{9D8B030D-6E8A-4147-A177-3AD203B41FA5}">
                      <a16:colId xmlns:a16="http://schemas.microsoft.com/office/drawing/2014/main" xmlns="" val="3756813135"/>
                    </a:ext>
                  </a:extLst>
                </a:gridCol>
                <a:gridCol w="5740400">
                  <a:extLst>
                    <a:ext uri="{9D8B030D-6E8A-4147-A177-3AD203B41FA5}">
                      <a16:colId xmlns:a16="http://schemas.microsoft.com/office/drawing/2014/main" xmlns="" val="1151995622"/>
                    </a:ext>
                  </a:extLst>
                </a:gridCol>
              </a:tblGrid>
              <a:tr h="297448">
                <a:tc>
                  <a:txBody>
                    <a:bodyPr/>
                    <a:lstStyle/>
                    <a:p>
                      <a:pPr algn="ctr"/>
                      <a:r>
                        <a:rPr lang="en-US" sz="2000" b="1" dirty="0"/>
                        <a:t>TRADITIONAL BLOCKCHAINS</a:t>
                      </a:r>
                    </a:p>
                  </a:txBody>
                  <a:tcPr anchor="ctr"/>
                </a:tc>
                <a:tc>
                  <a:txBody>
                    <a:bodyPr/>
                    <a:lstStyle/>
                    <a:p>
                      <a:pPr algn="ctr"/>
                      <a:r>
                        <a:rPr lang="en-US" sz="2000" b="1" dirty="0"/>
                        <a:t>CORDA</a:t>
                      </a:r>
                    </a:p>
                  </a:txBody>
                  <a:tcPr anchor="ctr"/>
                </a:tc>
                <a:extLst>
                  <a:ext uri="{0D108BD9-81ED-4DB2-BD59-A6C34878D82A}">
                    <a16:rowId xmlns:a16="http://schemas.microsoft.com/office/drawing/2014/main" xmlns="" val="19152294"/>
                  </a:ext>
                </a:extLst>
              </a:tr>
              <a:tr h="1292056">
                <a:tc>
                  <a:txBody>
                    <a:bodyPr/>
                    <a:lstStyle/>
                    <a:p>
                      <a:r>
                        <a:rPr lang="en-US" sz="1800" b="1" dirty="0"/>
                        <a:t>Block-based Consensus</a:t>
                      </a:r>
                    </a:p>
                    <a:p>
                      <a:pPr marL="285750" indent="-285750">
                        <a:buFontTx/>
                        <a:buChar char="-"/>
                      </a:pPr>
                      <a:r>
                        <a:rPr lang="en-US" sz="1800" b="1" dirty="0"/>
                        <a:t>Difficulty with Performance / Scaling</a:t>
                      </a:r>
                    </a:p>
                    <a:p>
                      <a:pPr marL="285750" indent="-285750">
                        <a:buFontTx/>
                        <a:buChar char="-"/>
                      </a:pPr>
                      <a:r>
                        <a:rPr lang="en-US" sz="1800" b="1" dirty="0"/>
                        <a:t>Validator governance</a:t>
                      </a:r>
                    </a:p>
                  </a:txBody>
                  <a:tcPr/>
                </a:tc>
                <a:tc>
                  <a:txBody>
                    <a:bodyPr/>
                    <a:lstStyle/>
                    <a:p>
                      <a:r>
                        <a:rPr lang="en-US" sz="1800" b="1" dirty="0"/>
                        <a:t>Real-time Flow-based Consensus</a:t>
                      </a:r>
                    </a:p>
                    <a:p>
                      <a:pPr marL="285750" indent="-285750">
                        <a:buFontTx/>
                        <a:buChar char="-"/>
                      </a:pPr>
                      <a:r>
                        <a:rPr lang="en-US" sz="1800" b="1" dirty="0"/>
                        <a:t>Allows for Parallel/Multi-threading without </a:t>
                      </a:r>
                      <a:r>
                        <a:rPr lang="en-US" sz="1800" b="1" dirty="0" err="1"/>
                        <a:t>Sharding</a:t>
                      </a:r>
                      <a:endParaRPr lang="en-US" sz="1800" b="1" dirty="0"/>
                    </a:p>
                    <a:p>
                      <a:pPr marL="285750" indent="-285750">
                        <a:buFontTx/>
                        <a:buChar char="-"/>
                      </a:pPr>
                      <a:r>
                        <a:rPr lang="en-US" sz="1800" b="1" dirty="0"/>
                        <a:t>Latency associated with # of participants per state</a:t>
                      </a:r>
                    </a:p>
                  </a:txBody>
                  <a:tcPr/>
                </a:tc>
                <a:extLst>
                  <a:ext uri="{0D108BD9-81ED-4DB2-BD59-A6C34878D82A}">
                    <a16:rowId xmlns:a16="http://schemas.microsoft.com/office/drawing/2014/main" xmlns="" val="1968948294"/>
                  </a:ext>
                </a:extLst>
              </a:tr>
              <a:tr h="297448">
                <a:tc>
                  <a:txBody>
                    <a:bodyPr/>
                    <a:lstStyle/>
                    <a:p>
                      <a:r>
                        <a:rPr lang="en-US" sz="1800" b="1" dirty="0"/>
                        <a:t>Gossip / Broadcast Network</a:t>
                      </a:r>
                    </a:p>
                  </a:txBody>
                  <a:tcPr/>
                </a:tc>
                <a:tc>
                  <a:txBody>
                    <a:bodyPr/>
                    <a:lstStyle/>
                    <a:p>
                      <a:r>
                        <a:rPr lang="en-US" sz="1800" b="1" dirty="0"/>
                        <a:t>Point-to-Point messaging with Observer Nodes</a:t>
                      </a:r>
                    </a:p>
                  </a:txBody>
                  <a:tcPr/>
                </a:tc>
                <a:extLst>
                  <a:ext uri="{0D108BD9-81ED-4DB2-BD59-A6C34878D82A}">
                    <a16:rowId xmlns:a16="http://schemas.microsoft.com/office/drawing/2014/main" xmlns="" val="2952079620"/>
                  </a:ext>
                </a:extLst>
              </a:tr>
              <a:tr h="575123">
                <a:tc>
                  <a:txBody>
                    <a:bodyPr/>
                    <a:lstStyle/>
                    <a:p>
                      <a:r>
                        <a:rPr lang="en-US" sz="1800" b="1" dirty="0"/>
                        <a:t>Full Replication on Databases</a:t>
                      </a:r>
                    </a:p>
                    <a:p>
                      <a:pPr marL="285750" indent="-285750">
                        <a:buFontTx/>
                        <a:buChar char="-"/>
                      </a:pPr>
                      <a:r>
                        <a:rPr lang="en-US" sz="1800" b="1" dirty="0"/>
                        <a:t>Difficulty on Privacy &amp; Data storage</a:t>
                      </a:r>
                    </a:p>
                  </a:txBody>
                  <a:tcPr/>
                </a:tc>
                <a:tc>
                  <a:txBody>
                    <a:bodyPr/>
                    <a:lstStyle/>
                    <a:p>
                      <a:r>
                        <a:rPr lang="en-US" sz="1800" b="1" dirty="0"/>
                        <a:t>Partial Replication on States</a:t>
                      </a:r>
                    </a:p>
                    <a:p>
                      <a:pPr marL="285750" indent="-285750">
                        <a:buFontTx/>
                        <a:buChar char="-"/>
                      </a:pPr>
                      <a:r>
                        <a:rPr lang="en-US" sz="1800" b="1" dirty="0"/>
                        <a:t>Relies on traditional database back-up</a:t>
                      </a:r>
                    </a:p>
                  </a:txBody>
                  <a:tcPr/>
                </a:tc>
                <a:extLst>
                  <a:ext uri="{0D108BD9-81ED-4DB2-BD59-A6C34878D82A}">
                    <a16:rowId xmlns:a16="http://schemas.microsoft.com/office/drawing/2014/main" xmlns="" val="1602571478"/>
                  </a:ext>
                </a:extLst>
              </a:tr>
              <a:tr h="1292056">
                <a:tc>
                  <a:txBody>
                    <a:bodyPr/>
                    <a:lstStyle/>
                    <a:p>
                      <a:r>
                        <a:rPr lang="en-US" sz="1800" b="1" dirty="0"/>
                        <a:t>Anonymous Wallets</a:t>
                      </a:r>
                    </a:p>
                    <a:p>
                      <a:pPr marL="285750" indent="-285750">
                        <a:buFontTx/>
                        <a:buChar char="-"/>
                      </a:pPr>
                      <a:r>
                        <a:rPr lang="en-US" sz="1800" b="1" dirty="0"/>
                        <a:t>Feature, but must be governed in a permissioned network</a:t>
                      </a:r>
                    </a:p>
                    <a:p>
                      <a:pPr marL="285750" indent="-285750">
                        <a:buFontTx/>
                        <a:buChar char="-"/>
                      </a:pPr>
                      <a:r>
                        <a:rPr lang="en-US" sz="1800" b="1" dirty="0"/>
                        <a:t>Allows for more B2C (but in an unregulated way)</a:t>
                      </a:r>
                    </a:p>
                  </a:txBody>
                  <a:tcPr/>
                </a:tc>
                <a:tc>
                  <a:txBody>
                    <a:bodyPr/>
                    <a:lstStyle/>
                    <a:p>
                      <a:r>
                        <a:rPr lang="en-US" sz="1800" b="1" dirty="0"/>
                        <a:t>Single Node Identity (1-to-1 Mapping)</a:t>
                      </a:r>
                    </a:p>
                    <a:p>
                      <a:pPr marL="285750" indent="-285750">
                        <a:buFontTx/>
                        <a:buChar char="-"/>
                      </a:pPr>
                      <a:r>
                        <a:rPr lang="en-US" sz="1800" b="1" dirty="0"/>
                        <a:t>Must have a node to participate </a:t>
                      </a:r>
                      <a:r>
                        <a:rPr lang="en-US" sz="1800" b="1" dirty="0">
                          <a:sym typeface="Wingdings" panose="05000000000000000000" pitchFamily="2" charset="2"/>
                        </a:rPr>
                        <a:t> Leads to more B2B use cases</a:t>
                      </a:r>
                    </a:p>
                  </a:txBody>
                  <a:tcPr/>
                </a:tc>
                <a:extLst>
                  <a:ext uri="{0D108BD9-81ED-4DB2-BD59-A6C34878D82A}">
                    <a16:rowId xmlns:a16="http://schemas.microsoft.com/office/drawing/2014/main" xmlns="" val="3548855493"/>
                  </a:ext>
                </a:extLst>
              </a:tr>
              <a:tr h="283622">
                <a:tc>
                  <a:txBody>
                    <a:bodyPr/>
                    <a:lstStyle/>
                    <a:p>
                      <a:r>
                        <a:rPr lang="en-US" sz="1800" b="1" dirty="0"/>
                        <a:t>UTXO (for coins) / Replicated VM (for Ethereum)</a:t>
                      </a:r>
                    </a:p>
                  </a:txBody>
                  <a:tcPr/>
                </a:tc>
                <a:tc>
                  <a:txBody>
                    <a:bodyPr/>
                    <a:lstStyle/>
                    <a:p>
                      <a:r>
                        <a:rPr lang="en-US" sz="1800" b="1" dirty="0"/>
                        <a:t>UTXO</a:t>
                      </a:r>
                    </a:p>
                  </a:txBody>
                  <a:tcPr/>
                </a:tc>
                <a:extLst>
                  <a:ext uri="{0D108BD9-81ED-4DB2-BD59-A6C34878D82A}">
                    <a16:rowId xmlns:a16="http://schemas.microsoft.com/office/drawing/2014/main" xmlns="" val="3247269600"/>
                  </a:ext>
                </a:extLst>
              </a:tr>
            </a:tbl>
          </a:graphicData>
        </a:graphic>
      </p:graphicFrame>
    </p:spTree>
    <p:extLst>
      <p:ext uri="{BB962C8B-B14F-4D97-AF65-F5344CB8AC3E}">
        <p14:creationId xmlns:p14="http://schemas.microsoft.com/office/powerpoint/2010/main" val="4021939859"/>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71F870A-CD41-437C-8EBD-7A76937E7F3D}"/>
              </a:ext>
            </a:extLst>
          </p:cNvPr>
          <p:cNvSpPr>
            <a:spLocks noGrp="1"/>
          </p:cNvSpPr>
          <p:nvPr>
            <p:ph type="title"/>
          </p:nvPr>
        </p:nvSpPr>
        <p:spPr/>
        <p:txBody>
          <a:bodyPr/>
          <a:lstStyle/>
          <a:p>
            <a:r>
              <a:rPr lang="en-US" dirty="0"/>
              <a:t>The Corda stack</a:t>
            </a:r>
          </a:p>
        </p:txBody>
      </p:sp>
      <p:sp>
        <p:nvSpPr>
          <p:cNvPr id="2" name="Slide Number Placeholder 1">
            <a:extLst>
              <a:ext uri="{FF2B5EF4-FFF2-40B4-BE49-F238E27FC236}">
                <a16:creationId xmlns:a16="http://schemas.microsoft.com/office/drawing/2014/main" xmlns="" id="{039622EF-5766-4C05-9209-272AB905E299}"/>
              </a:ext>
            </a:extLst>
          </p:cNvPr>
          <p:cNvSpPr>
            <a:spLocks noGrp="1"/>
          </p:cNvSpPr>
          <p:nvPr>
            <p:ph type="sldNum" sz="quarter" idx="2"/>
          </p:nvPr>
        </p:nvSpPr>
        <p:spPr/>
        <p:txBody>
          <a:bodyPr/>
          <a:lstStyle/>
          <a:p>
            <a:fld id="{86CB4B4D-7CA3-9044-876B-883B54F8677D}" type="slidenum">
              <a:rPr lang="en-US" smtClean="0"/>
              <a:pPr/>
              <a:t>26</a:t>
            </a:fld>
            <a:endParaRPr lang="en-US"/>
          </a:p>
        </p:txBody>
      </p:sp>
      <p:grpSp>
        <p:nvGrpSpPr>
          <p:cNvPr id="57" name="Group 56">
            <a:extLst>
              <a:ext uri="{FF2B5EF4-FFF2-40B4-BE49-F238E27FC236}">
                <a16:creationId xmlns:a16="http://schemas.microsoft.com/office/drawing/2014/main" xmlns="" id="{4615D2FC-56FB-4F63-9616-60E64852376C}"/>
              </a:ext>
            </a:extLst>
          </p:cNvPr>
          <p:cNvGrpSpPr/>
          <p:nvPr/>
        </p:nvGrpSpPr>
        <p:grpSpPr>
          <a:xfrm>
            <a:off x="514737" y="1547429"/>
            <a:ext cx="11370396" cy="4480397"/>
            <a:chOff x="577800" y="2205990"/>
            <a:chExt cx="8569072" cy="3376562"/>
          </a:xfrm>
        </p:grpSpPr>
        <p:cxnSp>
          <p:nvCxnSpPr>
            <p:cNvPr id="31" name="Straight Arrow Connector 30">
              <a:extLst>
                <a:ext uri="{FF2B5EF4-FFF2-40B4-BE49-F238E27FC236}">
                  <a16:creationId xmlns:a16="http://schemas.microsoft.com/office/drawing/2014/main" xmlns="" id="{70BDE990-D5BB-44B4-BA00-3F4AD7362158}"/>
                </a:ext>
              </a:extLst>
            </p:cNvPr>
            <p:cNvCxnSpPr>
              <a:cxnSpLocks/>
              <a:stCxn id="38" idx="3"/>
              <a:endCxn id="47" idx="1"/>
            </p:cNvCxnSpPr>
            <p:nvPr/>
          </p:nvCxnSpPr>
          <p:spPr>
            <a:xfrm flipV="1">
              <a:off x="3592112" y="2572741"/>
              <a:ext cx="559668" cy="2060"/>
            </a:xfrm>
            <a:prstGeom prst="straightConnector1">
              <a:avLst/>
            </a:prstGeom>
            <a:noFill/>
            <a:ln w="28575" cap="flat" cmpd="sng" algn="ctr">
              <a:solidFill>
                <a:srgbClr val="4F81BD">
                  <a:shade val="95000"/>
                  <a:satMod val="105000"/>
                </a:srgbClr>
              </a:solidFill>
              <a:prstDash val="solid"/>
              <a:tailEnd type="triangle"/>
            </a:ln>
            <a:effectLst/>
          </p:spPr>
        </p:cxnSp>
        <p:cxnSp>
          <p:nvCxnSpPr>
            <p:cNvPr id="32" name="Straight Arrow Connector 31">
              <a:extLst>
                <a:ext uri="{FF2B5EF4-FFF2-40B4-BE49-F238E27FC236}">
                  <a16:creationId xmlns:a16="http://schemas.microsoft.com/office/drawing/2014/main" xmlns="" id="{8039FA4B-FABC-4986-8289-BA342DFBB288}"/>
                </a:ext>
              </a:extLst>
            </p:cNvPr>
            <p:cNvCxnSpPr>
              <a:cxnSpLocks/>
            </p:cNvCxnSpPr>
            <p:nvPr/>
          </p:nvCxnSpPr>
          <p:spPr>
            <a:xfrm>
              <a:off x="3620386" y="3411476"/>
              <a:ext cx="531395" cy="0"/>
            </a:xfrm>
            <a:prstGeom prst="straightConnector1">
              <a:avLst/>
            </a:prstGeom>
            <a:noFill/>
            <a:ln w="28575" cap="flat" cmpd="sng" algn="ctr">
              <a:solidFill>
                <a:srgbClr val="4F81BD">
                  <a:shade val="95000"/>
                  <a:satMod val="105000"/>
                </a:srgbClr>
              </a:solidFill>
              <a:prstDash val="solid"/>
              <a:tailEnd type="triangle"/>
            </a:ln>
            <a:effectLst/>
          </p:spPr>
        </p:cxnSp>
        <p:grpSp>
          <p:nvGrpSpPr>
            <p:cNvPr id="35" name="Group 34">
              <a:extLst>
                <a:ext uri="{FF2B5EF4-FFF2-40B4-BE49-F238E27FC236}">
                  <a16:creationId xmlns:a16="http://schemas.microsoft.com/office/drawing/2014/main" xmlns="" id="{599AF652-CE04-4BE4-966B-C1F222807356}"/>
                </a:ext>
              </a:extLst>
            </p:cNvPr>
            <p:cNvGrpSpPr/>
            <p:nvPr/>
          </p:nvGrpSpPr>
          <p:grpSpPr>
            <a:xfrm>
              <a:off x="709586" y="2205990"/>
              <a:ext cx="2910800" cy="3376562"/>
              <a:chOff x="1086357" y="1422400"/>
              <a:chExt cx="4191840" cy="4729646"/>
            </a:xfrm>
          </p:grpSpPr>
          <p:pic>
            <p:nvPicPr>
              <p:cNvPr id="36" name="Picture 6" descr="http://cdn3-www.playstationlifestyle.net/assets/uploads/2016/09/xbox-love-555x328.jpg">
                <a:extLst>
                  <a:ext uri="{FF2B5EF4-FFF2-40B4-BE49-F238E27FC236}">
                    <a16:creationId xmlns:a16="http://schemas.microsoft.com/office/drawing/2014/main" xmlns="" id="{F2877A5C-579B-4C3D-9D59-0647B8EC7F8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33812" y="1529737"/>
                <a:ext cx="1467041" cy="86700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i3.mirror.co.uk/incoming/article2837722.ece/ALTERNATES/s615/Xbox-One-Launch.jpg">
                <a:extLst>
                  <a:ext uri="{FF2B5EF4-FFF2-40B4-BE49-F238E27FC236}">
                    <a16:creationId xmlns:a16="http://schemas.microsoft.com/office/drawing/2014/main" xmlns="" id="{0E6FC95D-8237-40FE-AB01-BAA4AC88502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25105" y="1526796"/>
                <a:ext cx="1308232" cy="870027"/>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xmlns="" id="{C76CA337-81A0-40FF-B500-136232F32BFA}"/>
                  </a:ext>
                </a:extLst>
              </p:cNvPr>
              <p:cNvSpPr/>
              <p:nvPr/>
            </p:nvSpPr>
            <p:spPr>
              <a:xfrm>
                <a:off x="1128878" y="1422400"/>
                <a:ext cx="4108602" cy="1033206"/>
              </a:xfrm>
              <a:prstGeom prst="rect">
                <a:avLst/>
              </a:prstGeom>
              <a:solidFill>
                <a:srgbClr val="4F81BD">
                  <a:alpha val="50000"/>
                </a:srgbClr>
              </a:solidFill>
              <a:ln w="25400" cap="flat" cmpd="sng" algn="ctr">
                <a:solidFill>
                  <a:srgbClr val="4F81BD">
                    <a:shade val="50000"/>
                  </a:srgbClr>
                </a:solidFill>
                <a:prstDash val="solid"/>
              </a:ln>
              <a:effectLst/>
            </p:spPr>
            <p:txBody>
              <a:bodyPr rtlCol="0" anchor="ctr"/>
              <a:lstStyle/>
              <a:p>
                <a:pPr marL="0" marR="0" lvl="0" indent="0" algn="ctr" defTabSz="4102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sym typeface="Poppins ExtraLight"/>
                  </a:rPr>
                  <a:t>Users</a:t>
                </a:r>
              </a:p>
            </p:txBody>
          </p:sp>
          <p:pic>
            <p:nvPicPr>
              <p:cNvPr id="39" name="Picture 38">
                <a:extLst>
                  <a:ext uri="{FF2B5EF4-FFF2-40B4-BE49-F238E27FC236}">
                    <a16:creationId xmlns:a16="http://schemas.microsoft.com/office/drawing/2014/main" xmlns="" id="{DB5438BC-F2FD-4FAC-92D1-66B3F746240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6357" y="2455606"/>
                <a:ext cx="4191840" cy="3696440"/>
              </a:xfrm>
              <a:prstGeom prst="rect">
                <a:avLst/>
              </a:prstGeom>
            </p:spPr>
          </p:pic>
        </p:grpSp>
        <p:cxnSp>
          <p:nvCxnSpPr>
            <p:cNvPr id="40" name="Straight Arrow Connector 39">
              <a:extLst>
                <a:ext uri="{FF2B5EF4-FFF2-40B4-BE49-F238E27FC236}">
                  <a16:creationId xmlns:a16="http://schemas.microsoft.com/office/drawing/2014/main" xmlns="" id="{4AC9F93B-1C8F-4E25-B987-1C764F1647EC}"/>
                </a:ext>
              </a:extLst>
            </p:cNvPr>
            <p:cNvCxnSpPr>
              <a:cxnSpLocks/>
              <a:endCxn id="46" idx="1"/>
            </p:cNvCxnSpPr>
            <p:nvPr/>
          </p:nvCxnSpPr>
          <p:spPr>
            <a:xfrm>
              <a:off x="3671423" y="4275069"/>
              <a:ext cx="465706" cy="0"/>
            </a:xfrm>
            <a:prstGeom prst="straightConnector1">
              <a:avLst/>
            </a:prstGeom>
            <a:noFill/>
            <a:ln w="28575" cap="flat" cmpd="sng" algn="ctr">
              <a:solidFill>
                <a:srgbClr val="4F81BD">
                  <a:shade val="95000"/>
                  <a:satMod val="105000"/>
                </a:srgbClr>
              </a:solidFill>
              <a:prstDash val="solid"/>
              <a:tailEnd type="triangle"/>
            </a:ln>
            <a:effectLst/>
          </p:spPr>
        </p:cxnSp>
        <p:cxnSp>
          <p:nvCxnSpPr>
            <p:cNvPr id="41" name="Straight Arrow Connector 40">
              <a:extLst>
                <a:ext uri="{FF2B5EF4-FFF2-40B4-BE49-F238E27FC236}">
                  <a16:creationId xmlns:a16="http://schemas.microsoft.com/office/drawing/2014/main" xmlns="" id="{D99774BF-13EA-4BE7-A409-2E97B97F9A75}"/>
                </a:ext>
              </a:extLst>
            </p:cNvPr>
            <p:cNvCxnSpPr>
              <a:cxnSpLocks/>
            </p:cNvCxnSpPr>
            <p:nvPr/>
          </p:nvCxnSpPr>
          <p:spPr>
            <a:xfrm>
              <a:off x="3592112" y="5183684"/>
              <a:ext cx="545016" cy="0"/>
            </a:xfrm>
            <a:prstGeom prst="straightConnector1">
              <a:avLst/>
            </a:prstGeom>
            <a:noFill/>
            <a:ln w="28575" cap="flat" cmpd="sng" algn="ctr">
              <a:solidFill>
                <a:srgbClr val="4F81BD">
                  <a:shade val="95000"/>
                  <a:satMod val="105000"/>
                </a:srgbClr>
              </a:solidFill>
              <a:prstDash val="solid"/>
              <a:tailEnd type="triangle"/>
            </a:ln>
            <a:effectLst/>
          </p:spPr>
        </p:cxnSp>
        <p:sp>
          <p:nvSpPr>
            <p:cNvPr id="42" name="Rectangle 41">
              <a:extLst>
                <a:ext uri="{FF2B5EF4-FFF2-40B4-BE49-F238E27FC236}">
                  <a16:creationId xmlns:a16="http://schemas.microsoft.com/office/drawing/2014/main" xmlns="" id="{5366BBE9-89F6-4C5B-BC8C-9EF4893B2E73}"/>
                </a:ext>
              </a:extLst>
            </p:cNvPr>
            <p:cNvSpPr/>
            <p:nvPr/>
          </p:nvSpPr>
          <p:spPr>
            <a:xfrm>
              <a:off x="577800" y="2968618"/>
              <a:ext cx="8348400" cy="901832"/>
            </a:xfrm>
            <a:prstGeom prst="rect">
              <a:avLst/>
            </a:prstGeom>
            <a:noFill/>
            <a:ln w="28575" cap="flat" cmpd="sng" algn="ctr">
              <a:solidFill>
                <a:srgbClr val="BD2428"/>
              </a:solidFill>
              <a:prstDash val="dash"/>
            </a:ln>
            <a:effectLst/>
          </p:spPr>
          <p:txBody>
            <a:bodyPr rtlCol="0" anchor="ctr"/>
            <a:lstStyle/>
            <a:p>
              <a:pPr marL="0" marR="0" lvl="0" indent="0" algn="ctr" defTabSz="41029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sym typeface="Poppins ExtraLight"/>
              </a:endParaRPr>
            </a:p>
          </p:txBody>
        </p:sp>
        <p:sp>
          <p:nvSpPr>
            <p:cNvPr id="43" name="TextBox 42">
              <a:extLst>
                <a:ext uri="{FF2B5EF4-FFF2-40B4-BE49-F238E27FC236}">
                  <a16:creationId xmlns:a16="http://schemas.microsoft.com/office/drawing/2014/main" xmlns="" id="{D1DCB218-6A30-49F2-B0AE-C691FA27CA31}"/>
                </a:ext>
              </a:extLst>
            </p:cNvPr>
            <p:cNvSpPr txBox="1"/>
            <p:nvPr/>
          </p:nvSpPr>
          <p:spPr>
            <a:xfrm>
              <a:off x="7295401" y="3247548"/>
              <a:ext cx="1721871" cy="299411"/>
            </a:xfrm>
            <a:prstGeom prst="rect">
              <a:avLst/>
            </a:prstGeom>
            <a:noFill/>
          </p:spPr>
          <p:txBody>
            <a:bodyPr wrap="square" rtlCol="0">
              <a:spAutoFit/>
            </a:bodyPr>
            <a:lstStyle/>
            <a:p>
              <a:pPr marL="0" marR="0" lvl="0" indent="0" algn="l" defTabSz="410291"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F81BD"/>
                  </a:solidFill>
                  <a:effectLst/>
                  <a:uLnTx/>
                  <a:uFillTx/>
                  <a:latin typeface="Calibri"/>
                  <a:sym typeface="Poppins ExtraLight"/>
                </a:rPr>
                <a:t>  Your </a:t>
              </a:r>
              <a:r>
                <a:rPr kumimoji="0" lang="en-US" sz="1800" b="1" i="1" u="none" strike="noStrike" kern="1200" cap="none" spc="0" normalizeH="0" baseline="0" noProof="0" dirty="0" err="1">
                  <a:ln>
                    <a:noFill/>
                  </a:ln>
                  <a:solidFill>
                    <a:srgbClr val="4F81BD"/>
                  </a:solidFill>
                  <a:effectLst/>
                  <a:uLnTx/>
                  <a:uFillTx/>
                  <a:latin typeface="Calibri"/>
                  <a:sym typeface="Poppins ExtraLight"/>
                </a:rPr>
                <a:t>CorDapp</a:t>
              </a:r>
              <a:r>
                <a:rPr kumimoji="0" lang="en-US" sz="1800" b="1" i="1" u="none" strike="noStrike" kern="1200" cap="none" spc="0" normalizeH="0" baseline="0" noProof="0" dirty="0">
                  <a:ln>
                    <a:noFill/>
                  </a:ln>
                  <a:solidFill>
                    <a:srgbClr val="4F81BD"/>
                  </a:solidFill>
                  <a:effectLst/>
                  <a:uLnTx/>
                  <a:uFillTx/>
                  <a:latin typeface="Calibri"/>
                  <a:sym typeface="Poppins ExtraLight"/>
                </a:rPr>
                <a:t>(s)</a:t>
              </a:r>
            </a:p>
          </p:txBody>
        </p:sp>
        <p:sp>
          <p:nvSpPr>
            <p:cNvPr id="44" name="TextBox 43">
              <a:extLst>
                <a:ext uri="{FF2B5EF4-FFF2-40B4-BE49-F238E27FC236}">
                  <a16:creationId xmlns:a16="http://schemas.microsoft.com/office/drawing/2014/main" xmlns="" id="{5925058F-B7C2-487C-A89A-782D4AF56FF8}"/>
                </a:ext>
              </a:extLst>
            </p:cNvPr>
            <p:cNvSpPr txBox="1"/>
            <p:nvPr/>
          </p:nvSpPr>
          <p:spPr>
            <a:xfrm>
              <a:off x="7425001" y="2418186"/>
              <a:ext cx="1721871" cy="523969"/>
            </a:xfrm>
            <a:prstGeom prst="rect">
              <a:avLst/>
            </a:prstGeom>
            <a:noFill/>
          </p:spPr>
          <p:txBody>
            <a:bodyPr wrap="square" rtlCol="0">
              <a:spAutoFit/>
            </a:bodyPr>
            <a:lstStyle/>
            <a:p>
              <a:pPr marL="0" marR="0" lvl="0" indent="0" algn="l" defTabSz="410291"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F81BD"/>
                  </a:solidFill>
                  <a:effectLst/>
                  <a:uLnTx/>
                  <a:uFillTx/>
                  <a:latin typeface="Calibri"/>
                  <a:sym typeface="Poppins ExtraLight"/>
                </a:rPr>
                <a:t>Your </a:t>
              </a:r>
              <a:r>
                <a:rPr kumimoji="0" lang="en-US" sz="1800" b="1" i="1" u="none" strike="noStrike" kern="1200" cap="none" spc="0" normalizeH="0" baseline="0" noProof="0" dirty="0" err="1">
                  <a:ln>
                    <a:noFill/>
                  </a:ln>
                  <a:solidFill>
                    <a:srgbClr val="4F81BD"/>
                  </a:solidFill>
                  <a:effectLst/>
                  <a:uLnTx/>
                  <a:uFillTx/>
                  <a:latin typeface="Calibri"/>
                  <a:sym typeface="Poppins ExtraLight"/>
                </a:rPr>
                <a:t>CorDapp</a:t>
              </a:r>
              <a:r>
                <a:rPr kumimoji="0" lang="en-US" sz="1800" b="1" i="1" u="none" strike="noStrike" kern="1200" cap="none" spc="0" normalizeH="0" baseline="0" noProof="0" dirty="0">
                  <a:ln>
                    <a:noFill/>
                  </a:ln>
                  <a:solidFill>
                    <a:srgbClr val="4F81BD"/>
                  </a:solidFill>
                  <a:effectLst/>
                  <a:uLnTx/>
                  <a:uFillTx/>
                  <a:latin typeface="Calibri"/>
                  <a:sym typeface="Poppins ExtraLight"/>
                </a:rPr>
                <a:t>(s)</a:t>
              </a:r>
            </a:p>
            <a:p>
              <a:pPr marL="0" marR="0" lvl="0" indent="0" algn="l" defTabSz="410291"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F81BD"/>
                  </a:solidFill>
                  <a:effectLst/>
                  <a:uLnTx/>
                  <a:uFillTx/>
                  <a:latin typeface="Calibri"/>
                  <a:sym typeface="Poppins ExtraLight"/>
                </a:rPr>
                <a:t>Customers</a:t>
              </a:r>
            </a:p>
          </p:txBody>
        </p:sp>
        <p:grpSp>
          <p:nvGrpSpPr>
            <p:cNvPr id="45" name="Group 44">
              <a:extLst>
                <a:ext uri="{FF2B5EF4-FFF2-40B4-BE49-F238E27FC236}">
                  <a16:creationId xmlns:a16="http://schemas.microsoft.com/office/drawing/2014/main" xmlns="" id="{FC0A0A26-4F7B-4663-8CBC-A3125AD55026}"/>
                </a:ext>
              </a:extLst>
            </p:cNvPr>
            <p:cNvGrpSpPr/>
            <p:nvPr/>
          </p:nvGrpSpPr>
          <p:grpSpPr>
            <a:xfrm>
              <a:off x="4137128" y="2205991"/>
              <a:ext cx="3011082" cy="3363215"/>
              <a:chOff x="5513570" y="1422400"/>
              <a:chExt cx="4222670" cy="4707036"/>
            </a:xfrm>
          </p:grpSpPr>
          <p:pic>
            <p:nvPicPr>
              <p:cNvPr id="46" name="Picture 45">
                <a:extLst>
                  <a:ext uri="{FF2B5EF4-FFF2-40B4-BE49-F238E27FC236}">
                    <a16:creationId xmlns:a16="http://schemas.microsoft.com/office/drawing/2014/main" xmlns="" id="{34A1A0A8-9B18-430D-8A1B-352CDA10433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13570" y="2506980"/>
                <a:ext cx="4222670" cy="3622456"/>
              </a:xfrm>
              <a:prstGeom prst="rect">
                <a:avLst/>
              </a:prstGeom>
            </p:spPr>
          </p:pic>
          <p:sp>
            <p:nvSpPr>
              <p:cNvPr id="47" name="Rectangle 46">
                <a:extLst>
                  <a:ext uri="{FF2B5EF4-FFF2-40B4-BE49-F238E27FC236}">
                    <a16:creationId xmlns:a16="http://schemas.microsoft.com/office/drawing/2014/main" xmlns="" id="{AD40E2E0-D6C1-486E-99FC-E7C6E8763299}"/>
                  </a:ext>
                </a:extLst>
              </p:cNvPr>
              <p:cNvSpPr/>
              <p:nvPr/>
            </p:nvSpPr>
            <p:spPr>
              <a:xfrm>
                <a:off x="5534118" y="1422400"/>
                <a:ext cx="4160520" cy="1026581"/>
              </a:xfrm>
              <a:prstGeom prst="rect">
                <a:avLst/>
              </a:prstGeom>
              <a:solidFill>
                <a:srgbClr val="4F81BD">
                  <a:alpha val="50000"/>
                </a:srgbClr>
              </a:solidFill>
              <a:ln w="25400" cap="flat" cmpd="sng" algn="ctr">
                <a:solidFill>
                  <a:srgbClr val="4F81BD">
                    <a:shade val="50000"/>
                  </a:srgbClr>
                </a:solidFill>
                <a:prstDash val="solid"/>
              </a:ln>
              <a:effectLst/>
            </p:spPr>
            <p:txBody>
              <a:bodyPr rtlCol="0" anchor="ctr"/>
              <a:lstStyle/>
              <a:p>
                <a:pPr marL="0" marR="0" lvl="0" indent="0" algn="ctr" defTabSz="4102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sym typeface="Poppins ExtraLight"/>
                  </a:rPr>
                  <a:t>Banks and Customers</a:t>
                </a:r>
              </a:p>
            </p:txBody>
          </p:sp>
        </p:grpSp>
        <p:cxnSp>
          <p:nvCxnSpPr>
            <p:cNvPr id="48" name="Straight Arrow Connector 47">
              <a:extLst>
                <a:ext uri="{FF2B5EF4-FFF2-40B4-BE49-F238E27FC236}">
                  <a16:creationId xmlns:a16="http://schemas.microsoft.com/office/drawing/2014/main" xmlns="" id="{23173821-FDE3-41C1-BDA4-9D3A79CBDDB5}"/>
                </a:ext>
              </a:extLst>
            </p:cNvPr>
            <p:cNvCxnSpPr/>
            <p:nvPr/>
          </p:nvCxnSpPr>
          <p:spPr>
            <a:xfrm>
              <a:off x="7122175" y="2574385"/>
              <a:ext cx="265025" cy="416"/>
            </a:xfrm>
            <a:prstGeom prst="straightConnector1">
              <a:avLst/>
            </a:prstGeom>
            <a:noFill/>
            <a:ln w="28575" cap="flat" cmpd="sng" algn="ctr">
              <a:solidFill>
                <a:srgbClr val="4F81BD">
                  <a:shade val="95000"/>
                  <a:satMod val="105000"/>
                </a:srgbClr>
              </a:solidFill>
              <a:prstDash val="solid"/>
              <a:tailEnd type="triangle"/>
            </a:ln>
            <a:effectLst/>
          </p:spPr>
        </p:cxnSp>
        <p:cxnSp>
          <p:nvCxnSpPr>
            <p:cNvPr id="49" name="Straight Arrow Connector 48">
              <a:extLst>
                <a:ext uri="{FF2B5EF4-FFF2-40B4-BE49-F238E27FC236}">
                  <a16:creationId xmlns:a16="http://schemas.microsoft.com/office/drawing/2014/main" xmlns="" id="{6E23DC1C-4FB7-468F-9EE6-CFFB21D04A74}"/>
                </a:ext>
              </a:extLst>
            </p:cNvPr>
            <p:cNvCxnSpPr/>
            <p:nvPr/>
          </p:nvCxnSpPr>
          <p:spPr>
            <a:xfrm>
              <a:off x="7122175" y="3394489"/>
              <a:ext cx="265025" cy="416"/>
            </a:xfrm>
            <a:prstGeom prst="straightConnector1">
              <a:avLst/>
            </a:prstGeom>
            <a:noFill/>
            <a:ln w="28575" cap="flat" cmpd="sng" algn="ctr">
              <a:solidFill>
                <a:srgbClr val="4F81BD">
                  <a:shade val="95000"/>
                  <a:satMod val="105000"/>
                </a:srgbClr>
              </a:solidFill>
              <a:prstDash val="solid"/>
              <a:tailEnd type="triangle"/>
            </a:ln>
            <a:effectLst/>
          </p:spPr>
        </p:cxnSp>
        <p:sp>
          <p:nvSpPr>
            <p:cNvPr id="50" name="Rectangle 49">
              <a:extLst>
                <a:ext uri="{FF2B5EF4-FFF2-40B4-BE49-F238E27FC236}">
                  <a16:creationId xmlns:a16="http://schemas.microsoft.com/office/drawing/2014/main" xmlns="" id="{0E434B8F-5846-48C9-A218-500D83397E56}"/>
                </a:ext>
              </a:extLst>
            </p:cNvPr>
            <p:cNvSpPr/>
            <p:nvPr/>
          </p:nvSpPr>
          <p:spPr>
            <a:xfrm>
              <a:off x="4151780" y="3886924"/>
              <a:ext cx="2966765" cy="798653"/>
            </a:xfrm>
            <a:prstGeom prst="rect">
              <a:avLst/>
            </a:prstGeom>
            <a:solidFill>
              <a:srgbClr val="1F497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41029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sym typeface="Poppins ExtraLight"/>
              </a:endParaRPr>
            </a:p>
          </p:txBody>
        </p:sp>
        <p:pic>
          <p:nvPicPr>
            <p:cNvPr id="52" name="Picture 51">
              <a:extLst>
                <a:ext uri="{FF2B5EF4-FFF2-40B4-BE49-F238E27FC236}">
                  <a16:creationId xmlns:a16="http://schemas.microsoft.com/office/drawing/2014/main" xmlns="" id="{C84085DD-A159-4804-A3DF-1367DAAE3BB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89099" y="3937112"/>
              <a:ext cx="1520722" cy="621005"/>
            </a:xfrm>
            <a:prstGeom prst="rect">
              <a:avLst/>
            </a:prstGeom>
          </p:spPr>
        </p:pic>
        <p:sp>
          <p:nvSpPr>
            <p:cNvPr id="54" name="Rectangle 53">
              <a:extLst>
                <a:ext uri="{FF2B5EF4-FFF2-40B4-BE49-F238E27FC236}">
                  <a16:creationId xmlns:a16="http://schemas.microsoft.com/office/drawing/2014/main" xmlns="" id="{22CC96CA-5135-4394-9D7C-805552908997}"/>
                </a:ext>
              </a:extLst>
            </p:cNvPr>
            <p:cNvSpPr/>
            <p:nvPr/>
          </p:nvSpPr>
          <p:spPr>
            <a:xfrm>
              <a:off x="4146787" y="4765723"/>
              <a:ext cx="2971758" cy="798653"/>
            </a:xfrm>
            <a:prstGeom prst="rect">
              <a:avLst/>
            </a:prstGeom>
            <a:solidFill>
              <a:srgbClr val="9BBB59">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41029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sym typeface="Poppins ExtraLight"/>
              </a:endParaRPr>
            </a:p>
          </p:txBody>
        </p:sp>
        <p:sp>
          <p:nvSpPr>
            <p:cNvPr id="55" name="TextBox 54">
              <a:extLst>
                <a:ext uri="{FF2B5EF4-FFF2-40B4-BE49-F238E27FC236}">
                  <a16:creationId xmlns:a16="http://schemas.microsoft.com/office/drawing/2014/main" xmlns="" id="{8EF3F553-6D4B-47DE-9044-389B0A6A690A}"/>
                </a:ext>
              </a:extLst>
            </p:cNvPr>
            <p:cNvSpPr txBox="1"/>
            <p:nvPr/>
          </p:nvSpPr>
          <p:spPr>
            <a:xfrm>
              <a:off x="5815389" y="4945759"/>
              <a:ext cx="1342479" cy="44070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Calibri Light" charset="0"/>
                  <a:ea typeface="Calibri Light" charset="0"/>
                  <a:cs typeface="Calibri Light" charset="0"/>
                  <a:sym typeface="Poppins ExtraLight"/>
                </a:rPr>
                <a:t>network</a:t>
              </a:r>
            </a:p>
          </p:txBody>
        </p:sp>
        <p:pic>
          <p:nvPicPr>
            <p:cNvPr id="56" name="Picture 55">
              <a:extLst>
                <a:ext uri="{FF2B5EF4-FFF2-40B4-BE49-F238E27FC236}">
                  <a16:creationId xmlns:a16="http://schemas.microsoft.com/office/drawing/2014/main" xmlns="" id="{9907CA38-8759-4B42-9ED2-4614FD33D2B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215758" y="4765724"/>
              <a:ext cx="1709969" cy="698286"/>
            </a:xfrm>
            <a:prstGeom prst="rect">
              <a:avLst/>
            </a:prstGeom>
          </p:spPr>
        </p:pic>
        <p:sp>
          <p:nvSpPr>
            <p:cNvPr id="29" name="TextBox 28">
              <a:extLst>
                <a:ext uri="{FF2B5EF4-FFF2-40B4-BE49-F238E27FC236}">
                  <a16:creationId xmlns:a16="http://schemas.microsoft.com/office/drawing/2014/main" xmlns="" id="{075D4FD1-8C3C-4FB2-B6C9-DEE9E2ACBE36}"/>
                </a:ext>
              </a:extLst>
            </p:cNvPr>
            <p:cNvSpPr txBox="1"/>
            <p:nvPr/>
          </p:nvSpPr>
          <p:spPr>
            <a:xfrm>
              <a:off x="5637940" y="4069826"/>
              <a:ext cx="1552486" cy="44070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Calibri Light" charset="0"/>
                  <a:ea typeface="Calibri Light" charset="0"/>
                  <a:cs typeface="Calibri Light" charset="0"/>
                  <a:sym typeface="Poppins ExtraLight"/>
                </a:rPr>
                <a:t>enterprise</a:t>
              </a:r>
            </a:p>
          </p:txBody>
        </p:sp>
      </p:grpSp>
    </p:spTree>
    <p:extLst>
      <p:ext uri="{BB962C8B-B14F-4D97-AF65-F5344CB8AC3E}">
        <p14:creationId xmlns:p14="http://schemas.microsoft.com/office/powerpoint/2010/main" val="471234639"/>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A3F38635-4BAB-42CD-A91A-5E23868F79F2}"/>
              </a:ext>
            </a:extLst>
          </p:cNvPr>
          <p:cNvSpPr>
            <a:spLocks noGrp="1"/>
          </p:cNvSpPr>
          <p:nvPr>
            <p:ph type="title"/>
          </p:nvPr>
        </p:nvSpPr>
        <p:spPr/>
        <p:txBody>
          <a:bodyPr/>
          <a:lstStyle/>
          <a:p>
            <a:r>
              <a:rPr lang="en-US"/>
              <a:t>Corda current ecosystem</a:t>
            </a:r>
            <a:endParaRPr lang="en-US" dirty="0"/>
          </a:p>
        </p:txBody>
      </p:sp>
      <p:sp>
        <p:nvSpPr>
          <p:cNvPr id="2" name="Slide Number Placeholder 1">
            <a:extLst>
              <a:ext uri="{FF2B5EF4-FFF2-40B4-BE49-F238E27FC236}">
                <a16:creationId xmlns:a16="http://schemas.microsoft.com/office/drawing/2014/main" xmlns="" id="{B9FC62D1-94D3-4CB8-A61A-36049DB42921}"/>
              </a:ext>
            </a:extLst>
          </p:cNvPr>
          <p:cNvSpPr>
            <a:spLocks noGrp="1"/>
          </p:cNvSpPr>
          <p:nvPr>
            <p:ph type="sldNum" sz="quarter" idx="2"/>
          </p:nvPr>
        </p:nvSpPr>
        <p:spPr/>
        <p:txBody>
          <a:bodyPr/>
          <a:lstStyle/>
          <a:p>
            <a:fld id="{86CB4B4D-7CA3-9044-876B-883B54F8677D}" type="slidenum">
              <a:rPr lang="en-US" smtClean="0"/>
              <a:pPr/>
              <a:t>27</a:t>
            </a:fld>
            <a:endParaRPr lang="en-US"/>
          </a:p>
        </p:txBody>
      </p:sp>
      <p:pic>
        <p:nvPicPr>
          <p:cNvPr id="5" name="Picture 4">
            <a:extLst>
              <a:ext uri="{FF2B5EF4-FFF2-40B4-BE49-F238E27FC236}">
                <a16:creationId xmlns:a16="http://schemas.microsoft.com/office/drawing/2014/main" xmlns="" id="{1C419BE8-A37F-4303-BF70-08140211F8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7614" y="1322130"/>
            <a:ext cx="794113" cy="794113"/>
          </a:xfrm>
          <a:prstGeom prst="rect">
            <a:avLst/>
          </a:prstGeom>
        </p:spPr>
      </p:pic>
      <p:pic>
        <p:nvPicPr>
          <p:cNvPr id="6" name="Picture 5">
            <a:extLst>
              <a:ext uri="{FF2B5EF4-FFF2-40B4-BE49-F238E27FC236}">
                <a16:creationId xmlns:a16="http://schemas.microsoft.com/office/drawing/2014/main" xmlns="" id="{DD90A3F4-A6C7-4E43-81D9-1406849DD6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92059" y="2774133"/>
            <a:ext cx="859636" cy="859636"/>
          </a:xfrm>
          <a:prstGeom prst="rect">
            <a:avLst/>
          </a:prstGeom>
        </p:spPr>
      </p:pic>
      <p:sp>
        <p:nvSpPr>
          <p:cNvPr id="9" name="Rectangle 8">
            <a:extLst>
              <a:ext uri="{FF2B5EF4-FFF2-40B4-BE49-F238E27FC236}">
                <a16:creationId xmlns:a16="http://schemas.microsoft.com/office/drawing/2014/main" xmlns="" id="{FF66857E-FEE7-4990-9615-DF7494780A87}"/>
              </a:ext>
            </a:extLst>
          </p:cNvPr>
          <p:cNvSpPr/>
          <p:nvPr/>
        </p:nvSpPr>
        <p:spPr>
          <a:xfrm>
            <a:off x="2370006" y="4291660"/>
            <a:ext cx="7686674" cy="914400"/>
          </a:xfrm>
          <a:prstGeom prst="rect">
            <a:avLst/>
          </a:prstGeom>
          <a:solidFill>
            <a:srgbClr val="ED1C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10" name="Rectangle 9">
            <a:extLst>
              <a:ext uri="{FF2B5EF4-FFF2-40B4-BE49-F238E27FC236}">
                <a16:creationId xmlns:a16="http://schemas.microsoft.com/office/drawing/2014/main" xmlns="" id="{DB0A76BB-D882-4A65-9C17-14CAB8A10783}"/>
              </a:ext>
            </a:extLst>
          </p:cNvPr>
          <p:cNvSpPr/>
          <p:nvPr/>
        </p:nvSpPr>
        <p:spPr>
          <a:xfrm>
            <a:off x="2370006" y="1565297"/>
            <a:ext cx="1179644" cy="307777"/>
          </a:xfrm>
          <a:prstGeom prst="rect">
            <a:avLst/>
          </a:prstGeom>
          <a:noFill/>
        </p:spPr>
        <p:txBody>
          <a:bodyPr wrap="square" rtlCol="0">
            <a:spAutoFit/>
          </a:bodyPr>
          <a:lstStyle/>
          <a:p>
            <a:pPr algn="ctr" defTabSz="914400" hangingPunct="1">
              <a:lnSpc>
                <a:spcPct val="100000"/>
              </a:lnSpc>
              <a:defRPr/>
            </a:pPr>
            <a:r>
              <a:rPr lang="en-US" sz="1400" b="1" kern="1200" dirty="0">
                <a:solidFill>
                  <a:srgbClr val="000000"/>
                </a:solidFill>
                <a:latin typeface="Century Gothic"/>
              </a:rPr>
              <a:t>Consumer</a:t>
            </a:r>
          </a:p>
        </p:txBody>
      </p:sp>
      <p:sp>
        <p:nvSpPr>
          <p:cNvPr id="11" name="Rectangle 10">
            <a:extLst>
              <a:ext uri="{FF2B5EF4-FFF2-40B4-BE49-F238E27FC236}">
                <a16:creationId xmlns:a16="http://schemas.microsoft.com/office/drawing/2014/main" xmlns="" id="{953248A6-0FF7-4653-8FAA-A567D159D60A}"/>
              </a:ext>
            </a:extLst>
          </p:cNvPr>
          <p:cNvSpPr/>
          <p:nvPr/>
        </p:nvSpPr>
        <p:spPr>
          <a:xfrm>
            <a:off x="2370006" y="2799978"/>
            <a:ext cx="1179644" cy="307777"/>
          </a:xfrm>
          <a:prstGeom prst="rect">
            <a:avLst/>
          </a:prstGeom>
          <a:noFill/>
        </p:spPr>
        <p:txBody>
          <a:bodyPr wrap="square" rtlCol="0">
            <a:spAutoFit/>
          </a:bodyPr>
          <a:lstStyle/>
          <a:p>
            <a:pPr algn="ctr" defTabSz="914400" hangingPunct="1">
              <a:lnSpc>
                <a:spcPct val="100000"/>
              </a:lnSpc>
              <a:defRPr/>
            </a:pPr>
            <a:r>
              <a:rPr lang="en-US" sz="1400" b="1" kern="1200" dirty="0">
                <a:solidFill>
                  <a:srgbClr val="000000"/>
                </a:solidFill>
                <a:latin typeface="Century Gothic"/>
              </a:rPr>
              <a:t>Builder</a:t>
            </a:r>
          </a:p>
        </p:txBody>
      </p:sp>
      <p:sp>
        <p:nvSpPr>
          <p:cNvPr id="12" name="Rectangle 11">
            <a:extLst>
              <a:ext uri="{FF2B5EF4-FFF2-40B4-BE49-F238E27FC236}">
                <a16:creationId xmlns:a16="http://schemas.microsoft.com/office/drawing/2014/main" xmlns="" id="{67142431-A77C-4F4D-95FB-CCBEE09578A9}"/>
              </a:ext>
            </a:extLst>
          </p:cNvPr>
          <p:cNvSpPr/>
          <p:nvPr/>
        </p:nvSpPr>
        <p:spPr>
          <a:xfrm>
            <a:off x="2370006" y="4379528"/>
            <a:ext cx="1179644" cy="738664"/>
          </a:xfrm>
          <a:prstGeom prst="rect">
            <a:avLst/>
          </a:prstGeom>
          <a:noFill/>
        </p:spPr>
        <p:txBody>
          <a:bodyPr wrap="square" rtlCol="0">
            <a:spAutoFit/>
          </a:bodyPr>
          <a:lstStyle/>
          <a:p>
            <a:pPr algn="ctr" defTabSz="914400" hangingPunct="1">
              <a:lnSpc>
                <a:spcPct val="100000"/>
              </a:lnSpc>
              <a:defRPr/>
            </a:pPr>
            <a:r>
              <a:rPr lang="en-US" sz="1400" b="1" kern="1200" dirty="0">
                <a:latin typeface="Century Gothic"/>
              </a:rPr>
              <a:t>Business Network Operator</a:t>
            </a:r>
          </a:p>
        </p:txBody>
      </p:sp>
      <p:sp>
        <p:nvSpPr>
          <p:cNvPr id="13" name="Rectangle 12">
            <a:extLst>
              <a:ext uri="{FF2B5EF4-FFF2-40B4-BE49-F238E27FC236}">
                <a16:creationId xmlns:a16="http://schemas.microsoft.com/office/drawing/2014/main" xmlns="" id="{E2CAE0CB-F134-4F60-9246-4A891FF1787A}"/>
              </a:ext>
            </a:extLst>
          </p:cNvPr>
          <p:cNvSpPr/>
          <p:nvPr/>
        </p:nvSpPr>
        <p:spPr>
          <a:xfrm>
            <a:off x="2193066" y="5700537"/>
            <a:ext cx="1672434" cy="523220"/>
          </a:xfrm>
          <a:prstGeom prst="rect">
            <a:avLst/>
          </a:prstGeom>
          <a:noFill/>
        </p:spPr>
        <p:txBody>
          <a:bodyPr wrap="square" rtlCol="0">
            <a:spAutoFit/>
          </a:bodyPr>
          <a:lstStyle/>
          <a:p>
            <a:pPr algn="ctr" defTabSz="914400" hangingPunct="1">
              <a:lnSpc>
                <a:spcPct val="100000"/>
              </a:lnSpc>
              <a:defRPr/>
            </a:pPr>
            <a:r>
              <a:rPr lang="en-US" sz="1400" b="1" kern="1200" dirty="0">
                <a:solidFill>
                  <a:srgbClr val="000000"/>
                </a:solidFill>
                <a:latin typeface="Century Gothic"/>
              </a:rPr>
              <a:t>Business Network Support</a:t>
            </a:r>
          </a:p>
        </p:txBody>
      </p:sp>
      <p:sp>
        <p:nvSpPr>
          <p:cNvPr id="14" name="Rectangle 13">
            <a:extLst>
              <a:ext uri="{FF2B5EF4-FFF2-40B4-BE49-F238E27FC236}">
                <a16:creationId xmlns:a16="http://schemas.microsoft.com/office/drawing/2014/main" xmlns="" id="{00EC8816-AF7B-4D7F-A55E-071C1EA3D5C0}"/>
              </a:ext>
            </a:extLst>
          </p:cNvPr>
          <p:cNvSpPr/>
          <p:nvPr/>
        </p:nvSpPr>
        <p:spPr>
          <a:xfrm>
            <a:off x="4177963" y="2367551"/>
            <a:ext cx="5333999" cy="1682846"/>
          </a:xfrm>
          <a:prstGeom prst="rect">
            <a:avLst/>
          </a:prstGeom>
          <a:noFill/>
          <a:ln w="12700" cap="flat" cmpd="sng" algn="ctr">
            <a:solidFill>
              <a:srgbClr val="ED1C2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15" name="Rectangle 14">
            <a:extLst>
              <a:ext uri="{FF2B5EF4-FFF2-40B4-BE49-F238E27FC236}">
                <a16:creationId xmlns:a16="http://schemas.microsoft.com/office/drawing/2014/main" xmlns="" id="{0997DD91-5733-4CE7-A920-5BADB40A0C08}"/>
              </a:ext>
            </a:extLst>
          </p:cNvPr>
          <p:cNvSpPr/>
          <p:nvPr/>
        </p:nvSpPr>
        <p:spPr>
          <a:xfrm>
            <a:off x="2370006" y="3428905"/>
            <a:ext cx="1179644" cy="307777"/>
          </a:xfrm>
          <a:prstGeom prst="rect">
            <a:avLst/>
          </a:prstGeom>
          <a:noFill/>
        </p:spPr>
        <p:txBody>
          <a:bodyPr wrap="square" rtlCol="0">
            <a:spAutoFit/>
          </a:bodyPr>
          <a:lstStyle/>
          <a:p>
            <a:pPr algn="ctr" defTabSz="914400" hangingPunct="1">
              <a:lnSpc>
                <a:spcPct val="100000"/>
              </a:lnSpc>
              <a:defRPr/>
            </a:pPr>
            <a:r>
              <a:rPr lang="en-US" sz="1400" b="1" kern="1200" dirty="0">
                <a:solidFill>
                  <a:srgbClr val="000000"/>
                </a:solidFill>
                <a:latin typeface="Century Gothic"/>
              </a:rPr>
              <a:t>Integrator</a:t>
            </a:r>
          </a:p>
        </p:txBody>
      </p:sp>
      <p:sp>
        <p:nvSpPr>
          <p:cNvPr id="16" name="Rectangle 15">
            <a:extLst>
              <a:ext uri="{FF2B5EF4-FFF2-40B4-BE49-F238E27FC236}">
                <a16:creationId xmlns:a16="http://schemas.microsoft.com/office/drawing/2014/main" xmlns="" id="{4D33C118-9C9D-4914-ADC5-9789CA9491D4}"/>
              </a:ext>
            </a:extLst>
          </p:cNvPr>
          <p:cNvSpPr/>
          <p:nvPr/>
        </p:nvSpPr>
        <p:spPr>
          <a:xfrm>
            <a:off x="903882" y="2857430"/>
            <a:ext cx="1179644" cy="738664"/>
          </a:xfrm>
          <a:prstGeom prst="rect">
            <a:avLst/>
          </a:prstGeom>
          <a:solidFill>
            <a:srgbClr val="2B79F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entury Gothic"/>
              </a:rPr>
              <a:t>Corda Execution Partners</a:t>
            </a:r>
          </a:p>
        </p:txBody>
      </p:sp>
      <p:pic>
        <p:nvPicPr>
          <p:cNvPr id="17" name="Picture 16">
            <a:extLst>
              <a:ext uri="{FF2B5EF4-FFF2-40B4-BE49-F238E27FC236}">
                <a16:creationId xmlns:a16="http://schemas.microsoft.com/office/drawing/2014/main" xmlns="" id="{3F95AFC1-9DC3-421C-95E4-9B05E3519F1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15984" y="2784343"/>
            <a:ext cx="821611" cy="849426"/>
          </a:xfrm>
          <a:prstGeom prst="rect">
            <a:avLst/>
          </a:prstGeom>
        </p:spPr>
      </p:pic>
      <p:sp>
        <p:nvSpPr>
          <p:cNvPr id="18" name="Rectangle 17">
            <a:extLst>
              <a:ext uri="{FF2B5EF4-FFF2-40B4-BE49-F238E27FC236}">
                <a16:creationId xmlns:a16="http://schemas.microsoft.com/office/drawing/2014/main" xmlns="" id="{4DA37170-FFFD-4A71-A8A2-898B74AA836C}"/>
              </a:ext>
            </a:extLst>
          </p:cNvPr>
          <p:cNvSpPr/>
          <p:nvPr/>
        </p:nvSpPr>
        <p:spPr>
          <a:xfrm>
            <a:off x="903882" y="1423200"/>
            <a:ext cx="1179644" cy="523220"/>
          </a:xfrm>
          <a:prstGeom prst="rect">
            <a:avLst/>
          </a:prstGeom>
          <a:solidFill>
            <a:srgbClr val="2B79F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1"/>
                </a:solidFill>
                <a:effectLst/>
                <a:uLnTx/>
                <a:uFillTx/>
                <a:latin typeface="Century Gothic"/>
              </a:rPr>
              <a:t>CorDapp</a:t>
            </a:r>
            <a:r>
              <a:rPr kumimoji="0" lang="en-US" sz="1400" b="1" i="0" u="none" strike="noStrike" kern="1200" cap="none" spc="0" normalizeH="0" baseline="0" noProof="0" dirty="0">
                <a:ln>
                  <a:noFill/>
                </a:ln>
                <a:solidFill>
                  <a:schemeClr val="tx1"/>
                </a:solidFill>
                <a:effectLst/>
                <a:uLnTx/>
                <a:uFillTx/>
                <a:latin typeface="Century Gothic"/>
              </a:rPr>
              <a:t> Users</a:t>
            </a:r>
          </a:p>
        </p:txBody>
      </p:sp>
      <p:sp>
        <p:nvSpPr>
          <p:cNvPr id="19" name="Rectangle 18">
            <a:extLst>
              <a:ext uri="{FF2B5EF4-FFF2-40B4-BE49-F238E27FC236}">
                <a16:creationId xmlns:a16="http://schemas.microsoft.com/office/drawing/2014/main" xmlns="" id="{5B264E95-6537-459E-A523-3340D9D648C9}"/>
              </a:ext>
            </a:extLst>
          </p:cNvPr>
          <p:cNvSpPr/>
          <p:nvPr/>
        </p:nvSpPr>
        <p:spPr>
          <a:xfrm>
            <a:off x="903882" y="4487250"/>
            <a:ext cx="1179644" cy="523220"/>
          </a:xfrm>
          <a:prstGeom prst="rect">
            <a:avLst/>
          </a:prstGeom>
          <a:solidFill>
            <a:srgbClr val="2B79F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1"/>
                </a:solidFill>
                <a:effectLst/>
                <a:uLnTx/>
                <a:uFillTx/>
                <a:latin typeface="Century Gothic"/>
              </a:rPr>
              <a:t>CorDapp</a:t>
            </a:r>
            <a:r>
              <a:rPr kumimoji="0" lang="en-US" sz="1400" b="1" i="0" u="none" strike="noStrike" kern="1200" cap="none" spc="0" normalizeH="0" baseline="0" noProof="0" dirty="0">
                <a:ln>
                  <a:noFill/>
                </a:ln>
                <a:solidFill>
                  <a:schemeClr val="tx1"/>
                </a:solidFill>
                <a:effectLst/>
                <a:uLnTx/>
                <a:uFillTx/>
                <a:latin typeface="Century Gothic"/>
              </a:rPr>
              <a:t> “</a:t>
            </a:r>
            <a:r>
              <a:rPr kumimoji="0" lang="en-US" sz="1400" b="1" i="0" u="none" strike="noStrike" kern="1200" cap="none" spc="0" normalizeH="0" baseline="0" noProof="0" dirty="0" err="1">
                <a:ln>
                  <a:noFill/>
                </a:ln>
                <a:solidFill>
                  <a:schemeClr val="tx1"/>
                </a:solidFill>
                <a:effectLst/>
                <a:uLnTx/>
                <a:uFillTx/>
                <a:latin typeface="Century Gothic"/>
              </a:rPr>
              <a:t>Hosters</a:t>
            </a:r>
            <a:r>
              <a:rPr kumimoji="0" lang="en-US" sz="1400" b="1" i="0" u="none" strike="noStrike" kern="1200" cap="none" spc="0" normalizeH="0" baseline="0" noProof="0" dirty="0">
                <a:ln>
                  <a:noFill/>
                </a:ln>
                <a:solidFill>
                  <a:schemeClr val="tx1"/>
                </a:solidFill>
                <a:effectLst/>
                <a:uLnTx/>
                <a:uFillTx/>
                <a:latin typeface="Century Gothic"/>
              </a:rPr>
              <a:t>”</a:t>
            </a:r>
          </a:p>
        </p:txBody>
      </p:sp>
      <p:sp>
        <p:nvSpPr>
          <p:cNvPr id="20" name="Rectangle 19">
            <a:extLst>
              <a:ext uri="{FF2B5EF4-FFF2-40B4-BE49-F238E27FC236}">
                <a16:creationId xmlns:a16="http://schemas.microsoft.com/office/drawing/2014/main" xmlns="" id="{77F40AD6-0F0B-4DBC-B893-7BA31E5AA5BC}"/>
              </a:ext>
            </a:extLst>
          </p:cNvPr>
          <p:cNvSpPr/>
          <p:nvPr/>
        </p:nvSpPr>
        <p:spPr>
          <a:xfrm>
            <a:off x="827318" y="5700537"/>
            <a:ext cx="1332771" cy="523220"/>
          </a:xfrm>
          <a:prstGeom prst="rect">
            <a:avLst/>
          </a:prstGeom>
          <a:solidFill>
            <a:srgbClr val="2B79F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entury Gothic"/>
              </a:rPr>
              <a:t>Corda Infrastructure</a:t>
            </a:r>
          </a:p>
        </p:txBody>
      </p:sp>
      <p:sp>
        <p:nvSpPr>
          <p:cNvPr id="21" name="Rectangle 20">
            <a:extLst>
              <a:ext uri="{FF2B5EF4-FFF2-40B4-BE49-F238E27FC236}">
                <a16:creationId xmlns:a16="http://schemas.microsoft.com/office/drawing/2014/main" xmlns="" id="{AC746252-2D79-4480-8705-DF30D000220A}"/>
              </a:ext>
            </a:extLst>
          </p:cNvPr>
          <p:cNvSpPr/>
          <p:nvPr/>
        </p:nvSpPr>
        <p:spPr>
          <a:xfrm>
            <a:off x="5970057" y="2213662"/>
            <a:ext cx="1498592" cy="307777"/>
          </a:xfrm>
          <a:prstGeom prst="rect">
            <a:avLst/>
          </a:prstGeom>
          <a:solidFill>
            <a:srgbClr val="FFFFFF"/>
          </a:solidFill>
          <a:ln>
            <a:solidFill>
              <a:srgbClr val="ED1C24"/>
            </a:solidFill>
            <a:prstDash val="dash"/>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Projects / RFPs</a:t>
            </a:r>
          </a:p>
        </p:txBody>
      </p:sp>
      <p:sp>
        <p:nvSpPr>
          <p:cNvPr id="22" name="Rectangle 21">
            <a:extLst>
              <a:ext uri="{FF2B5EF4-FFF2-40B4-BE49-F238E27FC236}">
                <a16:creationId xmlns:a16="http://schemas.microsoft.com/office/drawing/2014/main" xmlns="" id="{AFE8CAC3-6F36-41D8-A25C-5CB492C85BD5}"/>
              </a:ext>
            </a:extLst>
          </p:cNvPr>
          <p:cNvSpPr/>
          <p:nvPr/>
        </p:nvSpPr>
        <p:spPr>
          <a:xfrm>
            <a:off x="10205932" y="1457575"/>
            <a:ext cx="1478068" cy="523220"/>
          </a:xfrm>
          <a:prstGeom prst="rect">
            <a:avLst/>
          </a:prstGeom>
          <a:solidFill>
            <a:srgbClr val="009759"/>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entury Gothic"/>
              </a:rPr>
              <a:t>Make Business Line Money</a:t>
            </a:r>
          </a:p>
        </p:txBody>
      </p:sp>
      <p:sp>
        <p:nvSpPr>
          <p:cNvPr id="23" name="Rectangle 22">
            <a:extLst>
              <a:ext uri="{FF2B5EF4-FFF2-40B4-BE49-F238E27FC236}">
                <a16:creationId xmlns:a16="http://schemas.microsoft.com/office/drawing/2014/main" xmlns="" id="{ED780D3C-C983-4437-A716-04210E0D333A}"/>
              </a:ext>
            </a:extLst>
          </p:cNvPr>
          <p:cNvSpPr/>
          <p:nvPr/>
        </p:nvSpPr>
        <p:spPr>
          <a:xfrm>
            <a:off x="10205932" y="2799978"/>
            <a:ext cx="1478068" cy="738664"/>
          </a:xfrm>
          <a:prstGeom prst="rect">
            <a:avLst/>
          </a:prstGeom>
          <a:solidFill>
            <a:srgbClr val="009759"/>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entury Gothic"/>
              </a:rPr>
              <a:t>Sell Headcount and Projects</a:t>
            </a:r>
          </a:p>
        </p:txBody>
      </p:sp>
      <p:sp>
        <p:nvSpPr>
          <p:cNvPr id="24" name="Rectangle 23">
            <a:extLst>
              <a:ext uri="{FF2B5EF4-FFF2-40B4-BE49-F238E27FC236}">
                <a16:creationId xmlns:a16="http://schemas.microsoft.com/office/drawing/2014/main" xmlns="" id="{80807CEB-BCAF-4E30-AD16-5984D4DCBE06}"/>
              </a:ext>
            </a:extLst>
          </p:cNvPr>
          <p:cNvSpPr/>
          <p:nvPr/>
        </p:nvSpPr>
        <p:spPr>
          <a:xfrm>
            <a:off x="10205932" y="4487250"/>
            <a:ext cx="1478068" cy="523220"/>
          </a:xfrm>
          <a:prstGeom prst="rect">
            <a:avLst/>
          </a:prstGeom>
          <a:solidFill>
            <a:srgbClr val="009759"/>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entury Gothic"/>
              </a:rPr>
              <a:t>Sell </a:t>
            </a:r>
            <a:r>
              <a:rPr kumimoji="0" lang="en-US" sz="1400" b="1" i="0" u="none" strike="noStrike" kern="1200" cap="none" spc="0" normalizeH="0" baseline="0" noProof="0" dirty="0" err="1">
                <a:ln>
                  <a:noFill/>
                </a:ln>
                <a:solidFill>
                  <a:schemeClr val="tx1"/>
                </a:solidFill>
                <a:effectLst/>
                <a:uLnTx/>
                <a:uFillTx/>
                <a:latin typeface="Century Gothic"/>
              </a:rPr>
              <a:t>CorDapp</a:t>
            </a:r>
            <a:r>
              <a:rPr kumimoji="0" lang="en-US" sz="1400" b="1" i="0" u="none" strike="noStrike" kern="1200" cap="none" spc="0" normalizeH="0" baseline="0" noProof="0" dirty="0">
                <a:ln>
                  <a:noFill/>
                </a:ln>
                <a:solidFill>
                  <a:schemeClr val="tx1"/>
                </a:solidFill>
                <a:effectLst/>
                <a:uLnTx/>
                <a:uFillTx/>
                <a:latin typeface="Century Gothic"/>
              </a:rPr>
              <a:t> Licenses</a:t>
            </a:r>
          </a:p>
        </p:txBody>
      </p:sp>
      <p:sp>
        <p:nvSpPr>
          <p:cNvPr id="25" name="Rectangle 24">
            <a:extLst>
              <a:ext uri="{FF2B5EF4-FFF2-40B4-BE49-F238E27FC236}">
                <a16:creationId xmlns:a16="http://schemas.microsoft.com/office/drawing/2014/main" xmlns="" id="{A08C9470-BE50-4798-BDA5-D0425867E8A1}"/>
              </a:ext>
            </a:extLst>
          </p:cNvPr>
          <p:cNvSpPr/>
          <p:nvPr/>
        </p:nvSpPr>
        <p:spPr>
          <a:xfrm>
            <a:off x="10205932" y="5571358"/>
            <a:ext cx="1478068" cy="523220"/>
          </a:xfrm>
          <a:prstGeom prst="rect">
            <a:avLst/>
          </a:prstGeom>
          <a:solidFill>
            <a:srgbClr val="009759"/>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entury Gothic"/>
              </a:rPr>
              <a:t>Sell Per Transaction</a:t>
            </a:r>
          </a:p>
        </p:txBody>
      </p:sp>
      <p:sp>
        <p:nvSpPr>
          <p:cNvPr id="26" name="Rectangle 25">
            <a:extLst>
              <a:ext uri="{FF2B5EF4-FFF2-40B4-BE49-F238E27FC236}">
                <a16:creationId xmlns:a16="http://schemas.microsoft.com/office/drawing/2014/main" xmlns="" id="{D33984F2-878D-4DBF-9FAA-545588488C98}"/>
              </a:ext>
            </a:extLst>
          </p:cNvPr>
          <p:cNvSpPr/>
          <p:nvPr/>
        </p:nvSpPr>
        <p:spPr>
          <a:xfrm>
            <a:off x="4096734" y="6041233"/>
            <a:ext cx="1179644" cy="307777"/>
          </a:xfrm>
          <a:prstGeom prst="rect">
            <a:avLst/>
          </a:prstGeom>
          <a:solidFill>
            <a:srgbClr val="FFFFFF"/>
          </a:solid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Notary</a:t>
            </a:r>
          </a:p>
        </p:txBody>
      </p:sp>
      <p:sp>
        <p:nvSpPr>
          <p:cNvPr id="27" name="Rectangle 26">
            <a:extLst>
              <a:ext uri="{FF2B5EF4-FFF2-40B4-BE49-F238E27FC236}">
                <a16:creationId xmlns:a16="http://schemas.microsoft.com/office/drawing/2014/main" xmlns="" id="{C6753E6F-40CB-4480-94EE-1957741F0CF5}"/>
              </a:ext>
            </a:extLst>
          </p:cNvPr>
          <p:cNvSpPr/>
          <p:nvPr/>
        </p:nvSpPr>
        <p:spPr>
          <a:xfrm>
            <a:off x="5616537" y="6041233"/>
            <a:ext cx="1179644" cy="307777"/>
          </a:xfrm>
          <a:prstGeom prst="rect">
            <a:avLst/>
          </a:prstGeom>
          <a:solidFill>
            <a:srgbClr val="FFFFFF"/>
          </a:solid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Doorman</a:t>
            </a:r>
          </a:p>
        </p:txBody>
      </p:sp>
      <p:sp>
        <p:nvSpPr>
          <p:cNvPr id="28" name="Rectangle 27">
            <a:extLst>
              <a:ext uri="{FF2B5EF4-FFF2-40B4-BE49-F238E27FC236}">
                <a16:creationId xmlns:a16="http://schemas.microsoft.com/office/drawing/2014/main" xmlns="" id="{CDB357A7-7778-4529-B9E9-0D9BFEC4B1BE}"/>
              </a:ext>
            </a:extLst>
          </p:cNvPr>
          <p:cNvSpPr/>
          <p:nvPr/>
        </p:nvSpPr>
        <p:spPr>
          <a:xfrm>
            <a:off x="7136340" y="5936198"/>
            <a:ext cx="1179644" cy="523220"/>
          </a:xfrm>
          <a:prstGeom prst="rect">
            <a:avLst/>
          </a:prstGeom>
          <a:solidFill>
            <a:srgbClr val="FFFFFF"/>
          </a:solid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Network Map</a:t>
            </a:r>
          </a:p>
        </p:txBody>
      </p:sp>
      <p:sp>
        <p:nvSpPr>
          <p:cNvPr id="29" name="Rectangle 28">
            <a:extLst>
              <a:ext uri="{FF2B5EF4-FFF2-40B4-BE49-F238E27FC236}">
                <a16:creationId xmlns:a16="http://schemas.microsoft.com/office/drawing/2014/main" xmlns="" id="{90309FE3-558C-48F9-AA24-26888B784FDE}"/>
              </a:ext>
            </a:extLst>
          </p:cNvPr>
          <p:cNvSpPr/>
          <p:nvPr/>
        </p:nvSpPr>
        <p:spPr>
          <a:xfrm>
            <a:off x="8656143" y="6041233"/>
            <a:ext cx="1179644" cy="307777"/>
          </a:xfrm>
          <a:prstGeom prst="rect">
            <a:avLst/>
          </a:prstGeom>
          <a:solidFill>
            <a:srgbClr val="FFFFFF"/>
          </a:solid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Oracles</a:t>
            </a:r>
          </a:p>
        </p:txBody>
      </p:sp>
      <p:sp>
        <p:nvSpPr>
          <p:cNvPr id="30" name="Rectangle 29">
            <a:extLst>
              <a:ext uri="{FF2B5EF4-FFF2-40B4-BE49-F238E27FC236}">
                <a16:creationId xmlns:a16="http://schemas.microsoft.com/office/drawing/2014/main" xmlns="" id="{07A8689B-EDD0-41CD-A91F-65210C526CBF}"/>
              </a:ext>
            </a:extLst>
          </p:cNvPr>
          <p:cNvSpPr/>
          <p:nvPr/>
        </p:nvSpPr>
        <p:spPr>
          <a:xfrm>
            <a:off x="4737040" y="4487250"/>
            <a:ext cx="1179644" cy="523220"/>
          </a:xfrm>
          <a:prstGeom prst="rect">
            <a:avLst/>
          </a:prstGeom>
          <a:solidFill>
            <a:srgbClr val="FFFFFF"/>
          </a:solid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Coordinate Deploy</a:t>
            </a:r>
          </a:p>
        </p:txBody>
      </p:sp>
      <p:sp>
        <p:nvSpPr>
          <p:cNvPr id="31" name="Rectangle 30">
            <a:extLst>
              <a:ext uri="{FF2B5EF4-FFF2-40B4-BE49-F238E27FC236}">
                <a16:creationId xmlns:a16="http://schemas.microsoft.com/office/drawing/2014/main" xmlns="" id="{401A61FA-0648-4E57-B6E9-61E7D78612C1}"/>
              </a:ext>
            </a:extLst>
          </p:cNvPr>
          <p:cNvSpPr/>
          <p:nvPr/>
        </p:nvSpPr>
        <p:spPr>
          <a:xfrm>
            <a:off x="4846171" y="1565297"/>
            <a:ext cx="1179644" cy="307777"/>
          </a:xfrm>
          <a:prstGeom prst="rect">
            <a:avLst/>
          </a:prstGeom>
          <a:no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FIs</a:t>
            </a:r>
          </a:p>
        </p:txBody>
      </p:sp>
      <p:sp>
        <p:nvSpPr>
          <p:cNvPr id="32" name="Rectangle 31">
            <a:extLst>
              <a:ext uri="{FF2B5EF4-FFF2-40B4-BE49-F238E27FC236}">
                <a16:creationId xmlns:a16="http://schemas.microsoft.com/office/drawing/2014/main" xmlns="" id="{1B221093-E849-46B3-AD52-93CBAD165EF3}"/>
              </a:ext>
            </a:extLst>
          </p:cNvPr>
          <p:cNvSpPr/>
          <p:nvPr/>
        </p:nvSpPr>
        <p:spPr>
          <a:xfrm>
            <a:off x="6236870" y="1565297"/>
            <a:ext cx="1179644" cy="307777"/>
          </a:xfrm>
          <a:prstGeom prst="rect">
            <a:avLst/>
          </a:prstGeom>
          <a:no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Insurance</a:t>
            </a:r>
          </a:p>
        </p:txBody>
      </p:sp>
      <p:sp>
        <p:nvSpPr>
          <p:cNvPr id="33" name="Rectangle 32">
            <a:extLst>
              <a:ext uri="{FF2B5EF4-FFF2-40B4-BE49-F238E27FC236}">
                <a16:creationId xmlns:a16="http://schemas.microsoft.com/office/drawing/2014/main" xmlns="" id="{5F5BBE9F-252D-4634-87E5-FFD0106E5AAA}"/>
              </a:ext>
            </a:extLst>
          </p:cNvPr>
          <p:cNvSpPr/>
          <p:nvPr/>
        </p:nvSpPr>
        <p:spPr>
          <a:xfrm>
            <a:off x="7627569" y="1565297"/>
            <a:ext cx="1179644" cy="307777"/>
          </a:xfrm>
          <a:prstGeom prst="rect">
            <a:avLst/>
          </a:prstGeom>
          <a:no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Regulators</a:t>
            </a:r>
          </a:p>
        </p:txBody>
      </p:sp>
      <p:sp>
        <p:nvSpPr>
          <p:cNvPr id="34" name="Rectangle 33">
            <a:extLst>
              <a:ext uri="{FF2B5EF4-FFF2-40B4-BE49-F238E27FC236}">
                <a16:creationId xmlns:a16="http://schemas.microsoft.com/office/drawing/2014/main" xmlns="" id="{EBCA08F5-F386-47D3-ADC9-466B77595786}"/>
              </a:ext>
            </a:extLst>
          </p:cNvPr>
          <p:cNvSpPr/>
          <p:nvPr/>
        </p:nvSpPr>
        <p:spPr>
          <a:xfrm>
            <a:off x="6203164" y="4594971"/>
            <a:ext cx="1179644" cy="307777"/>
          </a:xfrm>
          <a:prstGeom prst="rect">
            <a:avLst/>
          </a:prstGeom>
          <a:solidFill>
            <a:srgbClr val="FFFFFF"/>
          </a:solid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Upgrades</a:t>
            </a:r>
          </a:p>
        </p:txBody>
      </p:sp>
      <p:sp>
        <p:nvSpPr>
          <p:cNvPr id="35" name="Rectangle 34">
            <a:extLst>
              <a:ext uri="{FF2B5EF4-FFF2-40B4-BE49-F238E27FC236}">
                <a16:creationId xmlns:a16="http://schemas.microsoft.com/office/drawing/2014/main" xmlns="" id="{17857992-20A2-46B8-9B18-621F15C05B73}"/>
              </a:ext>
            </a:extLst>
          </p:cNvPr>
          <p:cNvSpPr/>
          <p:nvPr/>
        </p:nvSpPr>
        <p:spPr>
          <a:xfrm>
            <a:off x="7667719" y="4487250"/>
            <a:ext cx="1179644" cy="523220"/>
          </a:xfrm>
          <a:prstGeom prst="rect">
            <a:avLst/>
          </a:prstGeom>
          <a:solidFill>
            <a:srgbClr val="FFFFFF"/>
          </a:solid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Service SLAs</a:t>
            </a:r>
          </a:p>
        </p:txBody>
      </p:sp>
      <p:sp>
        <p:nvSpPr>
          <p:cNvPr id="36" name="Rectangle 35">
            <a:extLst>
              <a:ext uri="{FF2B5EF4-FFF2-40B4-BE49-F238E27FC236}">
                <a16:creationId xmlns:a16="http://schemas.microsoft.com/office/drawing/2014/main" xmlns="" id="{41024618-5FE8-4DEF-96CC-16C335D134C0}"/>
              </a:ext>
            </a:extLst>
          </p:cNvPr>
          <p:cNvSpPr/>
          <p:nvPr/>
        </p:nvSpPr>
        <p:spPr>
          <a:xfrm>
            <a:off x="5841707" y="2738823"/>
            <a:ext cx="1755294" cy="307777"/>
          </a:xfrm>
          <a:prstGeom prst="rect">
            <a:avLst/>
          </a:prstGeom>
          <a:no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Feature Complete</a:t>
            </a:r>
          </a:p>
        </p:txBody>
      </p:sp>
      <p:sp>
        <p:nvSpPr>
          <p:cNvPr id="37" name="Rectangle 36">
            <a:extLst>
              <a:ext uri="{FF2B5EF4-FFF2-40B4-BE49-F238E27FC236}">
                <a16:creationId xmlns:a16="http://schemas.microsoft.com/office/drawing/2014/main" xmlns="" id="{69E25340-8498-4310-8437-2C0FCFA3FF4B}"/>
              </a:ext>
            </a:extLst>
          </p:cNvPr>
          <p:cNvSpPr/>
          <p:nvPr/>
        </p:nvSpPr>
        <p:spPr>
          <a:xfrm>
            <a:off x="5841707" y="3175268"/>
            <a:ext cx="1755293" cy="307777"/>
          </a:xfrm>
          <a:prstGeom prst="rect">
            <a:avLst/>
          </a:prstGeom>
          <a:no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Integration Layer</a:t>
            </a:r>
          </a:p>
        </p:txBody>
      </p:sp>
      <p:sp>
        <p:nvSpPr>
          <p:cNvPr id="38" name="Rectangle 37">
            <a:extLst>
              <a:ext uri="{FF2B5EF4-FFF2-40B4-BE49-F238E27FC236}">
                <a16:creationId xmlns:a16="http://schemas.microsoft.com/office/drawing/2014/main" xmlns="" id="{3EF5C05D-EB18-4538-88DA-0DD82123A82C}"/>
              </a:ext>
            </a:extLst>
          </p:cNvPr>
          <p:cNvSpPr/>
          <p:nvPr/>
        </p:nvSpPr>
        <p:spPr>
          <a:xfrm>
            <a:off x="4096733" y="5450899"/>
            <a:ext cx="2699447" cy="307777"/>
          </a:xfrm>
          <a:prstGeom prst="rect">
            <a:avLst/>
          </a:prstGeom>
          <a:solidFill>
            <a:srgbClr val="FFFFFF"/>
          </a:solid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Cloud Hosting</a:t>
            </a:r>
          </a:p>
        </p:txBody>
      </p:sp>
      <p:sp>
        <p:nvSpPr>
          <p:cNvPr id="39" name="Rectangle 38">
            <a:extLst>
              <a:ext uri="{FF2B5EF4-FFF2-40B4-BE49-F238E27FC236}">
                <a16:creationId xmlns:a16="http://schemas.microsoft.com/office/drawing/2014/main" xmlns="" id="{B2252641-EFF4-4513-826E-E40BDE240DCB}"/>
              </a:ext>
            </a:extLst>
          </p:cNvPr>
          <p:cNvSpPr/>
          <p:nvPr/>
        </p:nvSpPr>
        <p:spPr>
          <a:xfrm>
            <a:off x="7027413" y="5450899"/>
            <a:ext cx="2699447" cy="307777"/>
          </a:xfrm>
          <a:prstGeom prst="rect">
            <a:avLst/>
          </a:prstGeom>
          <a:solidFill>
            <a:srgbClr val="FFFFFF"/>
          </a:solid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Security Hardware</a:t>
            </a:r>
          </a:p>
        </p:txBody>
      </p:sp>
      <p:sp>
        <p:nvSpPr>
          <p:cNvPr id="40" name="Rectangle 39">
            <a:extLst>
              <a:ext uri="{FF2B5EF4-FFF2-40B4-BE49-F238E27FC236}">
                <a16:creationId xmlns:a16="http://schemas.microsoft.com/office/drawing/2014/main" xmlns="" id="{7934645C-9959-4207-BFF4-D47699D3D961}"/>
              </a:ext>
            </a:extLst>
          </p:cNvPr>
          <p:cNvSpPr/>
          <p:nvPr/>
        </p:nvSpPr>
        <p:spPr>
          <a:xfrm>
            <a:off x="5841707" y="3592854"/>
            <a:ext cx="1755293" cy="307777"/>
          </a:xfrm>
          <a:prstGeom prst="rect">
            <a:avLst/>
          </a:prstGeom>
          <a:noFill/>
          <a:ln>
            <a:solidFill>
              <a:srgbClr val="ED1C24"/>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rPr>
              <a:t>Testing</a:t>
            </a:r>
          </a:p>
        </p:txBody>
      </p:sp>
      <p:sp>
        <p:nvSpPr>
          <p:cNvPr id="41" name="Rectangle 40">
            <a:extLst>
              <a:ext uri="{FF2B5EF4-FFF2-40B4-BE49-F238E27FC236}">
                <a16:creationId xmlns:a16="http://schemas.microsoft.com/office/drawing/2014/main" xmlns="" id="{AB143DA1-DB58-4244-A7AF-ADEF76FA4CAE}"/>
              </a:ext>
            </a:extLst>
          </p:cNvPr>
          <p:cNvSpPr/>
          <p:nvPr/>
        </p:nvSpPr>
        <p:spPr>
          <a:xfrm>
            <a:off x="10205932" y="896347"/>
            <a:ext cx="1478068" cy="307777"/>
          </a:xfrm>
          <a:prstGeom prst="rect">
            <a:avLst/>
          </a:prstGeom>
          <a:solidFill>
            <a:srgbClr val="009759"/>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entury Gothic"/>
              </a:rPr>
              <a:t>INCENTIVES:</a:t>
            </a:r>
          </a:p>
        </p:txBody>
      </p:sp>
    </p:spTree>
    <p:extLst>
      <p:ext uri="{BB962C8B-B14F-4D97-AF65-F5344CB8AC3E}">
        <p14:creationId xmlns:p14="http://schemas.microsoft.com/office/powerpoint/2010/main" val="3426714971"/>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2E325A-9650-BD43-B78D-4D875F655B92}"/>
              </a:ext>
            </a:extLst>
          </p:cNvPr>
          <p:cNvSpPr>
            <a:spLocks noGrp="1"/>
          </p:cNvSpPr>
          <p:nvPr>
            <p:ph type="title"/>
          </p:nvPr>
        </p:nvSpPr>
        <p:spPr/>
        <p:txBody>
          <a:bodyPr/>
          <a:lstStyle/>
          <a:p>
            <a:r>
              <a:rPr lang="en-US"/>
              <a:t>Bringing real world business solutions to our clients</a:t>
            </a:r>
            <a:endParaRPr lang="en-US" dirty="0"/>
          </a:p>
        </p:txBody>
      </p:sp>
      <p:sp>
        <p:nvSpPr>
          <p:cNvPr id="3" name="Text Placeholder 2">
            <a:extLst>
              <a:ext uri="{FF2B5EF4-FFF2-40B4-BE49-F238E27FC236}">
                <a16:creationId xmlns:a16="http://schemas.microsoft.com/office/drawing/2014/main" xmlns="" id="{658942C6-4C95-7B4F-BDDF-B38E6988F7A4}"/>
              </a:ext>
            </a:extLst>
          </p:cNvPr>
          <p:cNvSpPr>
            <a:spLocks noGrp="1"/>
          </p:cNvSpPr>
          <p:nvPr>
            <p:ph type="body" sz="quarter" idx="4294967295"/>
          </p:nvPr>
        </p:nvSpPr>
        <p:spPr>
          <a:xfrm>
            <a:off x="560920" y="1406525"/>
            <a:ext cx="11313031" cy="992710"/>
          </a:xfrm>
        </p:spPr>
        <p:txBody>
          <a:bodyPr>
            <a:normAutofit/>
          </a:bodyPr>
          <a:lstStyle/>
          <a:p>
            <a:pPr marL="0" indent="0">
              <a:spcBef>
                <a:spcPts val="751"/>
              </a:spcBef>
              <a:buNone/>
              <a:defRPr sz="4200">
                <a:solidFill>
                  <a:srgbClr val="565962"/>
                </a:solidFill>
              </a:defRPr>
            </a:pPr>
            <a:r>
              <a:rPr lang="en-GB" sz="2133" b="1" dirty="0" err="1">
                <a:latin typeface="Poppins Medium"/>
                <a:ea typeface="Poppins Medium"/>
                <a:cs typeface="Poppins Medium"/>
                <a:sym typeface="Poppins Medium"/>
              </a:rPr>
              <a:t>CorDapps</a:t>
            </a:r>
            <a:r>
              <a:rPr lang="en-GB" sz="2133" dirty="0">
                <a:latin typeface="Poppins ExtraLight"/>
                <a:cs typeface="Poppins ExtraLight"/>
                <a:sym typeface="Poppins ExtraLight"/>
              </a:rPr>
              <a:t> are developed by our partners and </a:t>
            </a:r>
            <a:r>
              <a:rPr lang="en-GB" sz="2133" dirty="0"/>
              <a:t>run across a common layer of identity, consensus and governance, making them fully interoperable</a:t>
            </a:r>
          </a:p>
        </p:txBody>
      </p:sp>
      <p:sp>
        <p:nvSpPr>
          <p:cNvPr id="4" name="Rectangle">
            <a:extLst>
              <a:ext uri="{FF2B5EF4-FFF2-40B4-BE49-F238E27FC236}">
                <a16:creationId xmlns:a16="http://schemas.microsoft.com/office/drawing/2014/main" xmlns="" id="{08EF8471-BDD5-1C44-ABA7-1D472A0CC77E}"/>
              </a:ext>
            </a:extLst>
          </p:cNvPr>
          <p:cNvSpPr/>
          <p:nvPr/>
        </p:nvSpPr>
        <p:spPr>
          <a:xfrm>
            <a:off x="569843" y="2732257"/>
            <a:ext cx="2159187" cy="264395"/>
          </a:xfrm>
          <a:prstGeom prst="rect">
            <a:avLst/>
          </a:prstGeom>
          <a:solidFill>
            <a:srgbClr val="D8232A"/>
          </a:solidFill>
          <a:ln w="12700">
            <a:miter lim="400000"/>
          </a:ln>
        </p:spPr>
        <p:txBody>
          <a:bodyPr lIns="25400" tIns="25400" rIns="25400" bIns="25400" anchor="ctr"/>
          <a:lstStyle/>
          <a:p>
            <a:pPr algn="ctr" defTabSz="412740">
              <a:lnSpc>
                <a:spcPct val="100000"/>
              </a:lnSpc>
              <a:defRPr sz="3200">
                <a:latin typeface="Helvetica Light"/>
                <a:ea typeface="Helvetica Light"/>
                <a:cs typeface="Helvetica Light"/>
                <a:sym typeface="Helvetica Light"/>
              </a:defRPr>
            </a:pPr>
            <a:endParaRPr sz="1600">
              <a:solidFill>
                <a:schemeClr val="tx1"/>
              </a:solidFill>
            </a:endParaRPr>
          </a:p>
        </p:txBody>
      </p:sp>
      <p:sp>
        <p:nvSpPr>
          <p:cNvPr id="5" name="Rectangle">
            <a:extLst>
              <a:ext uri="{FF2B5EF4-FFF2-40B4-BE49-F238E27FC236}">
                <a16:creationId xmlns:a16="http://schemas.microsoft.com/office/drawing/2014/main" xmlns="" id="{E6A3019A-BE5F-1E4D-87CB-CA0986B3FE73}"/>
              </a:ext>
            </a:extLst>
          </p:cNvPr>
          <p:cNvSpPr/>
          <p:nvPr/>
        </p:nvSpPr>
        <p:spPr>
          <a:xfrm>
            <a:off x="2856764" y="2732257"/>
            <a:ext cx="2159187" cy="264395"/>
          </a:xfrm>
          <a:prstGeom prst="rect">
            <a:avLst/>
          </a:prstGeom>
          <a:solidFill>
            <a:srgbClr val="D8232A"/>
          </a:solidFill>
          <a:ln w="12700">
            <a:miter lim="400000"/>
          </a:ln>
        </p:spPr>
        <p:txBody>
          <a:bodyPr lIns="25400" tIns="25400" rIns="25400" bIns="25400" anchor="ctr"/>
          <a:lstStyle/>
          <a:p>
            <a:pPr algn="ctr" defTabSz="412740">
              <a:lnSpc>
                <a:spcPct val="100000"/>
              </a:lnSpc>
              <a:defRPr sz="3200">
                <a:latin typeface="Helvetica Light"/>
                <a:ea typeface="Helvetica Light"/>
                <a:cs typeface="Helvetica Light"/>
                <a:sym typeface="Helvetica Light"/>
              </a:defRPr>
            </a:pPr>
            <a:endParaRPr sz="1600"/>
          </a:p>
        </p:txBody>
      </p:sp>
      <p:sp>
        <p:nvSpPr>
          <p:cNvPr id="6" name="Rectangle">
            <a:extLst>
              <a:ext uri="{FF2B5EF4-FFF2-40B4-BE49-F238E27FC236}">
                <a16:creationId xmlns:a16="http://schemas.microsoft.com/office/drawing/2014/main" xmlns="" id="{04D05B75-D4B9-1747-ABFB-4B5200E66381}"/>
              </a:ext>
            </a:extLst>
          </p:cNvPr>
          <p:cNvSpPr/>
          <p:nvPr/>
        </p:nvSpPr>
        <p:spPr>
          <a:xfrm>
            <a:off x="5142303" y="2732257"/>
            <a:ext cx="2159187" cy="264395"/>
          </a:xfrm>
          <a:prstGeom prst="rect">
            <a:avLst/>
          </a:prstGeom>
          <a:solidFill>
            <a:srgbClr val="D8232A"/>
          </a:solidFill>
          <a:ln w="12700">
            <a:miter lim="400000"/>
          </a:ln>
        </p:spPr>
        <p:txBody>
          <a:bodyPr lIns="25400" tIns="25400" rIns="25400" bIns="25400" anchor="ctr"/>
          <a:lstStyle/>
          <a:p>
            <a:pPr algn="ctr" defTabSz="412740">
              <a:lnSpc>
                <a:spcPct val="100000"/>
              </a:lnSpc>
              <a:defRPr sz="3200">
                <a:latin typeface="Helvetica Light"/>
                <a:ea typeface="Helvetica Light"/>
                <a:cs typeface="Helvetica Light"/>
                <a:sym typeface="Helvetica Light"/>
              </a:defRPr>
            </a:pPr>
            <a:endParaRPr sz="1600"/>
          </a:p>
        </p:txBody>
      </p:sp>
      <p:sp>
        <p:nvSpPr>
          <p:cNvPr id="7" name="Rectangle">
            <a:extLst>
              <a:ext uri="{FF2B5EF4-FFF2-40B4-BE49-F238E27FC236}">
                <a16:creationId xmlns:a16="http://schemas.microsoft.com/office/drawing/2014/main" xmlns="" id="{36B5C2C2-9AD7-7240-9BF7-9D6CED5AAF03}"/>
              </a:ext>
            </a:extLst>
          </p:cNvPr>
          <p:cNvSpPr/>
          <p:nvPr/>
        </p:nvSpPr>
        <p:spPr>
          <a:xfrm>
            <a:off x="7428764" y="2732257"/>
            <a:ext cx="2159187" cy="264395"/>
          </a:xfrm>
          <a:prstGeom prst="rect">
            <a:avLst/>
          </a:prstGeom>
          <a:solidFill>
            <a:srgbClr val="D8232A"/>
          </a:solidFill>
          <a:ln w="12700">
            <a:miter lim="400000"/>
          </a:ln>
        </p:spPr>
        <p:txBody>
          <a:bodyPr lIns="25400" tIns="25400" rIns="25400" bIns="25400" anchor="ctr"/>
          <a:lstStyle/>
          <a:p>
            <a:pPr algn="ctr" defTabSz="412740">
              <a:lnSpc>
                <a:spcPct val="100000"/>
              </a:lnSpc>
              <a:defRPr sz="3200">
                <a:latin typeface="Helvetica Light"/>
                <a:ea typeface="Helvetica Light"/>
                <a:cs typeface="Helvetica Light"/>
                <a:sym typeface="Helvetica Light"/>
              </a:defRPr>
            </a:pPr>
            <a:endParaRPr sz="1600"/>
          </a:p>
        </p:txBody>
      </p:sp>
      <p:sp>
        <p:nvSpPr>
          <p:cNvPr id="8" name="The functions required to issue, trade and hold securities">
            <a:extLst>
              <a:ext uri="{FF2B5EF4-FFF2-40B4-BE49-F238E27FC236}">
                <a16:creationId xmlns:a16="http://schemas.microsoft.com/office/drawing/2014/main" xmlns="" id="{25DC8B6D-B90E-A444-841F-3C90BF7E6DBE}"/>
              </a:ext>
            </a:extLst>
          </p:cNvPr>
          <p:cNvSpPr txBox="1"/>
          <p:nvPr/>
        </p:nvSpPr>
        <p:spPr>
          <a:xfrm>
            <a:off x="560920" y="3067379"/>
            <a:ext cx="2024640" cy="6052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nSpc>
                <a:spcPct val="90000"/>
              </a:lnSpc>
              <a:spcBef>
                <a:spcPts val="1500"/>
              </a:spcBef>
              <a:defRPr sz="2200">
                <a:solidFill>
                  <a:srgbClr val="53585F"/>
                </a:solidFill>
                <a:latin typeface="Poppins Regular"/>
                <a:ea typeface="Poppins Regular"/>
                <a:cs typeface="Poppins Regular"/>
                <a:sym typeface="Poppins Regular"/>
              </a:defRPr>
            </a:lvl1pPr>
          </a:lstStyle>
          <a:p>
            <a:pPr marL="228594" indent="-228594">
              <a:lnSpc>
                <a:spcPct val="100000"/>
              </a:lnSpc>
              <a:spcBef>
                <a:spcPts val="0"/>
              </a:spcBef>
              <a:buFont typeface="Arial" panose="020B0604020202020204" pitchFamily="34" charset="0"/>
              <a:buChar char="•"/>
            </a:pPr>
            <a:r>
              <a:rPr lang="pt-BR" sz="1200" b="1" dirty="0" err="1"/>
              <a:t>Issue</a:t>
            </a:r>
            <a:endParaRPr lang="pt-BR" sz="1200" b="1" dirty="0"/>
          </a:p>
          <a:p>
            <a:pPr marL="228594" indent="-228594">
              <a:lnSpc>
                <a:spcPct val="100000"/>
              </a:lnSpc>
              <a:spcBef>
                <a:spcPts val="0"/>
              </a:spcBef>
              <a:buFont typeface="Arial" panose="020B0604020202020204" pitchFamily="34" charset="0"/>
              <a:buChar char="•"/>
            </a:pPr>
            <a:r>
              <a:rPr lang="pt-BR" sz="1200" b="1" dirty="0"/>
              <a:t>Trade</a:t>
            </a:r>
          </a:p>
          <a:p>
            <a:pPr marL="228594" indent="-228594">
              <a:lnSpc>
                <a:spcPct val="100000"/>
              </a:lnSpc>
              <a:spcBef>
                <a:spcPts val="0"/>
              </a:spcBef>
              <a:buFont typeface="Arial" panose="020B0604020202020204" pitchFamily="34" charset="0"/>
              <a:buChar char="•"/>
            </a:pPr>
            <a:r>
              <a:rPr lang="pt-BR" sz="1200" b="1" dirty="0" err="1"/>
              <a:t>Hold</a:t>
            </a:r>
            <a:endParaRPr sz="1200" b="1" dirty="0"/>
          </a:p>
        </p:txBody>
      </p:sp>
      <p:sp>
        <p:nvSpPr>
          <p:cNvPr id="9" name="How blockchain can drive efficiency, cost saving and risk reduction across the insurance landscape">
            <a:extLst>
              <a:ext uri="{FF2B5EF4-FFF2-40B4-BE49-F238E27FC236}">
                <a16:creationId xmlns:a16="http://schemas.microsoft.com/office/drawing/2014/main" xmlns="" id="{0592FD47-1265-4648-A811-244F8256C6B7}"/>
              </a:ext>
            </a:extLst>
          </p:cNvPr>
          <p:cNvSpPr txBox="1"/>
          <p:nvPr/>
        </p:nvSpPr>
        <p:spPr>
          <a:xfrm>
            <a:off x="2846920" y="3067377"/>
            <a:ext cx="2024640" cy="6052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defPPr>
              <a:defRPr lang="en-US"/>
            </a:defPPr>
            <a:lvl1pPr marL="171450" indent="-171450">
              <a:lnSpc>
                <a:spcPct val="100000"/>
              </a:lnSpc>
              <a:spcBef>
                <a:spcPts val="0"/>
              </a:spcBef>
              <a:buFont typeface="Arial" panose="020B0604020202020204" pitchFamily="34" charset="0"/>
              <a:buChar char="•"/>
              <a:defRPr sz="825">
                <a:solidFill>
                  <a:srgbClr val="53585F"/>
                </a:solidFill>
                <a:latin typeface="Poppins Regular"/>
                <a:ea typeface="Poppins Regular"/>
                <a:cs typeface="Poppins Regular"/>
              </a:defRPr>
            </a:lvl1pPr>
          </a:lstStyle>
          <a:p>
            <a:r>
              <a:rPr lang="pt-BR" sz="1200" b="1" dirty="0" err="1"/>
              <a:t>Efficiency</a:t>
            </a:r>
            <a:endParaRPr lang="pt-BR" sz="1200" b="1" dirty="0"/>
          </a:p>
          <a:p>
            <a:r>
              <a:rPr lang="pt-BR" sz="1200" b="1" dirty="0" err="1"/>
              <a:t>Cost</a:t>
            </a:r>
            <a:r>
              <a:rPr lang="pt-BR" sz="1200" b="1" dirty="0"/>
              <a:t> </a:t>
            </a:r>
            <a:r>
              <a:rPr lang="pt-BR" sz="1200" b="1" dirty="0" err="1"/>
              <a:t>saving</a:t>
            </a:r>
            <a:endParaRPr lang="pt-BR" sz="1200" b="1" dirty="0"/>
          </a:p>
          <a:p>
            <a:r>
              <a:rPr lang="pt-BR" sz="1200" b="1" dirty="0" err="1"/>
              <a:t>Risk</a:t>
            </a:r>
            <a:r>
              <a:rPr lang="pt-BR" sz="1200" b="1" dirty="0"/>
              <a:t> </a:t>
            </a:r>
            <a:r>
              <a:rPr lang="pt-BR" sz="1200" b="1" dirty="0" err="1"/>
              <a:t>reduction</a:t>
            </a:r>
            <a:endParaRPr sz="1200" b="1" dirty="0"/>
          </a:p>
        </p:txBody>
      </p:sp>
      <p:sp>
        <p:nvSpPr>
          <p:cNvPr id="10" name="Representing digital cash on blockchain, domestic and International payments systems, including CBDC and non-CBDC activity">
            <a:extLst>
              <a:ext uri="{FF2B5EF4-FFF2-40B4-BE49-F238E27FC236}">
                <a16:creationId xmlns:a16="http://schemas.microsoft.com/office/drawing/2014/main" xmlns="" id="{9116A99A-3AC8-424A-A7CB-AD0EADE15862}"/>
              </a:ext>
            </a:extLst>
          </p:cNvPr>
          <p:cNvSpPr txBox="1"/>
          <p:nvPr/>
        </p:nvSpPr>
        <p:spPr>
          <a:xfrm>
            <a:off x="5132920" y="3067377"/>
            <a:ext cx="2024640" cy="78996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defPPr>
              <a:defRPr lang="en-US"/>
            </a:defPPr>
            <a:lvl1pPr marL="171450" indent="-171450">
              <a:lnSpc>
                <a:spcPct val="100000"/>
              </a:lnSpc>
              <a:spcBef>
                <a:spcPts val="0"/>
              </a:spcBef>
              <a:buFont typeface="Arial" panose="020B0604020202020204" pitchFamily="34" charset="0"/>
              <a:buChar char="•"/>
              <a:defRPr sz="825">
                <a:solidFill>
                  <a:srgbClr val="53585F"/>
                </a:solidFill>
                <a:latin typeface="Poppins Regular"/>
                <a:ea typeface="Poppins Regular"/>
                <a:cs typeface="Poppins Regular"/>
              </a:defRPr>
            </a:lvl1pPr>
          </a:lstStyle>
          <a:p>
            <a:r>
              <a:rPr lang="pt-BR" sz="1200" b="1" dirty="0"/>
              <a:t>Digital cash</a:t>
            </a:r>
          </a:p>
          <a:p>
            <a:r>
              <a:rPr lang="pt-BR" sz="1200" b="1" dirty="0"/>
              <a:t>CBDC </a:t>
            </a:r>
            <a:r>
              <a:rPr lang="pt-BR" sz="1200" b="1" dirty="0" err="1"/>
              <a:t>and</a:t>
            </a:r>
            <a:r>
              <a:rPr lang="pt-BR" sz="1200" b="1" dirty="0"/>
              <a:t> non-CBDC</a:t>
            </a:r>
          </a:p>
          <a:p>
            <a:r>
              <a:rPr lang="pt-BR" sz="1200" b="1" dirty="0" err="1"/>
              <a:t>Domestic</a:t>
            </a:r>
            <a:r>
              <a:rPr lang="pt-BR" sz="1200" b="1" dirty="0"/>
              <a:t> </a:t>
            </a:r>
            <a:r>
              <a:rPr lang="pt-BR" sz="1200" b="1" dirty="0" err="1"/>
              <a:t>and</a:t>
            </a:r>
            <a:r>
              <a:rPr lang="pt-BR" sz="1200" b="1" dirty="0"/>
              <a:t> </a:t>
            </a:r>
            <a:r>
              <a:rPr lang="pt-BR" sz="1200" b="1" dirty="0" err="1"/>
              <a:t>International</a:t>
            </a:r>
            <a:r>
              <a:rPr lang="pt-BR" sz="1200" b="1" dirty="0"/>
              <a:t> </a:t>
            </a:r>
            <a:r>
              <a:rPr lang="pt-BR" sz="1200" b="1" dirty="0" err="1"/>
              <a:t>payments</a:t>
            </a:r>
            <a:endParaRPr lang="pt-BR" sz="1200" b="1" dirty="0"/>
          </a:p>
        </p:txBody>
      </p:sp>
      <p:sp>
        <p:nvSpPr>
          <p:cNvPr id="11" name="Optimizing the supply chain across business networks, and connecting the world’s trade ecosystem making it more secure and accessible">
            <a:extLst>
              <a:ext uri="{FF2B5EF4-FFF2-40B4-BE49-F238E27FC236}">
                <a16:creationId xmlns:a16="http://schemas.microsoft.com/office/drawing/2014/main" xmlns="" id="{1A20D187-9C0C-3547-B76B-96FC49CAD43F}"/>
              </a:ext>
            </a:extLst>
          </p:cNvPr>
          <p:cNvSpPr txBox="1"/>
          <p:nvPr/>
        </p:nvSpPr>
        <p:spPr>
          <a:xfrm>
            <a:off x="7418921" y="3067377"/>
            <a:ext cx="2034057" cy="235962"/>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defPPr>
              <a:defRPr lang="en-US"/>
            </a:defPPr>
            <a:lvl1pPr marL="171450" indent="-171450">
              <a:lnSpc>
                <a:spcPct val="100000"/>
              </a:lnSpc>
              <a:spcBef>
                <a:spcPts val="0"/>
              </a:spcBef>
              <a:buFont typeface="Arial" panose="020B0604020202020204" pitchFamily="34" charset="0"/>
              <a:buChar char="•"/>
              <a:defRPr sz="825">
                <a:solidFill>
                  <a:srgbClr val="53585F"/>
                </a:solidFill>
                <a:latin typeface="Poppins Regular"/>
                <a:ea typeface="Poppins Regular"/>
                <a:cs typeface="Poppins Regular"/>
              </a:defRPr>
            </a:lvl1pPr>
          </a:lstStyle>
          <a:p>
            <a:r>
              <a:rPr sz="1200" b="1" dirty="0"/>
              <a:t>Optimizing the supply chain</a:t>
            </a:r>
          </a:p>
        </p:txBody>
      </p:sp>
      <p:sp>
        <p:nvSpPr>
          <p:cNvPr id="12" name="Securities services">
            <a:extLst>
              <a:ext uri="{FF2B5EF4-FFF2-40B4-BE49-F238E27FC236}">
                <a16:creationId xmlns:a16="http://schemas.microsoft.com/office/drawing/2014/main" xmlns="" id="{46CD683C-C679-6A4F-80BF-80CFE0AB23AE}"/>
              </a:ext>
            </a:extLst>
          </p:cNvPr>
          <p:cNvSpPr txBox="1"/>
          <p:nvPr/>
        </p:nvSpPr>
        <p:spPr>
          <a:xfrm>
            <a:off x="613014" y="2702847"/>
            <a:ext cx="2102967" cy="308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nSpc>
                <a:spcPct val="90000"/>
              </a:lnSpc>
              <a:spcBef>
                <a:spcPts val="3000"/>
              </a:spcBef>
              <a:defRPr sz="2500">
                <a:latin typeface="Poppins Bold"/>
                <a:ea typeface="Poppins Bold"/>
                <a:cs typeface="Poppins Bold"/>
                <a:sym typeface="Poppins Bold"/>
              </a:defRPr>
            </a:lvl1pPr>
          </a:lstStyle>
          <a:p>
            <a:pPr>
              <a:lnSpc>
                <a:spcPct val="110000"/>
              </a:lnSpc>
            </a:pPr>
            <a:r>
              <a:rPr sz="1600" b="1" dirty="0">
                <a:solidFill>
                  <a:schemeClr val="tx1"/>
                </a:solidFill>
              </a:rPr>
              <a:t>Securities services</a:t>
            </a:r>
          </a:p>
        </p:txBody>
      </p:sp>
      <p:sp>
        <p:nvSpPr>
          <p:cNvPr id="13" name="Insurance">
            <a:extLst>
              <a:ext uri="{FF2B5EF4-FFF2-40B4-BE49-F238E27FC236}">
                <a16:creationId xmlns:a16="http://schemas.microsoft.com/office/drawing/2014/main" xmlns="" id="{34423389-9C64-F54E-8844-532A99E34853}"/>
              </a:ext>
            </a:extLst>
          </p:cNvPr>
          <p:cNvSpPr txBox="1"/>
          <p:nvPr/>
        </p:nvSpPr>
        <p:spPr>
          <a:xfrm>
            <a:off x="2899014" y="2702847"/>
            <a:ext cx="2102967" cy="308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nSpc>
                <a:spcPct val="90000"/>
              </a:lnSpc>
              <a:spcBef>
                <a:spcPts val="3000"/>
              </a:spcBef>
              <a:defRPr sz="2500">
                <a:latin typeface="Poppins Bold"/>
                <a:ea typeface="Poppins Bold"/>
                <a:cs typeface="Poppins Bold"/>
                <a:sym typeface="Poppins Bold"/>
              </a:defRPr>
            </a:lvl1pPr>
          </a:lstStyle>
          <a:p>
            <a:pPr>
              <a:lnSpc>
                <a:spcPct val="110000"/>
              </a:lnSpc>
            </a:pPr>
            <a:r>
              <a:rPr sz="1600" b="1" dirty="0">
                <a:solidFill>
                  <a:schemeClr val="tx1"/>
                </a:solidFill>
              </a:rPr>
              <a:t>Insurance</a:t>
            </a:r>
          </a:p>
        </p:txBody>
      </p:sp>
      <p:sp>
        <p:nvSpPr>
          <p:cNvPr id="14" name="Cash and payments">
            <a:extLst>
              <a:ext uri="{FF2B5EF4-FFF2-40B4-BE49-F238E27FC236}">
                <a16:creationId xmlns:a16="http://schemas.microsoft.com/office/drawing/2014/main" xmlns="" id="{87B2A393-9A7F-DB4B-95A7-3CA2160AB23E}"/>
              </a:ext>
            </a:extLst>
          </p:cNvPr>
          <p:cNvSpPr txBox="1"/>
          <p:nvPr/>
        </p:nvSpPr>
        <p:spPr>
          <a:xfrm>
            <a:off x="5128333" y="2732257"/>
            <a:ext cx="2160165" cy="32213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lnSpc>
                <a:spcPct val="90000"/>
              </a:lnSpc>
              <a:spcBef>
                <a:spcPts val="3000"/>
              </a:spcBef>
              <a:defRPr sz="2500">
                <a:latin typeface="Poppins Bold"/>
                <a:ea typeface="Poppins Bold"/>
                <a:cs typeface="Poppins Bold"/>
                <a:sym typeface="Poppins Bold"/>
              </a:defRPr>
            </a:lvl1pPr>
          </a:lstStyle>
          <a:p>
            <a:pPr>
              <a:lnSpc>
                <a:spcPct val="110000"/>
              </a:lnSpc>
            </a:pPr>
            <a:r>
              <a:rPr sz="1600" b="1" dirty="0">
                <a:solidFill>
                  <a:schemeClr val="tx1"/>
                </a:solidFill>
              </a:rPr>
              <a:t>Cash and payments</a:t>
            </a:r>
          </a:p>
        </p:txBody>
      </p:sp>
      <p:sp>
        <p:nvSpPr>
          <p:cNvPr id="15" name="Trade finance">
            <a:extLst>
              <a:ext uri="{FF2B5EF4-FFF2-40B4-BE49-F238E27FC236}">
                <a16:creationId xmlns:a16="http://schemas.microsoft.com/office/drawing/2014/main" xmlns="" id="{C364F512-E488-CB42-9528-BD4E3B8FC642}"/>
              </a:ext>
            </a:extLst>
          </p:cNvPr>
          <p:cNvSpPr txBox="1"/>
          <p:nvPr/>
        </p:nvSpPr>
        <p:spPr>
          <a:xfrm>
            <a:off x="7471013" y="2702847"/>
            <a:ext cx="1996376" cy="308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nSpc>
                <a:spcPct val="90000"/>
              </a:lnSpc>
              <a:spcBef>
                <a:spcPts val="3000"/>
              </a:spcBef>
              <a:defRPr sz="2500">
                <a:latin typeface="Poppins Bold"/>
                <a:ea typeface="Poppins Bold"/>
                <a:cs typeface="Poppins Bold"/>
                <a:sym typeface="Poppins Bold"/>
              </a:defRPr>
            </a:lvl1pPr>
          </a:lstStyle>
          <a:p>
            <a:pPr>
              <a:lnSpc>
                <a:spcPct val="110000"/>
              </a:lnSpc>
            </a:pPr>
            <a:r>
              <a:rPr sz="1600" b="1">
                <a:solidFill>
                  <a:schemeClr val="tx1"/>
                </a:solidFill>
              </a:rPr>
              <a:t>Trade finance</a:t>
            </a:r>
          </a:p>
        </p:txBody>
      </p:sp>
      <p:sp>
        <p:nvSpPr>
          <p:cNvPr id="16" name="Rectangle">
            <a:extLst>
              <a:ext uri="{FF2B5EF4-FFF2-40B4-BE49-F238E27FC236}">
                <a16:creationId xmlns:a16="http://schemas.microsoft.com/office/drawing/2014/main" xmlns="" id="{C6930D69-FA4E-8D4E-97B6-5B45E0F48521}"/>
              </a:ext>
            </a:extLst>
          </p:cNvPr>
          <p:cNvSpPr/>
          <p:nvPr/>
        </p:nvSpPr>
        <p:spPr>
          <a:xfrm>
            <a:off x="9714764" y="2732257"/>
            <a:ext cx="2159187" cy="264395"/>
          </a:xfrm>
          <a:prstGeom prst="rect">
            <a:avLst/>
          </a:prstGeom>
          <a:solidFill>
            <a:srgbClr val="D8232A"/>
          </a:solidFill>
          <a:ln w="12700">
            <a:miter lim="400000"/>
          </a:ln>
        </p:spPr>
        <p:txBody>
          <a:bodyPr lIns="25400" tIns="25400" rIns="25400" bIns="25400" anchor="ctr"/>
          <a:lstStyle/>
          <a:p>
            <a:pPr algn="ctr" defTabSz="412740">
              <a:lnSpc>
                <a:spcPct val="100000"/>
              </a:lnSpc>
              <a:defRPr sz="3200">
                <a:latin typeface="Helvetica Light"/>
                <a:ea typeface="Helvetica Light"/>
                <a:cs typeface="Helvetica Light"/>
                <a:sym typeface="Helvetica Light"/>
              </a:defRPr>
            </a:pPr>
            <a:endParaRPr sz="1600"/>
          </a:p>
        </p:txBody>
      </p:sp>
      <p:sp>
        <p:nvSpPr>
          <p:cNvPr id="17" name="Blockchain solutions for instruments across the full trade lifecycle…">
            <a:extLst>
              <a:ext uri="{FF2B5EF4-FFF2-40B4-BE49-F238E27FC236}">
                <a16:creationId xmlns:a16="http://schemas.microsoft.com/office/drawing/2014/main" xmlns="" id="{8BA5DC78-04E3-6541-A724-21E17A30B26F}"/>
              </a:ext>
            </a:extLst>
          </p:cNvPr>
          <p:cNvSpPr txBox="1"/>
          <p:nvPr/>
        </p:nvSpPr>
        <p:spPr>
          <a:xfrm>
            <a:off x="9704920" y="3010228"/>
            <a:ext cx="2263352" cy="78996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defPPr>
              <a:defRPr lang="en-US"/>
            </a:defPPr>
            <a:lvl1pPr marL="171450" indent="-171450">
              <a:lnSpc>
                <a:spcPct val="100000"/>
              </a:lnSpc>
              <a:spcBef>
                <a:spcPts val="0"/>
              </a:spcBef>
              <a:buFont typeface="Arial" panose="020B0604020202020204" pitchFamily="34" charset="0"/>
              <a:buChar char="•"/>
              <a:defRPr sz="825">
                <a:solidFill>
                  <a:srgbClr val="53585F"/>
                </a:solidFill>
                <a:latin typeface="Poppins Regular"/>
                <a:ea typeface="Poppins Regular"/>
                <a:cs typeface="Poppins Regular"/>
              </a:defRPr>
            </a:lvl1pPr>
          </a:lstStyle>
          <a:p>
            <a:r>
              <a:rPr lang="pt-BR" sz="1200" b="1" dirty="0" err="1"/>
              <a:t>F</a:t>
            </a:r>
            <a:r>
              <a:rPr sz="1200" b="1" dirty="0" err="1"/>
              <a:t>ull</a:t>
            </a:r>
            <a:r>
              <a:rPr sz="1200" b="1" dirty="0"/>
              <a:t> trade lifecycle</a:t>
            </a:r>
          </a:p>
          <a:p>
            <a:r>
              <a:rPr lang="pt-BR" sz="1200" b="1" dirty="0" err="1"/>
              <a:t>P</a:t>
            </a:r>
            <a:r>
              <a:rPr sz="1200" b="1" dirty="0" err="1"/>
              <a:t>ortfolio</a:t>
            </a:r>
            <a:r>
              <a:rPr sz="1200" b="1" dirty="0"/>
              <a:t> construction</a:t>
            </a:r>
            <a:endParaRPr lang="pt-BR" sz="1200" b="1" dirty="0"/>
          </a:p>
          <a:p>
            <a:r>
              <a:rPr lang="en-US" sz="1200" b="1" dirty="0"/>
              <a:t>D</a:t>
            </a:r>
            <a:r>
              <a:rPr sz="1200" b="1" dirty="0"/>
              <a:t>eal and order management</a:t>
            </a:r>
            <a:endParaRPr lang="pt-BR" sz="1200" b="1" dirty="0"/>
          </a:p>
          <a:p>
            <a:r>
              <a:rPr lang="en-US" sz="1200" b="1" dirty="0"/>
              <a:t>R</a:t>
            </a:r>
            <a:r>
              <a:rPr sz="1200" b="1" dirty="0"/>
              <a:t>egulatory reporting</a:t>
            </a:r>
          </a:p>
        </p:txBody>
      </p:sp>
      <p:sp>
        <p:nvSpPr>
          <p:cNvPr id="18" name="Capital markets">
            <a:extLst>
              <a:ext uri="{FF2B5EF4-FFF2-40B4-BE49-F238E27FC236}">
                <a16:creationId xmlns:a16="http://schemas.microsoft.com/office/drawing/2014/main" xmlns="" id="{9FF2B2FC-5354-2A40-B0FC-D9CA231353AC}"/>
              </a:ext>
            </a:extLst>
          </p:cNvPr>
          <p:cNvSpPr txBox="1"/>
          <p:nvPr/>
        </p:nvSpPr>
        <p:spPr>
          <a:xfrm>
            <a:off x="9757013" y="2702847"/>
            <a:ext cx="1996376" cy="30854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nSpc>
                <a:spcPct val="90000"/>
              </a:lnSpc>
              <a:spcBef>
                <a:spcPts val="3000"/>
              </a:spcBef>
              <a:defRPr sz="2500">
                <a:latin typeface="Poppins Bold"/>
                <a:ea typeface="Poppins Bold"/>
                <a:cs typeface="Poppins Bold"/>
                <a:sym typeface="Poppins Bold"/>
              </a:defRPr>
            </a:lvl1pPr>
          </a:lstStyle>
          <a:p>
            <a:pPr>
              <a:lnSpc>
                <a:spcPct val="110000"/>
              </a:lnSpc>
            </a:pPr>
            <a:r>
              <a:rPr sz="1600" b="1">
                <a:solidFill>
                  <a:schemeClr val="tx1"/>
                </a:solidFill>
              </a:rPr>
              <a:t>Capital markets</a:t>
            </a:r>
          </a:p>
        </p:txBody>
      </p:sp>
      <p:pic>
        <p:nvPicPr>
          <p:cNvPr id="19" name="Picture 22" descr="Picture 22">
            <a:extLst>
              <a:ext uri="{FF2B5EF4-FFF2-40B4-BE49-F238E27FC236}">
                <a16:creationId xmlns:a16="http://schemas.microsoft.com/office/drawing/2014/main" xmlns="" id="{9561D42A-678C-2347-AC2E-8D541AA441AF}"/>
              </a:ext>
            </a:extLst>
          </p:cNvPr>
          <p:cNvPicPr>
            <a:picLocks noChangeAspect="1"/>
          </p:cNvPicPr>
          <p:nvPr/>
        </p:nvPicPr>
        <p:blipFill>
          <a:blip r:embed="rId2">
            <a:extLst/>
          </a:blip>
          <a:srcRect l="5269" t="17088" r="62767"/>
          <a:stretch>
            <a:fillRect/>
          </a:stretch>
        </p:blipFill>
        <p:spPr>
          <a:xfrm>
            <a:off x="5593548" y="5799203"/>
            <a:ext cx="1039939" cy="1101596"/>
          </a:xfrm>
          <a:prstGeom prst="rect">
            <a:avLst/>
          </a:prstGeom>
          <a:ln w="12700">
            <a:miter lim="400000"/>
          </a:ln>
        </p:spPr>
      </p:pic>
      <p:grpSp>
        <p:nvGrpSpPr>
          <p:cNvPr id="20" name="Group">
            <a:extLst>
              <a:ext uri="{FF2B5EF4-FFF2-40B4-BE49-F238E27FC236}">
                <a16:creationId xmlns:a16="http://schemas.microsoft.com/office/drawing/2014/main" xmlns="" id="{53C879BB-29D9-8840-8B02-8CD70D57B64A}"/>
              </a:ext>
            </a:extLst>
          </p:cNvPr>
          <p:cNvGrpSpPr/>
          <p:nvPr/>
        </p:nvGrpSpPr>
        <p:grpSpPr>
          <a:xfrm>
            <a:off x="567062" y="4403644"/>
            <a:ext cx="11316973" cy="0"/>
            <a:chOff x="0" y="0"/>
            <a:chExt cx="22633945" cy="0"/>
          </a:xfrm>
        </p:grpSpPr>
        <p:sp>
          <p:nvSpPr>
            <p:cNvPr id="21" name="Line">
              <a:extLst>
                <a:ext uri="{FF2B5EF4-FFF2-40B4-BE49-F238E27FC236}">
                  <a16:creationId xmlns:a16="http://schemas.microsoft.com/office/drawing/2014/main" xmlns="" id="{781ABE5C-90D6-E442-AD37-CE9F40223468}"/>
                </a:ext>
              </a:extLst>
            </p:cNvPr>
            <p:cNvSpPr/>
            <p:nvPr/>
          </p:nvSpPr>
          <p:spPr>
            <a:xfrm>
              <a:off x="0" y="0"/>
              <a:ext cx="4329501" cy="0"/>
            </a:xfrm>
            <a:prstGeom prst="line">
              <a:avLst/>
            </a:prstGeom>
            <a:noFill/>
            <a:ln w="76200" cap="flat">
              <a:solidFill>
                <a:srgbClr val="C6CFEF"/>
              </a:solidFill>
              <a:prstDash val="solid"/>
              <a:miter lim="400000"/>
            </a:ln>
            <a:effectLst/>
          </p:spPr>
          <p:txBody>
            <a:bodyPr wrap="square" lIns="25400" tIns="25400" rIns="25400" bIns="25400" numCol="1" anchor="ctr">
              <a:noAutofit/>
            </a:bodyP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22" name="Line">
              <a:extLst>
                <a:ext uri="{FF2B5EF4-FFF2-40B4-BE49-F238E27FC236}">
                  <a16:creationId xmlns:a16="http://schemas.microsoft.com/office/drawing/2014/main" xmlns="" id="{E06180E3-2AC4-484C-9396-FF27FCA26C0F}"/>
                </a:ext>
              </a:extLst>
            </p:cNvPr>
            <p:cNvSpPr/>
            <p:nvPr/>
          </p:nvSpPr>
          <p:spPr>
            <a:xfrm>
              <a:off x="4579404" y="0"/>
              <a:ext cx="4329502" cy="0"/>
            </a:xfrm>
            <a:prstGeom prst="line">
              <a:avLst/>
            </a:prstGeom>
            <a:noFill/>
            <a:ln w="76200" cap="flat">
              <a:solidFill>
                <a:srgbClr val="C6CFEF"/>
              </a:solidFill>
              <a:prstDash val="solid"/>
              <a:miter lim="400000"/>
            </a:ln>
            <a:effectLst/>
          </p:spPr>
          <p:txBody>
            <a:bodyPr wrap="square" lIns="25400" tIns="25400" rIns="25400" bIns="25400" numCol="1" anchor="ctr">
              <a:noAutofit/>
            </a:bodyP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23" name="Line">
              <a:extLst>
                <a:ext uri="{FF2B5EF4-FFF2-40B4-BE49-F238E27FC236}">
                  <a16:creationId xmlns:a16="http://schemas.microsoft.com/office/drawing/2014/main" xmlns="" id="{FA7D0D8F-3B79-084D-895D-9BA7109D768B}"/>
                </a:ext>
              </a:extLst>
            </p:cNvPr>
            <p:cNvSpPr/>
            <p:nvPr/>
          </p:nvSpPr>
          <p:spPr>
            <a:xfrm>
              <a:off x="9153477" y="0"/>
              <a:ext cx="4329501" cy="0"/>
            </a:xfrm>
            <a:prstGeom prst="line">
              <a:avLst/>
            </a:prstGeom>
            <a:noFill/>
            <a:ln w="76200" cap="flat">
              <a:solidFill>
                <a:srgbClr val="C6CFEF"/>
              </a:solidFill>
              <a:prstDash val="solid"/>
              <a:miter lim="400000"/>
            </a:ln>
            <a:effectLst/>
          </p:spPr>
          <p:txBody>
            <a:bodyPr wrap="square" lIns="25400" tIns="25400" rIns="25400" bIns="25400" numCol="1" anchor="ctr">
              <a:noAutofit/>
            </a:bodyP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24" name="Line">
              <a:extLst>
                <a:ext uri="{FF2B5EF4-FFF2-40B4-BE49-F238E27FC236}">
                  <a16:creationId xmlns:a16="http://schemas.microsoft.com/office/drawing/2014/main" xmlns="" id="{6F480DB6-479E-704B-A9D7-F929DD3DEA01}"/>
                </a:ext>
              </a:extLst>
            </p:cNvPr>
            <p:cNvSpPr/>
            <p:nvPr/>
          </p:nvSpPr>
          <p:spPr>
            <a:xfrm>
              <a:off x="13716261" y="0"/>
              <a:ext cx="4329502" cy="0"/>
            </a:xfrm>
            <a:prstGeom prst="line">
              <a:avLst/>
            </a:prstGeom>
            <a:noFill/>
            <a:ln w="76200" cap="flat">
              <a:solidFill>
                <a:srgbClr val="C6CFEF"/>
              </a:solidFill>
              <a:prstDash val="solid"/>
              <a:miter lim="400000"/>
            </a:ln>
            <a:effectLst/>
          </p:spPr>
          <p:txBody>
            <a:bodyPr wrap="square" lIns="25400" tIns="25400" rIns="25400" bIns="25400" numCol="1" anchor="ctr">
              <a:noAutofit/>
            </a:bodyP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25" name="Line">
              <a:extLst>
                <a:ext uri="{FF2B5EF4-FFF2-40B4-BE49-F238E27FC236}">
                  <a16:creationId xmlns:a16="http://schemas.microsoft.com/office/drawing/2014/main" xmlns="" id="{FE0FE661-E070-6B44-A63A-80DEDC5847F9}"/>
                </a:ext>
              </a:extLst>
            </p:cNvPr>
            <p:cNvSpPr/>
            <p:nvPr/>
          </p:nvSpPr>
          <p:spPr>
            <a:xfrm>
              <a:off x="18304445" y="0"/>
              <a:ext cx="4329501" cy="0"/>
            </a:xfrm>
            <a:prstGeom prst="line">
              <a:avLst/>
            </a:prstGeom>
            <a:noFill/>
            <a:ln w="76200" cap="flat">
              <a:solidFill>
                <a:srgbClr val="C6CFEF"/>
              </a:solidFill>
              <a:prstDash val="solid"/>
              <a:miter lim="400000"/>
            </a:ln>
            <a:effectLst/>
          </p:spPr>
          <p:txBody>
            <a:bodyPr wrap="square" lIns="25400" tIns="25400" rIns="25400" bIns="25400" numCol="1" anchor="ctr">
              <a:noAutofit/>
            </a:bodyP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grpSp>
      <p:sp>
        <p:nvSpPr>
          <p:cNvPr id="26" name="Line">
            <a:extLst>
              <a:ext uri="{FF2B5EF4-FFF2-40B4-BE49-F238E27FC236}">
                <a16:creationId xmlns:a16="http://schemas.microsoft.com/office/drawing/2014/main" xmlns="" id="{47A65FA4-AA60-644D-92B3-E925673F8A89}"/>
              </a:ext>
            </a:extLst>
          </p:cNvPr>
          <p:cNvSpPr/>
          <p:nvPr/>
        </p:nvSpPr>
        <p:spPr>
          <a:xfrm>
            <a:off x="800456" y="5566297"/>
            <a:ext cx="1192499" cy="271428"/>
          </a:xfrm>
          <a:custGeom>
            <a:avLst/>
            <a:gdLst/>
            <a:ahLst/>
            <a:cxnLst>
              <a:cxn ang="0">
                <a:pos x="wd2" y="hd2"/>
              </a:cxn>
              <a:cxn ang="5400000">
                <a:pos x="wd2" y="hd2"/>
              </a:cxn>
              <a:cxn ang="10800000">
                <a:pos x="wd2" y="hd2"/>
              </a:cxn>
              <a:cxn ang="16200000">
                <a:pos x="wd2" y="hd2"/>
              </a:cxn>
            </a:cxnLst>
            <a:rect l="0" t="0" r="r" b="b"/>
            <a:pathLst>
              <a:path w="21600" h="21600" extrusionOk="0">
                <a:moveTo>
                  <a:pt x="0" y="1"/>
                </a:moveTo>
                <a:lnTo>
                  <a:pt x="16798" y="0"/>
                </a:lnTo>
                <a:lnTo>
                  <a:pt x="21600" y="21600"/>
                </a:lnTo>
              </a:path>
            </a:pathLst>
          </a:custGeom>
          <a:ln w="25400">
            <a:solidFill>
              <a:srgbClr val="8D93A9">
                <a:alpha val="70000"/>
              </a:srgbClr>
            </a:solidFill>
            <a:miter lim="400000"/>
            <a:tailEnd type="oval"/>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27" name="CorDapps">
            <a:extLst>
              <a:ext uri="{FF2B5EF4-FFF2-40B4-BE49-F238E27FC236}">
                <a16:creationId xmlns:a16="http://schemas.microsoft.com/office/drawing/2014/main" xmlns="" id="{36CEDF86-A581-4E41-8355-CFEBB325C8F2}"/>
              </a:ext>
            </a:extLst>
          </p:cNvPr>
          <p:cNvSpPr txBox="1"/>
          <p:nvPr/>
        </p:nvSpPr>
        <p:spPr>
          <a:xfrm>
            <a:off x="778410" y="5321837"/>
            <a:ext cx="864660" cy="19684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nSpc>
                <a:spcPct val="90000"/>
              </a:lnSpc>
              <a:spcBef>
                <a:spcPts val="4000"/>
              </a:spcBef>
              <a:defRPr sz="2100" cap="all" spc="210">
                <a:solidFill>
                  <a:srgbClr val="D8232A"/>
                </a:solidFill>
                <a:latin typeface="Poppins Bold"/>
                <a:ea typeface="Poppins Bold"/>
                <a:cs typeface="Poppins Bold"/>
                <a:sym typeface="Poppins Bold"/>
              </a:defRPr>
            </a:lvl1pPr>
          </a:lstStyle>
          <a:p>
            <a:pPr>
              <a:defRPr>
                <a:latin typeface="Poppins Regular"/>
                <a:ea typeface="Poppins Regular"/>
                <a:cs typeface="Poppins Regular"/>
                <a:sym typeface="Poppins Regular"/>
              </a:defRPr>
            </a:pPr>
            <a:r>
              <a:rPr sz="1051"/>
              <a:t>CorDapps</a:t>
            </a:r>
          </a:p>
        </p:txBody>
      </p:sp>
      <p:sp>
        <p:nvSpPr>
          <p:cNvPr id="28" name="PARTNERS">
            <a:extLst>
              <a:ext uri="{FF2B5EF4-FFF2-40B4-BE49-F238E27FC236}">
                <a16:creationId xmlns:a16="http://schemas.microsoft.com/office/drawing/2014/main" xmlns="" id="{B04665A5-1225-9C4B-B8D4-ACFF48086180}"/>
              </a:ext>
            </a:extLst>
          </p:cNvPr>
          <p:cNvSpPr txBox="1"/>
          <p:nvPr/>
        </p:nvSpPr>
        <p:spPr>
          <a:xfrm>
            <a:off x="3494727" y="6245193"/>
            <a:ext cx="842218" cy="19684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nSpc>
                <a:spcPct val="90000"/>
              </a:lnSpc>
              <a:spcBef>
                <a:spcPts val="4000"/>
              </a:spcBef>
              <a:defRPr sz="2100" cap="all" spc="210">
                <a:solidFill>
                  <a:srgbClr val="D8232A"/>
                </a:solidFill>
                <a:latin typeface="Poppins Bold"/>
                <a:ea typeface="Poppins Bold"/>
                <a:cs typeface="Poppins Bold"/>
                <a:sym typeface="Poppins Bold"/>
              </a:defRPr>
            </a:lvl1pPr>
          </a:lstStyle>
          <a:p>
            <a:pPr>
              <a:defRPr>
                <a:latin typeface="Poppins Regular"/>
                <a:ea typeface="Poppins Regular"/>
                <a:cs typeface="Poppins Regular"/>
                <a:sym typeface="Poppins Regular"/>
              </a:defRPr>
            </a:pPr>
            <a:r>
              <a:rPr sz="1051"/>
              <a:t>PARTNERS</a:t>
            </a:r>
          </a:p>
        </p:txBody>
      </p:sp>
      <p:sp>
        <p:nvSpPr>
          <p:cNvPr id="29" name="Line">
            <a:extLst>
              <a:ext uri="{FF2B5EF4-FFF2-40B4-BE49-F238E27FC236}">
                <a16:creationId xmlns:a16="http://schemas.microsoft.com/office/drawing/2014/main" xmlns="" id="{23CB0110-8541-9443-83CD-30F89403EDEB}"/>
              </a:ext>
            </a:extLst>
          </p:cNvPr>
          <p:cNvSpPr/>
          <p:nvPr/>
        </p:nvSpPr>
        <p:spPr>
          <a:xfrm rot="10800000">
            <a:off x="3116089" y="6227374"/>
            <a:ext cx="1192499" cy="271428"/>
          </a:xfrm>
          <a:custGeom>
            <a:avLst/>
            <a:gdLst/>
            <a:ahLst/>
            <a:cxnLst>
              <a:cxn ang="0">
                <a:pos x="wd2" y="hd2"/>
              </a:cxn>
              <a:cxn ang="5400000">
                <a:pos x="wd2" y="hd2"/>
              </a:cxn>
              <a:cxn ang="10800000">
                <a:pos x="wd2" y="hd2"/>
              </a:cxn>
              <a:cxn ang="16200000">
                <a:pos x="wd2" y="hd2"/>
              </a:cxn>
            </a:cxnLst>
            <a:rect l="0" t="0" r="r" b="b"/>
            <a:pathLst>
              <a:path w="21600" h="21600" extrusionOk="0">
                <a:moveTo>
                  <a:pt x="0" y="1"/>
                </a:moveTo>
                <a:lnTo>
                  <a:pt x="16798" y="0"/>
                </a:lnTo>
                <a:lnTo>
                  <a:pt x="21600" y="21600"/>
                </a:lnTo>
              </a:path>
            </a:pathLst>
          </a:custGeom>
          <a:ln w="25400">
            <a:solidFill>
              <a:srgbClr val="8D93A9">
                <a:alpha val="70000"/>
              </a:srgbClr>
            </a:solidFill>
            <a:miter lim="400000"/>
            <a:tailEnd type="oval"/>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30" name="Image" descr="Image">
            <a:extLst>
              <a:ext uri="{FF2B5EF4-FFF2-40B4-BE49-F238E27FC236}">
                <a16:creationId xmlns:a16="http://schemas.microsoft.com/office/drawing/2014/main" xmlns="" id="{A0EC50ED-3D2B-354E-BB00-B1FA98979DE9}"/>
              </a:ext>
            </a:extLst>
          </p:cNvPr>
          <p:cNvPicPr>
            <a:picLocks noChangeAspect="1"/>
          </p:cNvPicPr>
          <p:nvPr/>
        </p:nvPicPr>
        <p:blipFill>
          <a:blip r:embed="rId3">
            <a:extLst/>
          </a:blip>
          <a:stretch>
            <a:fillRect/>
          </a:stretch>
        </p:blipFill>
        <p:spPr>
          <a:xfrm>
            <a:off x="-129329" y="4947397"/>
            <a:ext cx="12141904" cy="2381251"/>
          </a:xfrm>
          <a:prstGeom prst="rect">
            <a:avLst/>
          </a:prstGeom>
          <a:ln w="12700">
            <a:miter lim="400000"/>
          </a:ln>
        </p:spPr>
      </p:pic>
    </p:spTree>
    <p:extLst>
      <p:ext uri="{BB962C8B-B14F-4D97-AF65-F5344CB8AC3E}">
        <p14:creationId xmlns:p14="http://schemas.microsoft.com/office/powerpoint/2010/main" val="232776641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24D7D66-7A63-425D-9949-3E3D23A95163}"/>
              </a:ext>
            </a:extLst>
          </p:cNvPr>
          <p:cNvSpPr>
            <a:spLocks noGrp="1"/>
          </p:cNvSpPr>
          <p:nvPr>
            <p:ph type="title"/>
          </p:nvPr>
        </p:nvSpPr>
        <p:spPr/>
        <p:txBody>
          <a:bodyPr>
            <a:normAutofit/>
          </a:bodyPr>
          <a:lstStyle/>
          <a:p>
            <a:r>
              <a:rPr lang="en-US" dirty="0"/>
              <a:t>Corda Concepts</a:t>
            </a:r>
          </a:p>
        </p:txBody>
      </p:sp>
      <p:sp>
        <p:nvSpPr>
          <p:cNvPr id="5" name="Text Placeholder 4">
            <a:extLst>
              <a:ext uri="{FF2B5EF4-FFF2-40B4-BE49-F238E27FC236}">
                <a16:creationId xmlns:a16="http://schemas.microsoft.com/office/drawing/2014/main" xmlns="" id="{7FAB953F-DCBD-4F95-8390-EA546C81CFD9}"/>
              </a:ext>
            </a:extLst>
          </p:cNvPr>
          <p:cNvSpPr>
            <a:spLocks noGrp="1"/>
          </p:cNvSpPr>
          <p:nvPr>
            <p:ph type="body" sz="quarter" idx="10"/>
          </p:nvPr>
        </p:nvSpPr>
        <p:spPr/>
        <p:txBody>
          <a:bodyPr/>
          <a:lstStyle/>
          <a:p>
            <a:r>
              <a:rPr lang="en-US" dirty="0"/>
              <a:t>03</a:t>
            </a:r>
          </a:p>
        </p:txBody>
      </p:sp>
    </p:spTree>
    <p:extLst>
      <p:ext uri="{BB962C8B-B14F-4D97-AF65-F5344CB8AC3E}">
        <p14:creationId xmlns:p14="http://schemas.microsoft.com/office/powerpoint/2010/main" val="24237157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 world’s only blockchain solution standing-up to the complexity of Financial Services…">
            <a:extLst>
              <a:ext uri="{FF2B5EF4-FFF2-40B4-BE49-F238E27FC236}">
                <a16:creationId xmlns:a16="http://schemas.microsoft.com/office/drawing/2014/main" xmlns="" id="{3ED7A35B-ED42-D04F-88A4-CCF9C53A56FA}"/>
              </a:ext>
            </a:extLst>
          </p:cNvPr>
          <p:cNvSpPr txBox="1">
            <a:spLocks/>
          </p:cNvSpPr>
          <p:nvPr/>
        </p:nvSpPr>
        <p:spPr>
          <a:xfrm>
            <a:off x="1012710" y="5167970"/>
            <a:ext cx="9645627" cy="1048548"/>
          </a:xfrm>
          <a:prstGeom prst="rect">
            <a:avLst/>
          </a:prstGeom>
        </p:spPr>
        <p:txBody>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24022">
              <a:lnSpc>
                <a:spcPct val="100000"/>
              </a:lnSpc>
              <a:spcBef>
                <a:spcPts val="1451"/>
              </a:spcBef>
              <a:buNone/>
              <a:defRPr sz="4018"/>
            </a:pPr>
            <a:r>
              <a:rPr lang="en-GB" sz="2133" b="1" i="1" dirty="0">
                <a:solidFill>
                  <a:schemeClr val="bg1">
                    <a:lumMod val="50000"/>
                  </a:schemeClr>
                </a:solidFill>
                <a:latin typeface="Poppins ExtraLight" pitchFamily="2" charset="77"/>
                <a:cs typeface="Poppins ExtraLight" pitchFamily="2" charset="77"/>
              </a:rPr>
              <a:t>With a deep understanding of how finance and business work— R3 was born out of a shared belief that blockchain technology can unlock hidden potential and fundamentally change the way the world does business. </a:t>
            </a:r>
          </a:p>
          <a:p>
            <a:pPr marL="0" indent="0" defTabSz="224022">
              <a:lnSpc>
                <a:spcPct val="100000"/>
              </a:lnSpc>
              <a:spcBef>
                <a:spcPts val="1451"/>
              </a:spcBef>
              <a:buNone/>
              <a:defRPr sz="4018"/>
            </a:pPr>
            <a:endParaRPr lang="en-GB" sz="2133" b="1" i="1" dirty="0">
              <a:solidFill>
                <a:schemeClr val="bg1">
                  <a:lumMod val="50000"/>
                </a:schemeClr>
              </a:solidFill>
              <a:latin typeface="Poppins ExtraLight" pitchFamily="2" charset="77"/>
              <a:cs typeface="Poppins ExtraLight" pitchFamily="2" charset="77"/>
            </a:endParaRPr>
          </a:p>
        </p:txBody>
      </p:sp>
      <p:cxnSp>
        <p:nvCxnSpPr>
          <p:cNvPr id="11" name="Straight Connector 10">
            <a:extLst>
              <a:ext uri="{FF2B5EF4-FFF2-40B4-BE49-F238E27FC236}">
                <a16:creationId xmlns:a16="http://schemas.microsoft.com/office/drawing/2014/main" xmlns="" id="{C0E77A99-BD1D-8E47-B58F-BB7F08BD803C}"/>
              </a:ext>
            </a:extLst>
          </p:cNvPr>
          <p:cNvCxnSpPr>
            <a:cxnSpLocks/>
          </p:cNvCxnSpPr>
          <p:nvPr/>
        </p:nvCxnSpPr>
        <p:spPr>
          <a:xfrm>
            <a:off x="8225203" y="3395025"/>
            <a:ext cx="2327564" cy="0"/>
          </a:xfrm>
          <a:prstGeom prst="line">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xmlns="" id="{6E65AEFB-5890-BD40-ACEA-736B7458F032}"/>
              </a:ext>
            </a:extLst>
          </p:cNvPr>
          <p:cNvCxnSpPr>
            <a:cxnSpLocks/>
          </p:cNvCxnSpPr>
          <p:nvPr/>
        </p:nvCxnSpPr>
        <p:spPr>
          <a:xfrm>
            <a:off x="4626101" y="3395025"/>
            <a:ext cx="2327564" cy="0"/>
          </a:xfrm>
          <a:prstGeom prst="line">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pic>
        <p:nvPicPr>
          <p:cNvPr id="17" name="Image" descr="Image">
            <a:extLst>
              <a:ext uri="{FF2B5EF4-FFF2-40B4-BE49-F238E27FC236}">
                <a16:creationId xmlns:a16="http://schemas.microsoft.com/office/drawing/2014/main" xmlns="" id="{B5978073-E864-384C-85A6-EFBB7EE4609F}"/>
              </a:ext>
            </a:extLst>
          </p:cNvPr>
          <p:cNvPicPr>
            <a:picLocks noChangeAspect="1"/>
          </p:cNvPicPr>
          <p:nvPr/>
        </p:nvPicPr>
        <p:blipFill>
          <a:blip r:embed="rId3">
            <a:extLst/>
          </a:blip>
          <a:stretch>
            <a:fillRect/>
          </a:stretch>
        </p:blipFill>
        <p:spPr>
          <a:xfrm>
            <a:off x="8452609" y="2138080"/>
            <a:ext cx="1282288" cy="1152000"/>
          </a:xfrm>
          <a:prstGeom prst="rect">
            <a:avLst/>
          </a:prstGeom>
          <a:ln w="12700">
            <a:miter lim="400000"/>
          </a:ln>
        </p:spPr>
      </p:pic>
      <p:pic>
        <p:nvPicPr>
          <p:cNvPr id="19" name="Image" descr="Image">
            <a:extLst>
              <a:ext uri="{FF2B5EF4-FFF2-40B4-BE49-F238E27FC236}">
                <a16:creationId xmlns:a16="http://schemas.microsoft.com/office/drawing/2014/main" xmlns="" id="{6954108F-8B20-BF47-AFFA-BBBABA89A13C}"/>
              </a:ext>
            </a:extLst>
          </p:cNvPr>
          <p:cNvPicPr>
            <a:picLocks noChangeAspect="1"/>
          </p:cNvPicPr>
          <p:nvPr/>
        </p:nvPicPr>
        <p:blipFill>
          <a:blip r:embed="rId4">
            <a:extLst/>
          </a:blip>
          <a:stretch>
            <a:fillRect/>
          </a:stretch>
        </p:blipFill>
        <p:spPr>
          <a:xfrm>
            <a:off x="4858324" y="2138080"/>
            <a:ext cx="1226885" cy="1152000"/>
          </a:xfrm>
          <a:prstGeom prst="rect">
            <a:avLst/>
          </a:prstGeom>
          <a:ln w="12700">
            <a:miter lim="400000"/>
          </a:ln>
        </p:spPr>
      </p:pic>
      <p:pic>
        <p:nvPicPr>
          <p:cNvPr id="20" name="Picture 22" descr="Picture 22">
            <a:extLst>
              <a:ext uri="{FF2B5EF4-FFF2-40B4-BE49-F238E27FC236}">
                <a16:creationId xmlns:a16="http://schemas.microsoft.com/office/drawing/2014/main" xmlns="" id="{415D11E2-F293-4444-A3A8-B354864F9690}"/>
              </a:ext>
            </a:extLst>
          </p:cNvPr>
          <p:cNvPicPr>
            <a:picLocks noChangeAspect="1"/>
          </p:cNvPicPr>
          <p:nvPr/>
        </p:nvPicPr>
        <p:blipFill>
          <a:blip r:embed="rId5">
            <a:extLst/>
          </a:blip>
          <a:stretch>
            <a:fillRect/>
          </a:stretch>
        </p:blipFill>
        <p:spPr>
          <a:xfrm>
            <a:off x="5835524" y="1945313"/>
            <a:ext cx="1200000" cy="490033"/>
          </a:xfrm>
          <a:prstGeom prst="rect">
            <a:avLst/>
          </a:prstGeom>
          <a:ln w="12700">
            <a:miter lim="400000"/>
          </a:ln>
        </p:spPr>
      </p:pic>
      <p:sp>
        <p:nvSpPr>
          <p:cNvPr id="21" name="A GLOBAL  NETWORK OF OVER  60+ PARTNERS">
            <a:extLst>
              <a:ext uri="{FF2B5EF4-FFF2-40B4-BE49-F238E27FC236}">
                <a16:creationId xmlns:a16="http://schemas.microsoft.com/office/drawing/2014/main" xmlns="" id="{953C7105-FD2F-6743-8853-BE7EA91D22F2}"/>
              </a:ext>
            </a:extLst>
          </p:cNvPr>
          <p:cNvSpPr txBox="1"/>
          <p:nvPr/>
        </p:nvSpPr>
        <p:spPr>
          <a:xfrm>
            <a:off x="8225203" y="3484461"/>
            <a:ext cx="2327564" cy="832172"/>
          </a:xfrm>
          <a:prstGeom prst="rect">
            <a:avLst/>
          </a:prstGeom>
          <a:ln w="12700">
            <a:miter lim="400000"/>
          </a:ln>
          <a:extLst>
            <a:ext uri="{C572A759-6A51-4108-AA02-DFA0A04FC94B}">
              <ma14:wrappingTextBoxFlag xmlns:ma14="http://schemas.microsoft.com/office/mac/drawingml/2011/main" xmlns="" val="1"/>
            </a:ext>
          </a:extLst>
        </p:spPr>
        <p:txBody>
          <a:bodyPr wrap="square" lIns="67733" tIns="67733" rIns="67733" bIns="67733">
            <a:spAutoFit/>
          </a:bodyPr>
          <a:lstStyle/>
          <a:p>
            <a:pPr>
              <a:spcBef>
                <a:spcPts val="4000"/>
              </a:spcBef>
              <a:defRPr sz="2700" spc="81">
                <a:solidFill>
                  <a:srgbClr val="D8232A"/>
                </a:solidFill>
                <a:latin typeface="Poppins Bold"/>
                <a:ea typeface="Poppins Bold"/>
                <a:cs typeface="Poppins Bold"/>
                <a:sym typeface="Poppins Bold"/>
              </a:defRPr>
            </a:pPr>
            <a:r>
              <a:rPr sz="1867" b="1" dirty="0"/>
              <a:t>A GLOBAL </a:t>
            </a:r>
            <a:br>
              <a:rPr sz="1867" b="1" dirty="0"/>
            </a:br>
            <a:r>
              <a:rPr sz="1867" b="1" dirty="0"/>
              <a:t>NETWORK OF </a:t>
            </a:r>
            <a:r>
              <a:rPr lang="en-CA" sz="1867" b="1" dirty="0"/>
              <a:t>200+ PARTNERS</a:t>
            </a:r>
            <a:endParaRPr sz="1867" b="1" dirty="0"/>
          </a:p>
        </p:txBody>
      </p:sp>
      <p:sp>
        <p:nvSpPr>
          <p:cNvPr id="22" name="R3 CORDA - ENTERPRISE  GRADE BLOCKCHAIN FOR FINANCIAL SERVICES">
            <a:extLst>
              <a:ext uri="{FF2B5EF4-FFF2-40B4-BE49-F238E27FC236}">
                <a16:creationId xmlns:a16="http://schemas.microsoft.com/office/drawing/2014/main" xmlns="" id="{11BB2BC7-CCE3-8144-89B4-CE70C7968B1C}"/>
              </a:ext>
            </a:extLst>
          </p:cNvPr>
          <p:cNvSpPr txBox="1"/>
          <p:nvPr/>
        </p:nvSpPr>
        <p:spPr>
          <a:xfrm>
            <a:off x="4582217" y="3484461"/>
            <a:ext cx="2519228" cy="832172"/>
          </a:xfrm>
          <a:prstGeom prst="rect">
            <a:avLst/>
          </a:prstGeom>
          <a:ln w="12700">
            <a:miter lim="400000"/>
          </a:ln>
          <a:extLst>
            <a:ext uri="{C572A759-6A51-4108-AA02-DFA0A04FC94B}">
              <ma14:wrappingTextBoxFlag xmlns:ma14="http://schemas.microsoft.com/office/mac/drawingml/2011/main" xmlns="" val="1"/>
            </a:ext>
          </a:extLst>
        </p:spPr>
        <p:txBody>
          <a:bodyPr wrap="square" lIns="67733" tIns="67733" rIns="67733" bIns="67733">
            <a:spAutoFit/>
          </a:bodyPr>
          <a:lstStyle/>
          <a:p>
            <a:pPr>
              <a:spcBef>
                <a:spcPts val="4000"/>
              </a:spcBef>
              <a:defRPr sz="2700" spc="81">
                <a:solidFill>
                  <a:srgbClr val="D8232A"/>
                </a:solidFill>
                <a:latin typeface="Poppins Bold"/>
                <a:ea typeface="Poppins Bold"/>
                <a:cs typeface="Poppins Bold"/>
                <a:sym typeface="Poppins Bold"/>
              </a:defRPr>
            </a:pPr>
            <a:r>
              <a:rPr sz="1867" b="1" dirty="0"/>
              <a:t>R3 CORDA - ENTERPRISE </a:t>
            </a:r>
            <a:br>
              <a:rPr sz="1867" b="1" dirty="0"/>
            </a:br>
            <a:r>
              <a:rPr sz="1867" b="1" dirty="0"/>
              <a:t>GRADE BLOCKCHAIN</a:t>
            </a:r>
          </a:p>
        </p:txBody>
      </p:sp>
      <p:cxnSp>
        <p:nvCxnSpPr>
          <p:cNvPr id="25" name="Straight Connector 24">
            <a:extLst>
              <a:ext uri="{FF2B5EF4-FFF2-40B4-BE49-F238E27FC236}">
                <a16:creationId xmlns:a16="http://schemas.microsoft.com/office/drawing/2014/main" xmlns="" id="{789E2C0F-6DBE-C64A-81BA-F619B07AEAE5}"/>
              </a:ext>
            </a:extLst>
          </p:cNvPr>
          <p:cNvCxnSpPr>
            <a:cxnSpLocks/>
          </p:cNvCxnSpPr>
          <p:nvPr/>
        </p:nvCxnSpPr>
        <p:spPr>
          <a:xfrm>
            <a:off x="8225203" y="4584713"/>
            <a:ext cx="2327564" cy="0"/>
          </a:xfrm>
          <a:prstGeom prst="line">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xmlns="" id="{1D6E600B-D0D2-0041-97FE-69253811F94E}"/>
              </a:ext>
            </a:extLst>
          </p:cNvPr>
          <p:cNvCxnSpPr>
            <a:cxnSpLocks/>
          </p:cNvCxnSpPr>
          <p:nvPr/>
        </p:nvCxnSpPr>
        <p:spPr>
          <a:xfrm>
            <a:off x="4626101" y="4584713"/>
            <a:ext cx="2327564" cy="0"/>
          </a:xfrm>
          <a:prstGeom prst="line">
            <a:avLst/>
          </a:prstGeom>
          <a:ln w="28575">
            <a:solidFill>
              <a:schemeClr val="bg2"/>
            </a:solidFill>
          </a:ln>
        </p:spPr>
        <p:style>
          <a:lnRef idx="1">
            <a:schemeClr val="accent2"/>
          </a:lnRef>
          <a:fillRef idx="0">
            <a:schemeClr val="accent2"/>
          </a:fillRef>
          <a:effectRef idx="0">
            <a:schemeClr val="accent2"/>
          </a:effectRef>
          <a:fontRef idx="minor">
            <a:schemeClr val="tx1"/>
          </a:fontRef>
        </p:style>
      </p:cxnSp>
      <p:pic>
        <p:nvPicPr>
          <p:cNvPr id="27" name="Picture 26">
            <a:extLst>
              <a:ext uri="{FF2B5EF4-FFF2-40B4-BE49-F238E27FC236}">
                <a16:creationId xmlns:a16="http://schemas.microsoft.com/office/drawing/2014/main" xmlns="" id="{D92464B0-8E38-FD41-8E7B-AFE9A997CF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7392" y="778324"/>
            <a:ext cx="2722821" cy="2083232"/>
          </a:xfrm>
          <a:prstGeom prst="rect">
            <a:avLst/>
          </a:prstGeom>
        </p:spPr>
      </p:pic>
    </p:spTree>
    <p:extLst>
      <p:ext uri="{BB962C8B-B14F-4D97-AF65-F5344CB8AC3E}">
        <p14:creationId xmlns:p14="http://schemas.microsoft.com/office/powerpoint/2010/main" val="56850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a:xfrm>
            <a:off x="8810816" y="1002513"/>
            <a:ext cx="3362353" cy="5177011"/>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endParaRPr lang="en-US" sz="1800">
              <a:solidFill>
                <a:sysClr val="windowText" lastClr="000000"/>
              </a:solidFill>
              <a:latin typeface="Calibri" panose="020F0502020204030204"/>
            </a:endParaRPr>
          </a:p>
        </p:txBody>
      </p:sp>
      <p:sp>
        <p:nvSpPr>
          <p:cNvPr id="55" name="Rectangle 54"/>
          <p:cNvSpPr/>
          <p:nvPr/>
        </p:nvSpPr>
        <p:spPr>
          <a:xfrm>
            <a:off x="5512483" y="1011669"/>
            <a:ext cx="3420161" cy="5167856"/>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hangingPunct="1">
              <a:lnSpc>
                <a:spcPct val="100000"/>
              </a:lnSpc>
            </a:pPr>
            <a:endParaRPr lang="en-GB" sz="1351" kern="1200">
              <a:solidFill>
                <a:srgbClr val="FFFFFF"/>
              </a:solidFill>
              <a:latin typeface="Calibri" panose="020F0502020204030204"/>
            </a:endParaRPr>
          </a:p>
        </p:txBody>
      </p:sp>
      <p:sp>
        <p:nvSpPr>
          <p:cNvPr id="104" name="Rectangle 103"/>
          <p:cNvSpPr/>
          <p:nvPr/>
        </p:nvSpPr>
        <p:spPr>
          <a:xfrm>
            <a:off x="-12587" y="1011669"/>
            <a:ext cx="5532699" cy="5167856"/>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endParaRPr lang="en-US" sz="1800">
              <a:solidFill>
                <a:sysClr val="windowText" lastClr="000000"/>
              </a:solidFill>
              <a:latin typeface="Calibri" panose="020F0502020204030204"/>
            </a:endParaRPr>
          </a:p>
        </p:txBody>
      </p:sp>
      <p:pic>
        <p:nvPicPr>
          <p:cNvPr id="21" name="Picture 2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15251" y="2708476"/>
            <a:ext cx="2543299" cy="1585731"/>
          </a:xfrm>
          <a:prstGeom prst="rect">
            <a:avLst/>
          </a:prstGeom>
        </p:spPr>
      </p:pic>
      <p:sp>
        <p:nvSpPr>
          <p:cNvPr id="3" name="Rounded Rectangle 2"/>
          <p:cNvSpPr/>
          <p:nvPr/>
        </p:nvSpPr>
        <p:spPr>
          <a:xfrm>
            <a:off x="9167153" y="1210252"/>
            <a:ext cx="1689903" cy="1186407"/>
          </a:xfrm>
          <a:prstGeom prst="roundRect">
            <a:avLst>
              <a:gd name="adj" fmla="val 5408"/>
            </a:avLst>
          </a:prstGeom>
          <a:solidFill>
            <a:srgbClr val="AED2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endParaRPr lang="en-US" sz="1800">
              <a:solidFill>
                <a:srgbClr val="002060"/>
              </a:solidFill>
              <a:latin typeface="Calibri" panose="020F0502020204030204"/>
            </a:endParaRPr>
          </a:p>
        </p:txBody>
      </p:sp>
      <p:sp>
        <p:nvSpPr>
          <p:cNvPr id="22" name="Rounded Rectangle 21"/>
          <p:cNvSpPr/>
          <p:nvPr/>
        </p:nvSpPr>
        <p:spPr>
          <a:xfrm>
            <a:off x="9294475" y="1372297"/>
            <a:ext cx="370388" cy="329880"/>
          </a:xfrm>
          <a:prstGeom prst="roundRect">
            <a:avLst>
              <a:gd name="adj" fmla="val 1126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endParaRPr lang="en-US" sz="1800">
              <a:solidFill>
                <a:srgbClr val="002060"/>
              </a:solidFill>
              <a:latin typeface="Calibri" panose="020F0502020204030204"/>
            </a:endParaRPr>
          </a:p>
        </p:txBody>
      </p:sp>
      <p:sp>
        <p:nvSpPr>
          <p:cNvPr id="23" name="Rounded Rectangle 22"/>
          <p:cNvSpPr/>
          <p:nvPr/>
        </p:nvSpPr>
        <p:spPr>
          <a:xfrm>
            <a:off x="7120913" y="2322692"/>
            <a:ext cx="811125" cy="357371"/>
          </a:xfrm>
          <a:prstGeom prst="roundRect">
            <a:avLst>
              <a:gd name="adj" fmla="val 1126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r>
              <a:rPr lang="en-US" sz="1100" dirty="0">
                <a:solidFill>
                  <a:srgbClr val="555861"/>
                </a:solidFill>
                <a:latin typeface="Calibri" panose="020F0502020204030204"/>
              </a:rPr>
              <a:t>Transfer (whole)</a:t>
            </a:r>
          </a:p>
        </p:txBody>
      </p:sp>
      <p:sp>
        <p:nvSpPr>
          <p:cNvPr id="24" name="Rounded Rectangle 23"/>
          <p:cNvSpPr/>
          <p:nvPr/>
        </p:nvSpPr>
        <p:spPr>
          <a:xfrm>
            <a:off x="9792185" y="1372297"/>
            <a:ext cx="925008" cy="891252"/>
          </a:xfrm>
          <a:prstGeom prst="roundRect">
            <a:avLst>
              <a:gd name="adj" fmla="val 1126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endParaRPr lang="en-US" sz="1800">
              <a:solidFill>
                <a:srgbClr val="002060"/>
              </a:solidFill>
              <a:latin typeface="Calibri" panose="020F0502020204030204"/>
            </a:endParaRPr>
          </a:p>
        </p:txBody>
      </p:sp>
      <p:sp>
        <p:nvSpPr>
          <p:cNvPr id="25" name="Rounded Rectangle 24"/>
          <p:cNvSpPr/>
          <p:nvPr/>
        </p:nvSpPr>
        <p:spPr>
          <a:xfrm>
            <a:off x="9167153" y="2633935"/>
            <a:ext cx="1689903" cy="1186407"/>
          </a:xfrm>
          <a:prstGeom prst="roundRect">
            <a:avLst>
              <a:gd name="adj" fmla="val 5408"/>
            </a:avLst>
          </a:prstGeom>
          <a:solidFill>
            <a:srgbClr val="AED2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endParaRPr lang="en-US" sz="1800">
              <a:solidFill>
                <a:srgbClr val="002060"/>
              </a:solidFill>
              <a:latin typeface="Calibri" panose="020F0502020204030204"/>
            </a:endParaRPr>
          </a:p>
        </p:txBody>
      </p:sp>
      <p:sp>
        <p:nvSpPr>
          <p:cNvPr id="26" name="Rounded Rectangle 25"/>
          <p:cNvSpPr/>
          <p:nvPr/>
        </p:nvSpPr>
        <p:spPr>
          <a:xfrm>
            <a:off x="9294475" y="2795978"/>
            <a:ext cx="370388" cy="329880"/>
          </a:xfrm>
          <a:prstGeom prst="roundRect">
            <a:avLst>
              <a:gd name="adj" fmla="val 1126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endParaRPr lang="en-US" sz="1800">
              <a:solidFill>
                <a:srgbClr val="002060"/>
              </a:solidFill>
              <a:latin typeface="Calibri" panose="020F0502020204030204"/>
            </a:endParaRPr>
          </a:p>
        </p:txBody>
      </p:sp>
      <p:sp>
        <p:nvSpPr>
          <p:cNvPr id="27" name="Rounded Rectangle 26"/>
          <p:cNvSpPr/>
          <p:nvPr/>
        </p:nvSpPr>
        <p:spPr>
          <a:xfrm>
            <a:off x="9294475" y="3357350"/>
            <a:ext cx="370388" cy="329880"/>
          </a:xfrm>
          <a:prstGeom prst="roundRect">
            <a:avLst>
              <a:gd name="adj" fmla="val 1126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endParaRPr lang="en-US" sz="1800">
              <a:solidFill>
                <a:srgbClr val="002060"/>
              </a:solidFill>
              <a:latin typeface="Calibri" panose="020F0502020204030204"/>
            </a:endParaRPr>
          </a:p>
        </p:txBody>
      </p:sp>
      <p:sp>
        <p:nvSpPr>
          <p:cNvPr id="28" name="Rounded Rectangle 27"/>
          <p:cNvSpPr/>
          <p:nvPr/>
        </p:nvSpPr>
        <p:spPr>
          <a:xfrm>
            <a:off x="9792185" y="2795979"/>
            <a:ext cx="925008" cy="891252"/>
          </a:xfrm>
          <a:prstGeom prst="roundRect">
            <a:avLst>
              <a:gd name="adj" fmla="val 1126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endParaRPr lang="en-US" sz="1800" dirty="0">
              <a:solidFill>
                <a:srgbClr val="002060"/>
              </a:solidFill>
              <a:latin typeface="Calibri" panose="020F0502020204030204"/>
            </a:endParaRPr>
          </a:p>
        </p:txBody>
      </p:sp>
      <p:sp>
        <p:nvSpPr>
          <p:cNvPr id="33" name="Rounded Rectangle 32"/>
          <p:cNvSpPr/>
          <p:nvPr/>
        </p:nvSpPr>
        <p:spPr>
          <a:xfrm>
            <a:off x="9167153" y="4059837"/>
            <a:ext cx="1689903" cy="1186407"/>
          </a:xfrm>
          <a:prstGeom prst="roundRect">
            <a:avLst>
              <a:gd name="adj" fmla="val 540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endParaRPr lang="en-US" sz="1800">
              <a:solidFill>
                <a:sysClr val="windowText" lastClr="000000"/>
              </a:solidFill>
              <a:latin typeface="Calibri" panose="020F0502020204030204"/>
            </a:endParaRPr>
          </a:p>
        </p:txBody>
      </p:sp>
      <p:cxnSp>
        <p:nvCxnSpPr>
          <p:cNvPr id="7" name="Straight Arrow Connector 6"/>
          <p:cNvCxnSpPr>
            <a:stCxn id="21" idx="3"/>
            <a:endCxn id="25" idx="1"/>
          </p:cNvCxnSpPr>
          <p:nvPr/>
        </p:nvCxnSpPr>
        <p:spPr>
          <a:xfrm flipV="1">
            <a:off x="5258550" y="3227139"/>
            <a:ext cx="3908603" cy="27420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1" idx="3"/>
            <a:endCxn id="3" idx="1"/>
          </p:cNvCxnSpPr>
          <p:nvPr/>
        </p:nvCxnSpPr>
        <p:spPr>
          <a:xfrm flipV="1">
            <a:off x="5258550" y="1803456"/>
            <a:ext cx="3908603" cy="1697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1" idx="3"/>
            <a:endCxn id="33" idx="1"/>
          </p:cNvCxnSpPr>
          <p:nvPr/>
        </p:nvCxnSpPr>
        <p:spPr>
          <a:xfrm>
            <a:off x="5258550" y="3501342"/>
            <a:ext cx="3908603" cy="1151699"/>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7125502" y="3279225"/>
            <a:ext cx="811125" cy="357371"/>
          </a:xfrm>
          <a:prstGeom prst="roundRect">
            <a:avLst>
              <a:gd name="adj" fmla="val 1126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r>
              <a:rPr lang="en-US" sz="1100" dirty="0">
                <a:solidFill>
                  <a:srgbClr val="555861"/>
                </a:solidFill>
                <a:latin typeface="Calibri" panose="020F0502020204030204"/>
              </a:rPr>
              <a:t>Transfer (partial)</a:t>
            </a:r>
          </a:p>
        </p:txBody>
      </p:sp>
      <p:sp>
        <p:nvSpPr>
          <p:cNvPr id="48" name="Rounded Rectangle 47"/>
          <p:cNvSpPr/>
          <p:nvPr/>
        </p:nvSpPr>
        <p:spPr>
          <a:xfrm>
            <a:off x="7132900" y="4028029"/>
            <a:ext cx="811125" cy="357371"/>
          </a:xfrm>
          <a:prstGeom prst="roundRect">
            <a:avLst>
              <a:gd name="adj" fmla="val 1126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r>
              <a:rPr lang="en-US" sz="1100" dirty="0">
                <a:solidFill>
                  <a:srgbClr val="555861"/>
                </a:solidFill>
                <a:latin typeface="Calibri" panose="020F0502020204030204"/>
              </a:rPr>
              <a:t>Redeem</a:t>
            </a:r>
          </a:p>
        </p:txBody>
      </p:sp>
      <p:sp>
        <p:nvSpPr>
          <p:cNvPr id="49" name="Rounded Rectangle 48"/>
          <p:cNvSpPr/>
          <p:nvPr/>
        </p:nvSpPr>
        <p:spPr>
          <a:xfrm>
            <a:off x="9294475" y="1924983"/>
            <a:ext cx="370388" cy="329880"/>
          </a:xfrm>
          <a:prstGeom prst="roundRect">
            <a:avLst>
              <a:gd name="adj" fmla="val 1126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endParaRPr lang="en-US" sz="1800">
              <a:solidFill>
                <a:srgbClr val="002060"/>
              </a:solidFill>
              <a:latin typeface="Calibri" panose="020F0502020204030204"/>
            </a:endParaRPr>
          </a:p>
        </p:txBody>
      </p:sp>
      <p:sp>
        <p:nvSpPr>
          <p:cNvPr id="50" name="Rounded Rectangle 49"/>
          <p:cNvSpPr/>
          <p:nvPr/>
        </p:nvSpPr>
        <p:spPr>
          <a:xfrm rot="20700000">
            <a:off x="9483033" y="4395727"/>
            <a:ext cx="1058139" cy="486148"/>
          </a:xfrm>
          <a:prstGeom prst="roundRect">
            <a:avLst>
              <a:gd name="adj" fmla="val 11262"/>
            </a:avLst>
          </a:prstGeom>
          <a:solidFill>
            <a:srgbClr val="FCFFB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r>
              <a:rPr lang="en-US" sz="1200" b="1" u="sng" dirty="0">
                <a:solidFill>
                  <a:schemeClr val="bg1"/>
                </a:solidFill>
                <a:latin typeface="Calibri" panose="020F0502020204030204"/>
              </a:rPr>
              <a:t>No output State</a:t>
            </a:r>
          </a:p>
        </p:txBody>
      </p:sp>
      <p:sp>
        <p:nvSpPr>
          <p:cNvPr id="56" name="Rounded Rectangle 55"/>
          <p:cNvSpPr/>
          <p:nvPr/>
        </p:nvSpPr>
        <p:spPr>
          <a:xfrm>
            <a:off x="174200" y="2514593"/>
            <a:ext cx="1925589" cy="1630580"/>
          </a:xfrm>
          <a:prstGeom prst="roundRect">
            <a:avLst>
              <a:gd name="adj" fmla="val 328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r>
              <a:rPr lang="en-US" sz="1400" b="1" dirty="0">
                <a:solidFill>
                  <a:srgbClr val="555861"/>
                </a:solidFill>
                <a:latin typeface="Calibri" panose="020F0502020204030204"/>
              </a:rPr>
              <a:t>Contract Code</a:t>
            </a:r>
            <a:r>
              <a:rPr lang="en-US" sz="1400" dirty="0">
                <a:solidFill>
                  <a:srgbClr val="555861"/>
                </a:solidFill>
                <a:latin typeface="Calibri" panose="020F0502020204030204"/>
              </a:rPr>
              <a:t>:</a:t>
            </a:r>
          </a:p>
          <a:p>
            <a:pPr algn="ctr" defTabSz="914377" hangingPunct="1">
              <a:lnSpc>
                <a:spcPct val="100000"/>
              </a:lnSpc>
              <a:defRPr/>
            </a:pPr>
            <a:endParaRPr lang="en-US" sz="1400" dirty="0">
              <a:solidFill>
                <a:srgbClr val="555861"/>
              </a:solidFill>
              <a:latin typeface="Calibri" panose="020F0502020204030204"/>
            </a:endParaRPr>
          </a:p>
          <a:p>
            <a:pPr defTabSz="914377" hangingPunct="1">
              <a:lnSpc>
                <a:spcPct val="100000"/>
              </a:lnSpc>
              <a:defRPr/>
            </a:pPr>
            <a:r>
              <a:rPr lang="en-US" sz="1200" b="1" dirty="0">
                <a:solidFill>
                  <a:srgbClr val="555861"/>
                </a:solidFill>
                <a:latin typeface="Calibri" panose="020F0502020204030204"/>
              </a:rPr>
              <a:t>Verify</a:t>
            </a:r>
            <a:r>
              <a:rPr lang="en-US" sz="1200" dirty="0">
                <a:solidFill>
                  <a:srgbClr val="555861"/>
                </a:solidFill>
                <a:latin typeface="Calibri" panose="020F0502020204030204"/>
              </a:rPr>
              <a:t> that:</a:t>
            </a:r>
          </a:p>
          <a:p>
            <a:pPr defTabSz="914377" hangingPunct="1">
              <a:lnSpc>
                <a:spcPct val="100000"/>
              </a:lnSpc>
              <a:defRPr/>
            </a:pPr>
            <a:r>
              <a:rPr lang="en-US" sz="1200" dirty="0">
                <a:solidFill>
                  <a:srgbClr val="555861"/>
                </a:solidFill>
                <a:latin typeface="Calibri" panose="020F0502020204030204"/>
              </a:rPr>
              <a:t>Transfer (whole):</a:t>
            </a:r>
          </a:p>
          <a:p>
            <a:pPr marL="171446" indent="-171446" defTabSz="914377" hangingPunct="1">
              <a:lnSpc>
                <a:spcPct val="100000"/>
              </a:lnSpc>
              <a:buFont typeface="Arial" panose="020B0604020202020204" pitchFamily="34" charset="0"/>
              <a:buChar char="•"/>
              <a:defRPr/>
            </a:pPr>
            <a:r>
              <a:rPr lang="en-US" sz="1200" dirty="0">
                <a:solidFill>
                  <a:srgbClr val="555861"/>
                </a:solidFill>
                <a:latin typeface="Calibri" panose="020F0502020204030204"/>
              </a:rPr>
              <a:t>Rule 1 { code }</a:t>
            </a:r>
          </a:p>
          <a:p>
            <a:pPr defTabSz="914377" hangingPunct="1">
              <a:lnSpc>
                <a:spcPct val="100000"/>
              </a:lnSpc>
              <a:defRPr/>
            </a:pPr>
            <a:r>
              <a:rPr lang="en-US" sz="1200" dirty="0">
                <a:solidFill>
                  <a:srgbClr val="555861"/>
                </a:solidFill>
                <a:latin typeface="Calibri" panose="020F0502020204030204"/>
              </a:rPr>
              <a:t>Transfer (partial):</a:t>
            </a:r>
          </a:p>
          <a:p>
            <a:pPr marL="171446" indent="-171446" defTabSz="914377" hangingPunct="1">
              <a:lnSpc>
                <a:spcPct val="100000"/>
              </a:lnSpc>
              <a:buFont typeface="Arial" panose="020B0604020202020204" pitchFamily="34" charset="0"/>
              <a:buChar char="•"/>
              <a:defRPr/>
            </a:pPr>
            <a:r>
              <a:rPr lang="en-US" sz="1200" dirty="0">
                <a:solidFill>
                  <a:srgbClr val="555861"/>
                </a:solidFill>
                <a:latin typeface="Calibri" panose="020F0502020204030204"/>
              </a:rPr>
              <a:t>Rule 1 { code }</a:t>
            </a:r>
          </a:p>
          <a:p>
            <a:pPr marL="171446" indent="-171446" defTabSz="914377" hangingPunct="1">
              <a:lnSpc>
                <a:spcPct val="100000"/>
              </a:lnSpc>
              <a:buFont typeface="Arial" panose="020B0604020202020204" pitchFamily="34" charset="0"/>
              <a:buChar char="•"/>
              <a:defRPr/>
            </a:pPr>
            <a:r>
              <a:rPr lang="en-US" sz="1200" dirty="0">
                <a:solidFill>
                  <a:srgbClr val="555861"/>
                </a:solidFill>
                <a:latin typeface="Calibri" panose="020F0502020204030204"/>
              </a:rPr>
              <a:t>Rule 2 { code }</a:t>
            </a:r>
          </a:p>
        </p:txBody>
      </p:sp>
      <p:cxnSp>
        <p:nvCxnSpPr>
          <p:cNvPr id="58" name="Straight Connector 57"/>
          <p:cNvCxnSpPr/>
          <p:nvPr/>
        </p:nvCxnSpPr>
        <p:spPr>
          <a:xfrm>
            <a:off x="2099789" y="2538962"/>
            <a:ext cx="729327" cy="45823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2766350" y="2132057"/>
            <a:ext cx="246316" cy="5764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4938255" y="2132057"/>
            <a:ext cx="286208" cy="57641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85" name="Rounded Rectangle 84"/>
          <p:cNvSpPr/>
          <p:nvPr/>
        </p:nvSpPr>
        <p:spPr>
          <a:xfrm>
            <a:off x="3012666" y="1146143"/>
            <a:ext cx="1925589" cy="1120388"/>
          </a:xfrm>
          <a:prstGeom prst="roundRect">
            <a:avLst>
              <a:gd name="adj" fmla="val 328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r>
              <a:rPr lang="en-US" sz="1400" b="1" dirty="0">
                <a:solidFill>
                  <a:srgbClr val="555861"/>
                </a:solidFill>
                <a:latin typeface="Calibri" panose="020F0502020204030204"/>
              </a:rPr>
              <a:t>State Object </a:t>
            </a:r>
            <a:r>
              <a:rPr lang="en-US" sz="1400" dirty="0">
                <a:solidFill>
                  <a:srgbClr val="555861"/>
                </a:solidFill>
                <a:latin typeface="Calibri" panose="020F0502020204030204"/>
              </a:rPr>
              <a:t>creates properties / fields for the given financial agreement</a:t>
            </a:r>
            <a:endParaRPr lang="en-US" sz="1200" dirty="0">
              <a:solidFill>
                <a:srgbClr val="555861"/>
              </a:solidFill>
              <a:latin typeface="Calibri" panose="020F0502020204030204"/>
            </a:endParaRPr>
          </a:p>
        </p:txBody>
      </p:sp>
      <p:sp>
        <p:nvSpPr>
          <p:cNvPr id="89" name="Oval 88"/>
          <p:cNvSpPr/>
          <p:nvPr/>
        </p:nvSpPr>
        <p:spPr>
          <a:xfrm>
            <a:off x="2847551" y="960701"/>
            <a:ext cx="330228" cy="330228"/>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77" hangingPunct="1">
              <a:lnSpc>
                <a:spcPct val="100000"/>
              </a:lnSpc>
              <a:defRPr/>
            </a:pPr>
            <a:r>
              <a:rPr lang="en-US" sz="1400" dirty="0">
                <a:solidFill>
                  <a:srgbClr val="FFFFFF"/>
                </a:solidFill>
                <a:latin typeface="Calibri" panose="020F0502020204030204"/>
              </a:rPr>
              <a:t>1</a:t>
            </a:r>
          </a:p>
        </p:txBody>
      </p:sp>
      <p:sp>
        <p:nvSpPr>
          <p:cNvPr id="95" name="Rounded Rectangle 94"/>
          <p:cNvSpPr/>
          <p:nvPr/>
        </p:nvSpPr>
        <p:spPr>
          <a:xfrm>
            <a:off x="5023314" y="5909730"/>
            <a:ext cx="4460551" cy="633647"/>
          </a:xfrm>
          <a:prstGeom prst="roundRect">
            <a:avLst>
              <a:gd name="adj" fmla="val 328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r>
              <a:rPr lang="en-US" sz="1400" b="1" dirty="0">
                <a:solidFill>
                  <a:srgbClr val="555861"/>
                </a:solidFill>
                <a:latin typeface="Calibri" panose="020F0502020204030204"/>
              </a:rPr>
              <a:t>Flows</a:t>
            </a:r>
            <a:r>
              <a:rPr lang="en-US" sz="1400" dirty="0">
                <a:solidFill>
                  <a:srgbClr val="555861"/>
                </a:solidFill>
                <a:latin typeface="Calibri" panose="020F0502020204030204"/>
              </a:rPr>
              <a:t> defined for specific data sent to each node/identity (e.g. FI vs regulator vs uniqueness service)</a:t>
            </a:r>
            <a:endParaRPr lang="en-US" sz="1200" dirty="0">
              <a:solidFill>
                <a:srgbClr val="555861"/>
              </a:solidFill>
              <a:latin typeface="Calibri" panose="020F0502020204030204"/>
            </a:endParaRPr>
          </a:p>
        </p:txBody>
      </p:sp>
      <p:sp>
        <p:nvSpPr>
          <p:cNvPr id="94" name="Oval 93"/>
          <p:cNvSpPr/>
          <p:nvPr/>
        </p:nvSpPr>
        <p:spPr>
          <a:xfrm>
            <a:off x="4858199" y="5744617"/>
            <a:ext cx="330228" cy="330228"/>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77" hangingPunct="1">
              <a:lnSpc>
                <a:spcPct val="100000"/>
              </a:lnSpc>
            </a:pPr>
            <a:r>
              <a:rPr lang="en-US" sz="1400" dirty="0">
                <a:solidFill>
                  <a:srgbClr val="FFFFFF"/>
                </a:solidFill>
                <a:latin typeface="Calibri" panose="020F0502020204030204"/>
              </a:rPr>
              <a:t>6</a:t>
            </a:r>
          </a:p>
        </p:txBody>
      </p:sp>
      <p:sp>
        <p:nvSpPr>
          <p:cNvPr id="96" name="Rectangle 95"/>
          <p:cNvSpPr/>
          <p:nvPr/>
        </p:nvSpPr>
        <p:spPr>
          <a:xfrm>
            <a:off x="6792907" y="1011668"/>
            <a:ext cx="1491113" cy="261610"/>
          </a:xfrm>
          <a:prstGeom prst="rect">
            <a:avLst/>
          </a:prstGeom>
        </p:spPr>
        <p:txBody>
          <a:bodyPr wrap="none">
            <a:spAutoFit/>
          </a:bodyPr>
          <a:lstStyle/>
          <a:p>
            <a:pPr algn="ctr" defTabSz="914377" hangingPunct="1">
              <a:lnSpc>
                <a:spcPct val="100000"/>
              </a:lnSpc>
              <a:defRPr/>
            </a:pPr>
            <a:r>
              <a:rPr lang="en-US" sz="1100" b="1" u="sng" dirty="0">
                <a:solidFill>
                  <a:srgbClr val="555861"/>
                </a:solidFill>
                <a:latin typeface="Calibri" panose="020F0502020204030204"/>
              </a:rPr>
              <a:t>Transactions (defined)</a:t>
            </a:r>
          </a:p>
        </p:txBody>
      </p:sp>
      <p:sp>
        <p:nvSpPr>
          <p:cNvPr id="52" name="Oval 51"/>
          <p:cNvSpPr/>
          <p:nvPr/>
        </p:nvSpPr>
        <p:spPr>
          <a:xfrm>
            <a:off x="9086" y="2373847"/>
            <a:ext cx="330228" cy="330228"/>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77" hangingPunct="1">
              <a:lnSpc>
                <a:spcPct val="100000"/>
              </a:lnSpc>
            </a:pPr>
            <a:r>
              <a:rPr lang="en-US" sz="1400" dirty="0">
                <a:solidFill>
                  <a:srgbClr val="FFFFFF"/>
                </a:solidFill>
                <a:latin typeface="Calibri" panose="020F0502020204030204"/>
              </a:rPr>
              <a:t>2</a:t>
            </a:r>
          </a:p>
        </p:txBody>
      </p:sp>
      <p:sp>
        <p:nvSpPr>
          <p:cNvPr id="54" name="Rounded Rectangle 53"/>
          <p:cNvSpPr/>
          <p:nvPr/>
        </p:nvSpPr>
        <p:spPr>
          <a:xfrm>
            <a:off x="1287013" y="5197365"/>
            <a:ext cx="2255177" cy="1330435"/>
          </a:xfrm>
          <a:prstGeom prst="roundRect">
            <a:avLst>
              <a:gd name="adj" fmla="val 328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r>
              <a:rPr lang="en-US" sz="1400" b="1" dirty="0">
                <a:solidFill>
                  <a:srgbClr val="555861"/>
                </a:solidFill>
                <a:latin typeface="Calibri" panose="020F0502020204030204"/>
              </a:rPr>
              <a:t>Legal Prose</a:t>
            </a:r>
            <a:r>
              <a:rPr lang="en-US" sz="1400" dirty="0">
                <a:solidFill>
                  <a:srgbClr val="555861"/>
                </a:solidFill>
                <a:latin typeface="Calibri" panose="020F0502020204030204"/>
              </a:rPr>
              <a:t>:</a:t>
            </a:r>
          </a:p>
          <a:p>
            <a:pPr algn="ctr" defTabSz="914377" hangingPunct="1">
              <a:lnSpc>
                <a:spcPct val="100000"/>
              </a:lnSpc>
              <a:defRPr/>
            </a:pPr>
            <a:endParaRPr lang="en-US" sz="1400" dirty="0">
              <a:solidFill>
                <a:srgbClr val="555861"/>
              </a:solidFill>
              <a:latin typeface="Calibri" panose="020F0502020204030204"/>
            </a:endParaRPr>
          </a:p>
          <a:p>
            <a:pPr algn="ctr" defTabSz="914377" hangingPunct="1">
              <a:lnSpc>
                <a:spcPct val="100000"/>
              </a:lnSpc>
              <a:defRPr/>
            </a:pPr>
            <a:r>
              <a:rPr lang="en-US" sz="1400" dirty="0">
                <a:solidFill>
                  <a:srgbClr val="555861"/>
                </a:solidFill>
                <a:latin typeface="Calibri" panose="020F0502020204030204"/>
              </a:rPr>
              <a:t>The</a:t>
            </a:r>
            <a:r>
              <a:rPr lang="en-US" sz="1400" b="1" dirty="0">
                <a:solidFill>
                  <a:srgbClr val="555861"/>
                </a:solidFill>
                <a:latin typeface="Calibri" panose="020F0502020204030204"/>
              </a:rPr>
              <a:t> </a:t>
            </a:r>
            <a:r>
              <a:rPr lang="en-US" sz="1400" b="1" dirty="0" err="1">
                <a:solidFill>
                  <a:srgbClr val="555861"/>
                </a:solidFill>
                <a:latin typeface="Calibri" panose="020F0502020204030204"/>
              </a:rPr>
              <a:t>Ricardian</a:t>
            </a:r>
            <a:r>
              <a:rPr lang="en-US" sz="1400" b="1" dirty="0">
                <a:solidFill>
                  <a:srgbClr val="555861"/>
                </a:solidFill>
                <a:latin typeface="Calibri" panose="020F0502020204030204"/>
              </a:rPr>
              <a:t> Contract </a:t>
            </a:r>
            <a:r>
              <a:rPr lang="en-US" sz="1400" dirty="0">
                <a:solidFill>
                  <a:srgbClr val="555861"/>
                </a:solidFill>
                <a:latin typeface="Calibri" panose="020F0502020204030204"/>
              </a:rPr>
              <a:t>is composed of </a:t>
            </a:r>
            <a:r>
              <a:rPr lang="en-US" sz="1400" b="1" dirty="0">
                <a:solidFill>
                  <a:srgbClr val="555861"/>
                </a:solidFill>
                <a:latin typeface="Calibri" panose="020F0502020204030204"/>
              </a:rPr>
              <a:t>legal prose</a:t>
            </a:r>
            <a:r>
              <a:rPr lang="en-US" sz="1400" dirty="0">
                <a:solidFill>
                  <a:srgbClr val="555861"/>
                </a:solidFill>
                <a:latin typeface="Calibri" panose="020F0502020204030204"/>
              </a:rPr>
              <a:t>, parameters and contract code</a:t>
            </a:r>
          </a:p>
        </p:txBody>
      </p:sp>
      <p:cxnSp>
        <p:nvCxnSpPr>
          <p:cNvPr id="59" name="Straight Connector 58"/>
          <p:cNvCxnSpPr/>
          <p:nvPr/>
        </p:nvCxnSpPr>
        <p:spPr>
          <a:xfrm flipV="1">
            <a:off x="2099789" y="3429001"/>
            <a:ext cx="729327" cy="68007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422421" y="3944137"/>
            <a:ext cx="119768" cy="126315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1287014" y="3944135"/>
            <a:ext cx="1542103" cy="126315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121899" y="5032253"/>
            <a:ext cx="330228" cy="330228"/>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77" hangingPunct="1">
              <a:lnSpc>
                <a:spcPct val="100000"/>
              </a:lnSpc>
            </a:pPr>
            <a:r>
              <a:rPr lang="en-US" sz="1400" dirty="0">
                <a:solidFill>
                  <a:srgbClr val="FFFFFF"/>
                </a:solidFill>
                <a:latin typeface="Calibri" panose="020F0502020204030204"/>
              </a:rPr>
              <a:t>3</a:t>
            </a:r>
          </a:p>
        </p:txBody>
      </p:sp>
      <p:sp>
        <p:nvSpPr>
          <p:cNvPr id="72" name="Rounded Rectangle 71"/>
          <p:cNvSpPr/>
          <p:nvPr/>
        </p:nvSpPr>
        <p:spPr>
          <a:xfrm>
            <a:off x="6633597" y="819595"/>
            <a:ext cx="1794935" cy="811336"/>
          </a:xfrm>
          <a:prstGeom prst="roundRect">
            <a:avLst>
              <a:gd name="adj" fmla="val 328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r>
              <a:rPr lang="en-US" sz="1400" b="1" dirty="0">
                <a:solidFill>
                  <a:srgbClr val="555861"/>
                </a:solidFill>
                <a:latin typeface="Calibri" panose="020F0502020204030204"/>
              </a:rPr>
              <a:t>Transactions </a:t>
            </a:r>
            <a:r>
              <a:rPr lang="en-US" sz="1400" dirty="0">
                <a:solidFill>
                  <a:srgbClr val="555861"/>
                </a:solidFill>
                <a:latin typeface="Calibri" panose="020F0502020204030204"/>
              </a:rPr>
              <a:t>enable</a:t>
            </a:r>
            <a:r>
              <a:rPr lang="en-US" sz="1400" b="1" dirty="0">
                <a:solidFill>
                  <a:srgbClr val="555861"/>
                </a:solidFill>
                <a:latin typeface="Calibri" panose="020F0502020204030204"/>
              </a:rPr>
              <a:t> </a:t>
            </a:r>
            <a:r>
              <a:rPr lang="en-US" sz="1400" dirty="0">
                <a:solidFill>
                  <a:srgbClr val="555861"/>
                </a:solidFill>
                <a:latin typeface="Calibri" panose="020F0502020204030204"/>
              </a:rPr>
              <a:t>transition between states</a:t>
            </a:r>
            <a:endParaRPr lang="en-US" sz="1200" dirty="0">
              <a:solidFill>
                <a:srgbClr val="555861"/>
              </a:solidFill>
              <a:latin typeface="Calibri" panose="020F0502020204030204"/>
            </a:endParaRPr>
          </a:p>
        </p:txBody>
      </p:sp>
      <p:sp>
        <p:nvSpPr>
          <p:cNvPr id="73" name="Oval 72"/>
          <p:cNvSpPr/>
          <p:nvPr/>
        </p:nvSpPr>
        <p:spPr>
          <a:xfrm>
            <a:off x="6468483" y="672285"/>
            <a:ext cx="330228" cy="330228"/>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77" hangingPunct="1">
              <a:lnSpc>
                <a:spcPct val="100000"/>
              </a:lnSpc>
            </a:pPr>
            <a:r>
              <a:rPr lang="en-US" sz="1400" dirty="0">
                <a:solidFill>
                  <a:srgbClr val="FFFFFF"/>
                </a:solidFill>
                <a:latin typeface="Calibri" panose="020F0502020204030204"/>
              </a:rPr>
              <a:t>4</a:t>
            </a:r>
          </a:p>
        </p:txBody>
      </p:sp>
      <p:sp>
        <p:nvSpPr>
          <p:cNvPr id="80" name="Rounded Rectangle 79"/>
          <p:cNvSpPr/>
          <p:nvPr/>
        </p:nvSpPr>
        <p:spPr>
          <a:xfrm>
            <a:off x="6285629" y="4753406"/>
            <a:ext cx="2048696" cy="901671"/>
          </a:xfrm>
          <a:prstGeom prst="roundRect">
            <a:avLst>
              <a:gd name="adj" fmla="val 328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defRPr/>
            </a:pPr>
            <a:r>
              <a:rPr lang="en-US" sz="1400" b="1" dirty="0">
                <a:solidFill>
                  <a:srgbClr val="555861"/>
                </a:solidFill>
                <a:latin typeface="Calibri" panose="020F0502020204030204"/>
              </a:rPr>
              <a:t>Consensus</a:t>
            </a:r>
            <a:r>
              <a:rPr lang="en-US" sz="1400" dirty="0">
                <a:solidFill>
                  <a:srgbClr val="555861"/>
                </a:solidFill>
                <a:latin typeface="Calibri" panose="020F0502020204030204"/>
              </a:rPr>
              <a:t> is reached on transaction validity and uniqueness</a:t>
            </a:r>
            <a:endParaRPr lang="en-US" sz="1200" dirty="0">
              <a:solidFill>
                <a:srgbClr val="555861"/>
              </a:solidFill>
              <a:latin typeface="Calibri" panose="020F0502020204030204"/>
            </a:endParaRPr>
          </a:p>
        </p:txBody>
      </p:sp>
      <p:sp>
        <p:nvSpPr>
          <p:cNvPr id="82" name="Oval 81"/>
          <p:cNvSpPr/>
          <p:nvPr/>
        </p:nvSpPr>
        <p:spPr>
          <a:xfrm>
            <a:off x="6121039" y="4581119"/>
            <a:ext cx="330228" cy="330228"/>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77" hangingPunct="1">
              <a:lnSpc>
                <a:spcPct val="100000"/>
              </a:lnSpc>
            </a:pPr>
            <a:r>
              <a:rPr lang="en-US" sz="1400" dirty="0">
                <a:solidFill>
                  <a:srgbClr val="FFFFFF"/>
                </a:solidFill>
                <a:latin typeface="Calibri" panose="020F0502020204030204"/>
              </a:rPr>
              <a:t>5</a:t>
            </a:r>
          </a:p>
        </p:txBody>
      </p:sp>
      <p:sp>
        <p:nvSpPr>
          <p:cNvPr id="5" name="Title 4">
            <a:extLst>
              <a:ext uri="{FF2B5EF4-FFF2-40B4-BE49-F238E27FC236}">
                <a16:creationId xmlns:a16="http://schemas.microsoft.com/office/drawing/2014/main" xmlns="" id="{F330AF84-265F-8646-A804-0CEF4CB4D471}"/>
              </a:ext>
            </a:extLst>
          </p:cNvPr>
          <p:cNvSpPr>
            <a:spLocks noGrp="1"/>
          </p:cNvSpPr>
          <p:nvPr>
            <p:ph type="title"/>
          </p:nvPr>
        </p:nvSpPr>
        <p:spPr/>
        <p:txBody>
          <a:bodyPr/>
          <a:lstStyle/>
          <a:p>
            <a:r>
              <a:rPr lang="en-US" dirty="0"/>
              <a:t>Corda key concepts</a:t>
            </a:r>
          </a:p>
        </p:txBody>
      </p:sp>
      <p:sp>
        <p:nvSpPr>
          <p:cNvPr id="43" name="Slide Number Placeholder 4"/>
          <p:cNvSpPr>
            <a:spLocks noGrp="1"/>
          </p:cNvSpPr>
          <p:nvPr>
            <p:ph type="sldNum" sz="quarter" idx="2"/>
          </p:nvPr>
        </p:nvSpPr>
        <p:spPr>
          <a:prstGeom prst="rect">
            <a:avLst/>
          </a:prstGeom>
        </p:spPr>
        <p:txBody>
          <a:bodyPr/>
          <a:lstStyle/>
          <a:p>
            <a:pPr defTabSz="914377" hangingPunct="1">
              <a:lnSpc>
                <a:spcPct val="100000"/>
              </a:lnSpc>
            </a:pPr>
            <a:fld id="{85D5116B-0CCE-493F-9EC5-01E47A09EE1C}" type="slidenum">
              <a:rPr lang="en-US" b="1" kern="1200">
                <a:solidFill>
                  <a:srgbClr val="969696"/>
                </a:solidFill>
              </a:rPr>
              <a:pPr defTabSz="914377" hangingPunct="1">
                <a:lnSpc>
                  <a:spcPct val="100000"/>
                </a:lnSpc>
              </a:pPr>
              <a:t>30</a:t>
            </a:fld>
            <a:endParaRPr lang="en-US" b="1" kern="1200" dirty="0">
              <a:solidFill>
                <a:srgbClr val="969696"/>
              </a:solidFill>
            </a:endParaRPr>
          </a:p>
        </p:txBody>
      </p:sp>
    </p:spTree>
    <p:extLst>
      <p:ext uri="{BB962C8B-B14F-4D97-AF65-F5344CB8AC3E}">
        <p14:creationId xmlns:p14="http://schemas.microsoft.com/office/powerpoint/2010/main" val="285275805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3E9FDF65-3B0D-4E8E-A135-D17F2A25BE01}"/>
              </a:ext>
            </a:extLst>
          </p:cNvPr>
          <p:cNvSpPr/>
          <p:nvPr/>
        </p:nvSpPr>
        <p:spPr>
          <a:xfrm>
            <a:off x="716639" y="1179443"/>
            <a:ext cx="7820026" cy="5393635"/>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 name="Title 2">
            <a:extLst>
              <a:ext uri="{FF2B5EF4-FFF2-40B4-BE49-F238E27FC236}">
                <a16:creationId xmlns:a16="http://schemas.microsoft.com/office/drawing/2014/main" xmlns="" id="{97F9B8ED-C073-4F26-B1BA-BBFD0886806B}"/>
              </a:ext>
            </a:extLst>
          </p:cNvPr>
          <p:cNvSpPr>
            <a:spLocks noGrp="1"/>
          </p:cNvSpPr>
          <p:nvPr>
            <p:ph type="title"/>
          </p:nvPr>
        </p:nvSpPr>
        <p:spPr/>
        <p:txBody>
          <a:bodyPr/>
          <a:lstStyle/>
          <a:p>
            <a:r>
              <a:rPr lang="en-US" dirty="0"/>
              <a:t>Corda: building blocks</a:t>
            </a:r>
          </a:p>
        </p:txBody>
      </p:sp>
      <p:sp>
        <p:nvSpPr>
          <p:cNvPr id="4" name="Slide Number Placeholder 3">
            <a:extLst>
              <a:ext uri="{FF2B5EF4-FFF2-40B4-BE49-F238E27FC236}">
                <a16:creationId xmlns:a16="http://schemas.microsoft.com/office/drawing/2014/main" xmlns="" id="{79B0FFD4-2D92-4151-8C0E-0582D4877E68}"/>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5" name="Content Placeholder 33">
            <a:extLst>
              <a:ext uri="{FF2B5EF4-FFF2-40B4-BE49-F238E27FC236}">
                <a16:creationId xmlns:a16="http://schemas.microsoft.com/office/drawing/2014/main" xmlns="" id="{1EA3182E-C915-4C58-9DF3-8CEAEAAA43D4}"/>
              </a:ext>
            </a:extLst>
          </p:cNvPr>
          <p:cNvSpPr txBox="1">
            <a:spLocks/>
          </p:cNvSpPr>
          <p:nvPr/>
        </p:nvSpPr>
        <p:spPr>
          <a:xfrm>
            <a:off x="9300277" y="3183353"/>
            <a:ext cx="2136117" cy="2714925"/>
          </a:xfrm>
          <a:prstGeom prst="rect">
            <a:avLst/>
          </a:prstGeom>
          <a:ln>
            <a:noFill/>
          </a:ln>
        </p:spPr>
        <p:txBody>
          <a:bodyPr vert="horz" lIns="0" tIns="0" rIns="0" bIns="0" rtlCol="0">
            <a:noAutofit/>
          </a:bodyPr>
          <a:lstStyle>
            <a:lvl1pPr marL="0" indent="0" algn="ctr" defTabSz="914400" rtl="0" eaLnBrk="1" latinLnBrk="0" hangingPunct="1">
              <a:lnSpc>
                <a:spcPct val="90000"/>
              </a:lnSpc>
              <a:spcBef>
                <a:spcPts val="0"/>
              </a:spcBef>
              <a:buFont typeface="Arial"/>
              <a:buNone/>
              <a:defRPr sz="1200" b="1" kern="1200">
                <a:solidFill>
                  <a:schemeClr val="tx2"/>
                </a:solidFill>
                <a:latin typeface="+mn-lt"/>
                <a:ea typeface="+mn-ea"/>
                <a:cs typeface="+mn-cs"/>
              </a:defRPr>
            </a:lvl1pPr>
            <a:lvl2pPr marL="0" indent="0" algn="ctr" defTabSz="914400" rtl="0" eaLnBrk="1" latinLnBrk="0" hangingPunct="1">
              <a:lnSpc>
                <a:spcPct val="90000"/>
              </a:lnSpc>
              <a:spcBef>
                <a:spcPts val="0"/>
              </a:spcBef>
              <a:buSzPct val="120000"/>
              <a:buFont typeface="Arial" charset="0"/>
              <a:buNone/>
              <a:tabLst/>
              <a:defRPr sz="1200" kern="1200">
                <a:solidFill>
                  <a:schemeClr val="tx1"/>
                </a:solidFill>
                <a:latin typeface="+mn-lt"/>
                <a:ea typeface="+mn-ea"/>
                <a:cs typeface="+mn-cs"/>
              </a:defRPr>
            </a:lvl2pPr>
            <a:lvl3pPr marL="558000" indent="-96838" algn="ctr" defTabSz="914400" rtl="0" eaLnBrk="1" latinLnBrk="0" hangingPunct="1">
              <a:lnSpc>
                <a:spcPct val="110000"/>
              </a:lnSpc>
              <a:spcBef>
                <a:spcPts val="0"/>
              </a:spcBef>
              <a:buFont typeface=".AppleSystemUIFont" charset="-120"/>
              <a:buChar char="–"/>
              <a:tabLst/>
              <a:defRPr sz="1200" kern="1200">
                <a:solidFill>
                  <a:schemeClr val="tx1"/>
                </a:solidFill>
                <a:latin typeface="+mn-lt"/>
                <a:ea typeface="+mn-ea"/>
                <a:cs typeface="+mn-cs"/>
              </a:defRPr>
            </a:lvl3pPr>
            <a:lvl4pPr marL="0" indent="0" algn="ctr" defTabSz="914400" rtl="0" eaLnBrk="1" latinLnBrk="0" hangingPunct="1">
              <a:lnSpc>
                <a:spcPct val="90000"/>
              </a:lnSpc>
              <a:spcBef>
                <a:spcPts val="0"/>
              </a:spcBef>
              <a:buFont typeface=".AppleSystemUIFont" charset="-120"/>
              <a:buNone/>
              <a:tabLst/>
              <a:defRPr sz="1200" i="0" kern="1200">
                <a:solidFill>
                  <a:schemeClr val="tx1"/>
                </a:solidFill>
                <a:latin typeface="+mn-lt"/>
                <a:ea typeface="+mn-ea"/>
                <a:cs typeface="+mn-cs"/>
              </a:defRPr>
            </a:lvl4pPr>
            <a:lvl5pPr marL="0" indent="0" algn="ctr" defTabSz="914400" rtl="0" eaLnBrk="1" latinLnBrk="0" hangingPunct="1">
              <a:lnSpc>
                <a:spcPct val="133000"/>
              </a:lnSpc>
              <a:spcBef>
                <a:spcPts val="0"/>
              </a:spcBef>
              <a:buSzPct val="100000"/>
              <a:buFont typeface=".AppleSystemUIFont" charset="-120"/>
              <a:buNone/>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1600">
                <a:solidFill>
                  <a:srgbClr val="ED1C24"/>
                </a:solidFill>
                <a:latin typeface="Century Gothic"/>
              </a:rPr>
              <a:t>Flows</a:t>
            </a:r>
          </a:p>
          <a:p>
            <a:pPr algn="l"/>
            <a:endParaRPr lang="en-US" sz="1600">
              <a:solidFill>
                <a:srgbClr val="ED1C24"/>
              </a:solidFill>
              <a:latin typeface="Century Gothic"/>
            </a:endParaRPr>
          </a:p>
          <a:p>
            <a:pPr algn="l"/>
            <a:r>
              <a:rPr lang="en-US" sz="1400" b="0">
                <a:solidFill>
                  <a:srgbClr val="000000"/>
                </a:solidFill>
                <a:latin typeface="Century Gothic"/>
              </a:rPr>
              <a:t>Flows are light-weight processes used to coordinate interactions required for peers to reach consensus about shared facts.</a:t>
            </a:r>
            <a:endParaRPr lang="en-US" sz="1400" b="0" dirty="0">
              <a:solidFill>
                <a:srgbClr val="ED1C24"/>
              </a:solidFill>
              <a:latin typeface="Century Gothic"/>
            </a:endParaRPr>
          </a:p>
        </p:txBody>
      </p:sp>
      <p:sp>
        <p:nvSpPr>
          <p:cNvPr id="6" name="Content Placeholder 26">
            <a:extLst>
              <a:ext uri="{FF2B5EF4-FFF2-40B4-BE49-F238E27FC236}">
                <a16:creationId xmlns:a16="http://schemas.microsoft.com/office/drawing/2014/main" xmlns="" id="{557D936B-EB9F-4B2E-82B1-A23EDD943A3A}"/>
              </a:ext>
            </a:extLst>
          </p:cNvPr>
          <p:cNvSpPr txBox="1">
            <a:spLocks/>
          </p:cNvSpPr>
          <p:nvPr/>
        </p:nvSpPr>
        <p:spPr>
          <a:xfrm>
            <a:off x="1240906" y="3183353"/>
            <a:ext cx="2136117" cy="2714925"/>
          </a:xfrm>
          <a:prstGeom prst="rect">
            <a:avLst/>
          </a:prstGeom>
          <a:ln>
            <a:noFill/>
          </a:ln>
        </p:spPr>
        <p:txBody>
          <a:bodyPr vert="horz" lIns="0" tIns="0" rIns="0" bIns="0" rtlCol="0">
            <a:noAutofit/>
          </a:bodyPr>
          <a:lstStyle>
            <a:lvl1pPr marL="0" indent="0" algn="ctr" defTabSz="914400" rtl="0" eaLnBrk="1" latinLnBrk="0" hangingPunct="1">
              <a:lnSpc>
                <a:spcPct val="90000"/>
              </a:lnSpc>
              <a:spcBef>
                <a:spcPts val="0"/>
              </a:spcBef>
              <a:buFont typeface="Arial"/>
              <a:buNone/>
              <a:defRPr sz="1200" b="1" kern="1200">
                <a:solidFill>
                  <a:schemeClr val="tx2"/>
                </a:solidFill>
                <a:latin typeface="+mn-lt"/>
                <a:ea typeface="+mn-ea"/>
                <a:cs typeface="+mn-cs"/>
              </a:defRPr>
            </a:lvl1pPr>
            <a:lvl2pPr marL="0" indent="0" algn="ctr" defTabSz="914400" rtl="0" eaLnBrk="1" latinLnBrk="0" hangingPunct="1">
              <a:lnSpc>
                <a:spcPct val="90000"/>
              </a:lnSpc>
              <a:spcBef>
                <a:spcPts val="0"/>
              </a:spcBef>
              <a:buSzPct val="120000"/>
              <a:buFont typeface="Arial" charset="0"/>
              <a:buNone/>
              <a:tabLst/>
              <a:defRPr sz="1200" kern="1200">
                <a:solidFill>
                  <a:schemeClr val="tx1"/>
                </a:solidFill>
                <a:latin typeface="+mn-lt"/>
                <a:ea typeface="+mn-ea"/>
                <a:cs typeface="+mn-cs"/>
              </a:defRPr>
            </a:lvl2pPr>
            <a:lvl3pPr marL="558000" indent="-96838" algn="ctr" defTabSz="914400" rtl="0" eaLnBrk="1" latinLnBrk="0" hangingPunct="1">
              <a:lnSpc>
                <a:spcPct val="110000"/>
              </a:lnSpc>
              <a:spcBef>
                <a:spcPts val="0"/>
              </a:spcBef>
              <a:buFont typeface=".AppleSystemUIFont" charset="-120"/>
              <a:buChar char="–"/>
              <a:tabLst/>
              <a:defRPr sz="1200" kern="1200">
                <a:solidFill>
                  <a:schemeClr val="tx1"/>
                </a:solidFill>
                <a:latin typeface="+mn-lt"/>
                <a:ea typeface="+mn-ea"/>
                <a:cs typeface="+mn-cs"/>
              </a:defRPr>
            </a:lvl3pPr>
            <a:lvl4pPr marL="0" indent="0" algn="ctr" defTabSz="914400" rtl="0" eaLnBrk="1" latinLnBrk="0" hangingPunct="1">
              <a:lnSpc>
                <a:spcPct val="90000"/>
              </a:lnSpc>
              <a:spcBef>
                <a:spcPts val="0"/>
              </a:spcBef>
              <a:buFont typeface=".AppleSystemUIFont" charset="-120"/>
              <a:buNone/>
              <a:tabLst/>
              <a:defRPr sz="1200" i="0" kern="1200">
                <a:solidFill>
                  <a:schemeClr val="tx1"/>
                </a:solidFill>
                <a:latin typeface="+mn-lt"/>
                <a:ea typeface="+mn-ea"/>
                <a:cs typeface="+mn-cs"/>
              </a:defRPr>
            </a:lvl4pPr>
            <a:lvl5pPr marL="0" indent="0" algn="ctr" defTabSz="914400" rtl="0" eaLnBrk="1" latinLnBrk="0" hangingPunct="1">
              <a:lnSpc>
                <a:spcPct val="133000"/>
              </a:lnSpc>
              <a:spcBef>
                <a:spcPts val="0"/>
              </a:spcBef>
              <a:buSzPct val="100000"/>
              <a:buFont typeface=".AppleSystemUIFont" charset="-120"/>
              <a:buNone/>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1600">
                <a:solidFill>
                  <a:srgbClr val="ED1C24"/>
                </a:solidFill>
                <a:latin typeface="Century Gothic"/>
              </a:rPr>
              <a:t>State Object</a:t>
            </a:r>
          </a:p>
          <a:p>
            <a:pPr algn="l"/>
            <a:endParaRPr lang="en-US" sz="1600">
              <a:solidFill>
                <a:srgbClr val="ED1C24"/>
              </a:solidFill>
              <a:latin typeface="Century Gothic"/>
            </a:endParaRPr>
          </a:p>
          <a:p>
            <a:pPr lvl="1" algn="l">
              <a:buSzTx/>
            </a:pPr>
            <a:r>
              <a:rPr lang="en-US" sz="1400">
                <a:solidFill>
                  <a:srgbClr val="000000"/>
                </a:solidFill>
                <a:latin typeface="Century Gothic"/>
              </a:rPr>
              <a:t>States are immutable objects that represent (shared) facts such as a financial agreement or contract at a specific point in time</a:t>
            </a:r>
          </a:p>
          <a:p>
            <a:pPr algn="l"/>
            <a:endParaRPr lang="en-US" sz="1600">
              <a:solidFill>
                <a:srgbClr val="000000"/>
              </a:solidFill>
              <a:latin typeface="Century Gothic"/>
            </a:endParaRPr>
          </a:p>
          <a:p>
            <a:pPr algn="l"/>
            <a:endParaRPr lang="en-US" sz="1600" dirty="0">
              <a:solidFill>
                <a:srgbClr val="000000"/>
              </a:solidFill>
              <a:latin typeface="Century Gothic"/>
            </a:endParaRPr>
          </a:p>
        </p:txBody>
      </p:sp>
      <p:sp>
        <p:nvSpPr>
          <p:cNvPr id="7" name="Content Placeholder 29">
            <a:extLst>
              <a:ext uri="{FF2B5EF4-FFF2-40B4-BE49-F238E27FC236}">
                <a16:creationId xmlns:a16="http://schemas.microsoft.com/office/drawing/2014/main" xmlns="" id="{F38FC7CD-3539-42FC-9A3A-A9C2283D4D51}"/>
              </a:ext>
            </a:extLst>
          </p:cNvPr>
          <p:cNvSpPr txBox="1">
            <a:spLocks/>
          </p:cNvSpPr>
          <p:nvPr/>
        </p:nvSpPr>
        <p:spPr>
          <a:xfrm>
            <a:off x="3597608" y="3183353"/>
            <a:ext cx="2136117" cy="2714925"/>
          </a:xfrm>
          <a:prstGeom prst="rect">
            <a:avLst/>
          </a:prstGeom>
          <a:ln>
            <a:noFill/>
          </a:ln>
        </p:spPr>
        <p:txBody>
          <a:bodyPr vert="horz" lIns="0" tIns="0" rIns="0" bIns="0" rtlCol="0">
            <a:noAutofit/>
          </a:bodyPr>
          <a:lstStyle>
            <a:lvl1pPr marL="0" indent="0" algn="ctr" defTabSz="914400" rtl="0" eaLnBrk="1" latinLnBrk="0" hangingPunct="1">
              <a:lnSpc>
                <a:spcPct val="90000"/>
              </a:lnSpc>
              <a:spcBef>
                <a:spcPts val="0"/>
              </a:spcBef>
              <a:buFont typeface="Arial"/>
              <a:buNone/>
              <a:defRPr sz="1200" b="1" kern="1200">
                <a:solidFill>
                  <a:schemeClr val="tx2"/>
                </a:solidFill>
                <a:latin typeface="+mn-lt"/>
                <a:ea typeface="+mn-ea"/>
                <a:cs typeface="+mn-cs"/>
              </a:defRPr>
            </a:lvl1pPr>
            <a:lvl2pPr marL="0" indent="0" algn="ctr" defTabSz="914400" rtl="0" eaLnBrk="1" latinLnBrk="0" hangingPunct="1">
              <a:lnSpc>
                <a:spcPct val="90000"/>
              </a:lnSpc>
              <a:spcBef>
                <a:spcPts val="0"/>
              </a:spcBef>
              <a:buSzPct val="120000"/>
              <a:buFont typeface="Arial" charset="0"/>
              <a:buNone/>
              <a:tabLst/>
              <a:defRPr sz="1200" kern="1200">
                <a:solidFill>
                  <a:schemeClr val="tx1"/>
                </a:solidFill>
                <a:latin typeface="+mn-lt"/>
                <a:ea typeface="+mn-ea"/>
                <a:cs typeface="+mn-cs"/>
              </a:defRPr>
            </a:lvl2pPr>
            <a:lvl3pPr marL="558000" indent="-96838" algn="ctr" defTabSz="914400" rtl="0" eaLnBrk="1" latinLnBrk="0" hangingPunct="1">
              <a:lnSpc>
                <a:spcPct val="110000"/>
              </a:lnSpc>
              <a:spcBef>
                <a:spcPts val="0"/>
              </a:spcBef>
              <a:buFont typeface=".AppleSystemUIFont" charset="-120"/>
              <a:buChar char="–"/>
              <a:tabLst/>
              <a:defRPr sz="1200" kern="1200">
                <a:solidFill>
                  <a:schemeClr val="tx1"/>
                </a:solidFill>
                <a:latin typeface="+mn-lt"/>
                <a:ea typeface="+mn-ea"/>
                <a:cs typeface="+mn-cs"/>
              </a:defRPr>
            </a:lvl3pPr>
            <a:lvl4pPr marL="0" indent="0" algn="ctr" defTabSz="914400" rtl="0" eaLnBrk="1" latinLnBrk="0" hangingPunct="1">
              <a:lnSpc>
                <a:spcPct val="90000"/>
              </a:lnSpc>
              <a:spcBef>
                <a:spcPts val="0"/>
              </a:spcBef>
              <a:buFont typeface=".AppleSystemUIFont" charset="-120"/>
              <a:buNone/>
              <a:tabLst/>
              <a:defRPr sz="1200" i="0" kern="1200">
                <a:solidFill>
                  <a:schemeClr val="tx1"/>
                </a:solidFill>
                <a:latin typeface="+mn-lt"/>
                <a:ea typeface="+mn-ea"/>
                <a:cs typeface="+mn-cs"/>
              </a:defRPr>
            </a:lvl4pPr>
            <a:lvl5pPr marL="0" indent="0" algn="ctr" defTabSz="914400" rtl="0" eaLnBrk="1" latinLnBrk="0" hangingPunct="1">
              <a:lnSpc>
                <a:spcPct val="133000"/>
              </a:lnSpc>
              <a:spcBef>
                <a:spcPts val="0"/>
              </a:spcBef>
              <a:buSzPct val="100000"/>
              <a:buFont typeface=".AppleSystemUIFont" charset="-120"/>
              <a:buNone/>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1600" dirty="0">
                <a:solidFill>
                  <a:srgbClr val="ED1C24"/>
                </a:solidFill>
                <a:latin typeface="Century Gothic"/>
              </a:rPr>
              <a:t>Transaction</a:t>
            </a:r>
          </a:p>
          <a:p>
            <a:pPr algn="l"/>
            <a:endParaRPr lang="en-US" sz="1600" dirty="0">
              <a:solidFill>
                <a:srgbClr val="ED1C24"/>
              </a:solidFill>
              <a:latin typeface="Century Gothic"/>
            </a:endParaRPr>
          </a:p>
          <a:p>
            <a:pPr algn="l"/>
            <a:r>
              <a:rPr lang="en-US" sz="1400" b="0" dirty="0">
                <a:solidFill>
                  <a:srgbClr val="000000"/>
                </a:solidFill>
                <a:latin typeface="Century Gothic"/>
              </a:rPr>
              <a:t>Transactions consume input states and create output states. </a:t>
            </a:r>
          </a:p>
          <a:p>
            <a:pPr algn="l"/>
            <a:endParaRPr lang="en-US" sz="1400" b="0" dirty="0">
              <a:solidFill>
                <a:srgbClr val="000000"/>
              </a:solidFill>
              <a:latin typeface="Century Gothic"/>
            </a:endParaRPr>
          </a:p>
          <a:p>
            <a:pPr algn="l"/>
            <a:r>
              <a:rPr lang="en-US" sz="1400" b="0" dirty="0">
                <a:solidFill>
                  <a:srgbClr val="000000"/>
                </a:solidFill>
                <a:latin typeface="Century Gothic"/>
              </a:rPr>
              <a:t>The newly created output states replace the input states which are marked as historic.</a:t>
            </a:r>
          </a:p>
        </p:txBody>
      </p:sp>
      <p:sp>
        <p:nvSpPr>
          <p:cNvPr id="8" name="Content Placeholder 31">
            <a:extLst>
              <a:ext uri="{FF2B5EF4-FFF2-40B4-BE49-F238E27FC236}">
                <a16:creationId xmlns:a16="http://schemas.microsoft.com/office/drawing/2014/main" xmlns="" id="{74147A14-C38C-4431-B363-5ADDF1E1919E}"/>
              </a:ext>
            </a:extLst>
          </p:cNvPr>
          <p:cNvSpPr txBox="1">
            <a:spLocks/>
          </p:cNvSpPr>
          <p:nvPr/>
        </p:nvSpPr>
        <p:spPr>
          <a:xfrm>
            <a:off x="5954309" y="3183353"/>
            <a:ext cx="2136117" cy="2714925"/>
          </a:xfrm>
          <a:prstGeom prst="rect">
            <a:avLst/>
          </a:prstGeom>
          <a:ln>
            <a:noFill/>
          </a:ln>
        </p:spPr>
        <p:txBody>
          <a:bodyPr vert="horz" lIns="0" tIns="0" rIns="0" bIns="0" rtlCol="0">
            <a:noAutofit/>
          </a:bodyPr>
          <a:lstStyle>
            <a:lvl1pPr marL="0" indent="0" algn="ctr" defTabSz="914400" rtl="0" eaLnBrk="1" latinLnBrk="0" hangingPunct="1">
              <a:lnSpc>
                <a:spcPct val="90000"/>
              </a:lnSpc>
              <a:spcBef>
                <a:spcPts val="0"/>
              </a:spcBef>
              <a:buFont typeface="Arial"/>
              <a:buNone/>
              <a:defRPr sz="1200" b="1" kern="1200">
                <a:solidFill>
                  <a:schemeClr val="tx2"/>
                </a:solidFill>
                <a:latin typeface="+mn-lt"/>
                <a:ea typeface="+mn-ea"/>
                <a:cs typeface="+mn-cs"/>
              </a:defRPr>
            </a:lvl1pPr>
            <a:lvl2pPr marL="0" indent="0" algn="ctr" defTabSz="914400" rtl="0" eaLnBrk="1" latinLnBrk="0" hangingPunct="1">
              <a:lnSpc>
                <a:spcPct val="90000"/>
              </a:lnSpc>
              <a:spcBef>
                <a:spcPts val="0"/>
              </a:spcBef>
              <a:buSzPct val="120000"/>
              <a:buFont typeface="Arial" charset="0"/>
              <a:buNone/>
              <a:tabLst/>
              <a:defRPr sz="1200" kern="1200">
                <a:solidFill>
                  <a:schemeClr val="tx1"/>
                </a:solidFill>
                <a:latin typeface="+mn-lt"/>
                <a:ea typeface="+mn-ea"/>
                <a:cs typeface="+mn-cs"/>
              </a:defRPr>
            </a:lvl2pPr>
            <a:lvl3pPr marL="558000" indent="-96838" algn="ctr" defTabSz="914400" rtl="0" eaLnBrk="1" latinLnBrk="0" hangingPunct="1">
              <a:lnSpc>
                <a:spcPct val="110000"/>
              </a:lnSpc>
              <a:spcBef>
                <a:spcPts val="0"/>
              </a:spcBef>
              <a:buFont typeface=".AppleSystemUIFont" charset="-120"/>
              <a:buChar char="–"/>
              <a:tabLst/>
              <a:defRPr sz="1200" kern="1200">
                <a:solidFill>
                  <a:schemeClr val="tx1"/>
                </a:solidFill>
                <a:latin typeface="+mn-lt"/>
                <a:ea typeface="+mn-ea"/>
                <a:cs typeface="+mn-cs"/>
              </a:defRPr>
            </a:lvl3pPr>
            <a:lvl4pPr marL="0" indent="0" algn="ctr" defTabSz="914400" rtl="0" eaLnBrk="1" latinLnBrk="0" hangingPunct="1">
              <a:lnSpc>
                <a:spcPct val="90000"/>
              </a:lnSpc>
              <a:spcBef>
                <a:spcPts val="0"/>
              </a:spcBef>
              <a:buFont typeface=".AppleSystemUIFont" charset="-120"/>
              <a:buNone/>
              <a:tabLst/>
              <a:defRPr sz="1200" i="0" kern="1200">
                <a:solidFill>
                  <a:schemeClr val="tx1"/>
                </a:solidFill>
                <a:latin typeface="+mn-lt"/>
                <a:ea typeface="+mn-ea"/>
                <a:cs typeface="+mn-cs"/>
              </a:defRPr>
            </a:lvl4pPr>
            <a:lvl5pPr marL="0" indent="0" algn="ctr" defTabSz="914400" rtl="0" eaLnBrk="1" latinLnBrk="0" hangingPunct="1">
              <a:lnSpc>
                <a:spcPct val="133000"/>
              </a:lnSpc>
              <a:spcBef>
                <a:spcPts val="0"/>
              </a:spcBef>
              <a:buSzPct val="100000"/>
              <a:buFont typeface=".AppleSystemUIFont" charset="-120"/>
              <a:buNone/>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1600">
                <a:solidFill>
                  <a:srgbClr val="ED1C24"/>
                </a:solidFill>
                <a:latin typeface="Century Gothic"/>
              </a:rPr>
              <a:t>Consensus</a:t>
            </a:r>
          </a:p>
          <a:p>
            <a:pPr algn="l"/>
            <a:endParaRPr lang="en-US" sz="1600">
              <a:solidFill>
                <a:srgbClr val="ED1C24"/>
              </a:solidFill>
              <a:latin typeface="Century Gothic"/>
            </a:endParaRPr>
          </a:p>
          <a:p>
            <a:pPr algn="l"/>
            <a:r>
              <a:rPr lang="en-US" sz="1400" b="0">
                <a:solidFill>
                  <a:srgbClr val="000000"/>
                </a:solidFill>
                <a:latin typeface="Century Gothic"/>
              </a:rPr>
              <a:t>Parties reach consensus on the evolution of a shared fact. This is done by testing the validity (by way of contract code) and uniqueness (by way of the notary) of the transaction.</a:t>
            </a:r>
          </a:p>
          <a:p>
            <a:pPr algn="l"/>
            <a:endParaRPr lang="en-US" sz="1400" b="0">
              <a:solidFill>
                <a:srgbClr val="000000"/>
              </a:solidFill>
              <a:latin typeface="Century Gothic"/>
            </a:endParaRPr>
          </a:p>
          <a:p>
            <a:pPr algn="l"/>
            <a:r>
              <a:rPr lang="en-US" sz="1400" b="0">
                <a:solidFill>
                  <a:srgbClr val="FF0000"/>
                </a:solidFill>
                <a:latin typeface="Century Gothic"/>
              </a:rPr>
              <a:t>Proof of work </a:t>
            </a:r>
            <a:r>
              <a:rPr lang="en-US" sz="1400" b="0">
                <a:solidFill>
                  <a:srgbClr val="000000"/>
                </a:solidFill>
                <a:latin typeface="Century Gothic"/>
              </a:rPr>
              <a:t>in Bitcoin is generalization to Consensus mechanisms applied on Corda.</a:t>
            </a:r>
            <a:endParaRPr lang="en-US" sz="1400" b="0" dirty="0">
              <a:solidFill>
                <a:srgbClr val="000000"/>
              </a:solidFill>
              <a:latin typeface="Century Gothic"/>
            </a:endParaRPr>
          </a:p>
        </p:txBody>
      </p:sp>
      <p:pic>
        <p:nvPicPr>
          <p:cNvPr id="9" name="Picture 8">
            <a:hlinkClick r:id="" action="ppaction://noaction"/>
            <a:extLst>
              <a:ext uri="{FF2B5EF4-FFF2-40B4-BE49-F238E27FC236}">
                <a16:creationId xmlns:a16="http://schemas.microsoft.com/office/drawing/2014/main" xmlns="" id="{0036474C-E2C1-406D-8B6E-A997172760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5551" y="1602557"/>
            <a:ext cx="2117264" cy="1303965"/>
          </a:xfrm>
          <a:prstGeom prst="rect">
            <a:avLst/>
          </a:prstGeom>
        </p:spPr>
      </p:pic>
      <p:pic>
        <p:nvPicPr>
          <p:cNvPr id="10" name="Picture 9">
            <a:hlinkClick r:id="" action="ppaction://noaction"/>
            <a:extLst>
              <a:ext uri="{FF2B5EF4-FFF2-40B4-BE49-F238E27FC236}">
                <a16:creationId xmlns:a16="http://schemas.microsoft.com/office/drawing/2014/main" xmlns="" id="{716E8D53-1173-4254-AC4E-12E637BACC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5857" y="1449966"/>
            <a:ext cx="1898948" cy="1540092"/>
          </a:xfrm>
          <a:prstGeom prst="rect">
            <a:avLst/>
          </a:prstGeom>
        </p:spPr>
      </p:pic>
      <p:pic>
        <p:nvPicPr>
          <p:cNvPr id="11" name="Picture 10">
            <a:hlinkClick r:id="" action="ppaction://noaction"/>
            <a:extLst>
              <a:ext uri="{FF2B5EF4-FFF2-40B4-BE49-F238E27FC236}">
                <a16:creationId xmlns:a16="http://schemas.microsoft.com/office/drawing/2014/main" xmlns="" id="{7D1F6BC2-1980-45F2-8FF1-14DF1EA9FEA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39801" y="1982849"/>
            <a:ext cx="2237658" cy="674363"/>
          </a:xfrm>
          <a:prstGeom prst="rect">
            <a:avLst/>
          </a:prstGeom>
        </p:spPr>
      </p:pic>
      <p:cxnSp>
        <p:nvCxnSpPr>
          <p:cNvPr id="12" name="Straight Connector 11">
            <a:extLst>
              <a:ext uri="{FF2B5EF4-FFF2-40B4-BE49-F238E27FC236}">
                <a16:creationId xmlns:a16="http://schemas.microsoft.com/office/drawing/2014/main" xmlns="" id="{CF71481D-987E-408A-8438-56FCB6E22C03}"/>
              </a:ext>
            </a:extLst>
          </p:cNvPr>
          <p:cNvCxnSpPr/>
          <p:nvPr/>
        </p:nvCxnSpPr>
        <p:spPr>
          <a:xfrm>
            <a:off x="3132815" y="1612389"/>
            <a:ext cx="410760" cy="617455"/>
          </a:xfrm>
          <a:prstGeom prst="line">
            <a:avLst/>
          </a:prstGeom>
          <a:noFill/>
          <a:ln w="19050" cap="flat" cmpd="sng" algn="ctr">
            <a:solidFill>
              <a:srgbClr val="FFFFFF">
                <a:lumMod val="50000"/>
              </a:srgbClr>
            </a:solidFill>
            <a:prstDash val="sysDash"/>
            <a:miter lim="800000"/>
          </a:ln>
          <a:effectLst/>
        </p:spPr>
      </p:cxnSp>
      <p:cxnSp>
        <p:nvCxnSpPr>
          <p:cNvPr id="13" name="Straight Connector 12">
            <a:extLst>
              <a:ext uri="{FF2B5EF4-FFF2-40B4-BE49-F238E27FC236}">
                <a16:creationId xmlns:a16="http://schemas.microsoft.com/office/drawing/2014/main" xmlns="" id="{0E170AA6-E3C1-4392-8DA3-C60ED613DB22}"/>
              </a:ext>
            </a:extLst>
          </p:cNvPr>
          <p:cNvCxnSpPr/>
          <p:nvPr/>
        </p:nvCxnSpPr>
        <p:spPr>
          <a:xfrm flipV="1">
            <a:off x="3125900" y="2494933"/>
            <a:ext cx="336262" cy="411589"/>
          </a:xfrm>
          <a:prstGeom prst="line">
            <a:avLst/>
          </a:prstGeom>
          <a:noFill/>
          <a:ln w="19050" cap="flat" cmpd="sng" algn="ctr">
            <a:solidFill>
              <a:srgbClr val="FFFFFF">
                <a:lumMod val="50000"/>
              </a:srgbClr>
            </a:solidFill>
            <a:prstDash val="sysDash"/>
            <a:miter lim="800000"/>
          </a:ln>
          <a:effectLst/>
        </p:spPr>
      </p:cxnSp>
      <p:cxnSp>
        <p:nvCxnSpPr>
          <p:cNvPr id="14" name="Straight Connector 13">
            <a:extLst>
              <a:ext uri="{FF2B5EF4-FFF2-40B4-BE49-F238E27FC236}">
                <a16:creationId xmlns:a16="http://schemas.microsoft.com/office/drawing/2014/main" xmlns="" id="{0DAC68C6-4062-444E-8A78-7F07BDE06E3F}"/>
              </a:ext>
            </a:extLst>
          </p:cNvPr>
          <p:cNvCxnSpPr/>
          <p:nvPr/>
        </p:nvCxnSpPr>
        <p:spPr>
          <a:xfrm>
            <a:off x="3828992" y="2837468"/>
            <a:ext cx="3303638" cy="0"/>
          </a:xfrm>
          <a:prstGeom prst="line">
            <a:avLst/>
          </a:prstGeom>
          <a:noFill/>
          <a:ln w="19050" cap="flat" cmpd="sng" algn="ctr">
            <a:solidFill>
              <a:srgbClr val="959595"/>
            </a:solidFill>
            <a:prstDash val="sysDash"/>
            <a:miter lim="800000"/>
          </a:ln>
          <a:effectLst/>
        </p:spPr>
      </p:cxnSp>
      <p:cxnSp>
        <p:nvCxnSpPr>
          <p:cNvPr id="15" name="Straight Connector 14">
            <a:extLst>
              <a:ext uri="{FF2B5EF4-FFF2-40B4-BE49-F238E27FC236}">
                <a16:creationId xmlns:a16="http://schemas.microsoft.com/office/drawing/2014/main" xmlns="" id="{E771C69F-6365-4168-BA96-6331C51445A5}"/>
              </a:ext>
            </a:extLst>
          </p:cNvPr>
          <p:cNvCxnSpPr/>
          <p:nvPr/>
        </p:nvCxnSpPr>
        <p:spPr>
          <a:xfrm flipV="1">
            <a:off x="7129900" y="2700727"/>
            <a:ext cx="0" cy="136742"/>
          </a:xfrm>
          <a:prstGeom prst="line">
            <a:avLst/>
          </a:prstGeom>
          <a:noFill/>
          <a:ln w="19050" cap="flat" cmpd="sng" algn="ctr">
            <a:solidFill>
              <a:srgbClr val="959595"/>
            </a:solidFill>
            <a:prstDash val="solid"/>
            <a:miter lim="800000"/>
            <a:tailEnd type="triangle"/>
          </a:ln>
          <a:effectLst/>
        </p:spPr>
      </p:cxnSp>
      <p:cxnSp>
        <p:nvCxnSpPr>
          <p:cNvPr id="16" name="Straight Connector 15">
            <a:extLst>
              <a:ext uri="{FF2B5EF4-FFF2-40B4-BE49-F238E27FC236}">
                <a16:creationId xmlns:a16="http://schemas.microsoft.com/office/drawing/2014/main" xmlns="" id="{11FD095D-D934-469B-932B-84A95BF2A90A}"/>
              </a:ext>
            </a:extLst>
          </p:cNvPr>
          <p:cNvCxnSpPr/>
          <p:nvPr/>
        </p:nvCxnSpPr>
        <p:spPr>
          <a:xfrm>
            <a:off x="3828992" y="2494933"/>
            <a:ext cx="0" cy="342535"/>
          </a:xfrm>
          <a:prstGeom prst="line">
            <a:avLst/>
          </a:prstGeom>
          <a:noFill/>
          <a:ln w="19050" cap="flat" cmpd="sng" algn="ctr">
            <a:solidFill>
              <a:srgbClr val="959595"/>
            </a:solidFill>
            <a:prstDash val="sysDash"/>
            <a:miter lim="800000"/>
          </a:ln>
          <a:effectLst/>
        </p:spPr>
      </p:cxnSp>
      <p:pic>
        <p:nvPicPr>
          <p:cNvPr id="17" name="Picture 16">
            <a:hlinkClick r:id="" action="ppaction://noaction"/>
            <a:extLst>
              <a:ext uri="{FF2B5EF4-FFF2-40B4-BE49-F238E27FC236}">
                <a16:creationId xmlns:a16="http://schemas.microsoft.com/office/drawing/2014/main" xmlns="" id="{42131E02-19B4-4C6B-93AB-38492058BD8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24703" y="1526529"/>
            <a:ext cx="2529097" cy="1762487"/>
          </a:xfrm>
          <a:prstGeom prst="rect">
            <a:avLst/>
          </a:prstGeom>
        </p:spPr>
      </p:pic>
    </p:spTree>
    <p:extLst>
      <p:ext uri="{BB962C8B-B14F-4D97-AF65-F5344CB8AC3E}">
        <p14:creationId xmlns:p14="http://schemas.microsoft.com/office/powerpoint/2010/main" val="378911773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842FD44-F844-475F-A5DF-80E14A1BB7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5918" y="2854682"/>
            <a:ext cx="6936232" cy="2972192"/>
          </a:xfrm>
          <a:prstGeom prst="rect">
            <a:avLst/>
          </a:prstGeom>
        </p:spPr>
      </p:pic>
      <p:grpSp>
        <p:nvGrpSpPr>
          <p:cNvPr id="7" name="Group 6">
            <a:extLst>
              <a:ext uri="{FF2B5EF4-FFF2-40B4-BE49-F238E27FC236}">
                <a16:creationId xmlns:a16="http://schemas.microsoft.com/office/drawing/2014/main" xmlns="" id="{C34E8FA2-3320-41D2-9945-2BE0F73292F6}"/>
              </a:ext>
            </a:extLst>
          </p:cNvPr>
          <p:cNvGrpSpPr/>
          <p:nvPr/>
        </p:nvGrpSpPr>
        <p:grpSpPr>
          <a:xfrm>
            <a:off x="7411790" y="4059200"/>
            <a:ext cx="1092475" cy="307375"/>
            <a:chOff x="2988408" y="4343229"/>
            <a:chExt cx="1360311" cy="442169"/>
          </a:xfrm>
        </p:grpSpPr>
        <p:sp>
          <p:nvSpPr>
            <p:cNvPr id="8" name="Rectangle 7">
              <a:extLst>
                <a:ext uri="{FF2B5EF4-FFF2-40B4-BE49-F238E27FC236}">
                  <a16:creationId xmlns:a16="http://schemas.microsoft.com/office/drawing/2014/main" xmlns="" id="{F63639BC-FC3D-40BF-A621-12B1D0F699B2}"/>
                </a:ext>
              </a:extLst>
            </p:cNvPr>
            <p:cNvSpPr/>
            <p:nvPr/>
          </p:nvSpPr>
          <p:spPr>
            <a:xfrm>
              <a:off x="3020007" y="4343229"/>
              <a:ext cx="1307406" cy="442169"/>
            </a:xfrm>
            <a:prstGeom prst="rect">
              <a:avLst/>
            </a:prstGeom>
            <a:solidFill>
              <a:srgbClr val="FFFFFF"/>
            </a:solidFill>
            <a:ln w="3175"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Gothic"/>
                <a:ea typeface="+mn-ea"/>
                <a:cs typeface="+mn-cs"/>
              </a:endParaRPr>
            </a:p>
          </p:txBody>
        </p:sp>
        <p:sp>
          <p:nvSpPr>
            <p:cNvPr id="9" name="TextBox 8">
              <a:extLst>
                <a:ext uri="{FF2B5EF4-FFF2-40B4-BE49-F238E27FC236}">
                  <a16:creationId xmlns:a16="http://schemas.microsoft.com/office/drawing/2014/main" xmlns="" id="{6A52AB7C-0A9A-44D8-BA55-4086AA8FAD02}"/>
                </a:ext>
              </a:extLst>
            </p:cNvPr>
            <p:cNvSpPr txBox="1"/>
            <p:nvPr/>
          </p:nvSpPr>
          <p:spPr>
            <a:xfrm>
              <a:off x="2988408" y="4399169"/>
              <a:ext cx="1360311" cy="23083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Century Gothic"/>
                </a:rPr>
                <a:t>Contract Code</a:t>
              </a:r>
            </a:p>
          </p:txBody>
        </p:sp>
      </p:grpSp>
      <p:grpSp>
        <p:nvGrpSpPr>
          <p:cNvPr id="10" name="Group 9">
            <a:extLst>
              <a:ext uri="{FF2B5EF4-FFF2-40B4-BE49-F238E27FC236}">
                <a16:creationId xmlns:a16="http://schemas.microsoft.com/office/drawing/2014/main" xmlns="" id="{E850C805-F680-4803-98CF-E8D5B45DE72A}"/>
              </a:ext>
            </a:extLst>
          </p:cNvPr>
          <p:cNvGrpSpPr/>
          <p:nvPr/>
        </p:nvGrpSpPr>
        <p:grpSpPr>
          <a:xfrm>
            <a:off x="7411790" y="4436658"/>
            <a:ext cx="1064191" cy="269631"/>
            <a:chOff x="2967102" y="4968373"/>
            <a:chExt cx="1360311" cy="442169"/>
          </a:xfrm>
        </p:grpSpPr>
        <p:sp>
          <p:nvSpPr>
            <p:cNvPr id="11" name="Rectangle 10">
              <a:extLst>
                <a:ext uri="{FF2B5EF4-FFF2-40B4-BE49-F238E27FC236}">
                  <a16:creationId xmlns:a16="http://schemas.microsoft.com/office/drawing/2014/main" xmlns="" id="{62D9D4CA-25A2-4740-98CF-DF5C1056825F}"/>
                </a:ext>
              </a:extLst>
            </p:cNvPr>
            <p:cNvSpPr/>
            <p:nvPr/>
          </p:nvSpPr>
          <p:spPr>
            <a:xfrm>
              <a:off x="3020007" y="4968373"/>
              <a:ext cx="1307406" cy="442169"/>
            </a:xfrm>
            <a:prstGeom prst="rect">
              <a:avLst/>
            </a:prstGeom>
            <a:solidFill>
              <a:srgbClr val="FFFFFF"/>
            </a:solidFill>
            <a:ln w="3175"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Gothic"/>
                <a:ea typeface="+mn-ea"/>
                <a:cs typeface="+mn-cs"/>
              </a:endParaRPr>
            </a:p>
          </p:txBody>
        </p:sp>
        <p:sp>
          <p:nvSpPr>
            <p:cNvPr id="12" name="TextBox 11">
              <a:extLst>
                <a:ext uri="{FF2B5EF4-FFF2-40B4-BE49-F238E27FC236}">
                  <a16:creationId xmlns:a16="http://schemas.microsoft.com/office/drawing/2014/main" xmlns="" id="{35F8654A-2974-40FC-9DFB-AE5E8C3C9890}"/>
                </a:ext>
              </a:extLst>
            </p:cNvPr>
            <p:cNvSpPr txBox="1"/>
            <p:nvPr/>
          </p:nvSpPr>
          <p:spPr>
            <a:xfrm>
              <a:off x="2967102" y="4991620"/>
              <a:ext cx="1360311" cy="2308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Century Gothic"/>
                </a:rPr>
                <a:t>Legal Prose</a:t>
              </a:r>
            </a:p>
          </p:txBody>
        </p:sp>
      </p:grpSp>
      <p:grpSp>
        <p:nvGrpSpPr>
          <p:cNvPr id="13" name="Group 12">
            <a:extLst>
              <a:ext uri="{FF2B5EF4-FFF2-40B4-BE49-F238E27FC236}">
                <a16:creationId xmlns:a16="http://schemas.microsoft.com/office/drawing/2014/main" xmlns="" id="{2AEAF007-4627-43A1-ABB3-89AF3F942713}"/>
              </a:ext>
            </a:extLst>
          </p:cNvPr>
          <p:cNvGrpSpPr/>
          <p:nvPr/>
        </p:nvGrpSpPr>
        <p:grpSpPr>
          <a:xfrm>
            <a:off x="9235965" y="3545635"/>
            <a:ext cx="1639616" cy="1608082"/>
            <a:chOff x="273268" y="4225159"/>
            <a:chExt cx="1639616" cy="1608082"/>
          </a:xfrm>
        </p:grpSpPr>
        <p:grpSp>
          <p:nvGrpSpPr>
            <p:cNvPr id="14" name="Group 13">
              <a:extLst>
                <a:ext uri="{FF2B5EF4-FFF2-40B4-BE49-F238E27FC236}">
                  <a16:creationId xmlns:a16="http://schemas.microsoft.com/office/drawing/2014/main" xmlns="" id="{3F6B0A1A-579F-400E-AD55-3FE2299C54CB}"/>
                </a:ext>
              </a:extLst>
            </p:cNvPr>
            <p:cNvGrpSpPr/>
            <p:nvPr/>
          </p:nvGrpSpPr>
          <p:grpSpPr>
            <a:xfrm>
              <a:off x="273268" y="4225159"/>
              <a:ext cx="1639616" cy="1608082"/>
              <a:chOff x="273268" y="4225159"/>
              <a:chExt cx="1639616" cy="1608082"/>
            </a:xfrm>
          </p:grpSpPr>
          <p:sp>
            <p:nvSpPr>
              <p:cNvPr id="17" name="Rectangle 16">
                <a:extLst>
                  <a:ext uri="{FF2B5EF4-FFF2-40B4-BE49-F238E27FC236}">
                    <a16:creationId xmlns:a16="http://schemas.microsoft.com/office/drawing/2014/main" xmlns="" id="{F011B91C-44DC-4937-B74C-6990BFE1F3D4}"/>
                  </a:ext>
                </a:extLst>
              </p:cNvPr>
              <p:cNvSpPr/>
              <p:nvPr/>
            </p:nvSpPr>
            <p:spPr>
              <a:xfrm>
                <a:off x="273268" y="4225159"/>
                <a:ext cx="1639615" cy="1608082"/>
              </a:xfrm>
              <a:prstGeom prst="rect">
                <a:avLst/>
              </a:prstGeom>
              <a:solidFill>
                <a:srgbClr val="B7CED1"/>
              </a:solidFill>
              <a:ln w="635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Gothic"/>
                  <a:ea typeface="+mn-ea"/>
                  <a:cs typeface="+mn-cs"/>
                </a:endParaRPr>
              </a:p>
            </p:txBody>
          </p:sp>
          <p:sp>
            <p:nvSpPr>
              <p:cNvPr id="18" name="TextBox 17">
                <a:extLst>
                  <a:ext uri="{FF2B5EF4-FFF2-40B4-BE49-F238E27FC236}">
                    <a16:creationId xmlns:a16="http://schemas.microsoft.com/office/drawing/2014/main" xmlns="" id="{0738F302-6D93-46CC-8051-81EE0CD1CA72}"/>
                  </a:ext>
                </a:extLst>
              </p:cNvPr>
              <p:cNvSpPr txBox="1"/>
              <p:nvPr/>
            </p:nvSpPr>
            <p:spPr>
              <a:xfrm>
                <a:off x="273270" y="4230628"/>
                <a:ext cx="1639614"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Century Gothic"/>
                  </a:rPr>
                  <a:t>State of Cash Agreement</a:t>
                </a:r>
              </a:p>
            </p:txBody>
          </p:sp>
          <p:grpSp>
            <p:nvGrpSpPr>
              <p:cNvPr id="19" name="Group 18">
                <a:extLst>
                  <a:ext uri="{FF2B5EF4-FFF2-40B4-BE49-F238E27FC236}">
                    <a16:creationId xmlns:a16="http://schemas.microsoft.com/office/drawing/2014/main" xmlns="" id="{AE7D0495-4049-4DF2-B312-12149BF063CC}"/>
                  </a:ext>
                </a:extLst>
              </p:cNvPr>
              <p:cNvGrpSpPr/>
              <p:nvPr/>
            </p:nvGrpSpPr>
            <p:grpSpPr>
              <a:xfrm>
                <a:off x="286799" y="4527895"/>
                <a:ext cx="1142610" cy="515006"/>
                <a:chOff x="248177" y="4550981"/>
                <a:chExt cx="908004" cy="515006"/>
              </a:xfrm>
            </p:grpSpPr>
            <p:sp>
              <p:nvSpPr>
                <p:cNvPr id="23" name="Rectangle 22">
                  <a:extLst>
                    <a:ext uri="{FF2B5EF4-FFF2-40B4-BE49-F238E27FC236}">
                      <a16:creationId xmlns:a16="http://schemas.microsoft.com/office/drawing/2014/main" xmlns="" id="{69EEA663-FF57-41CC-9FB1-FF760DD22463}"/>
                    </a:ext>
                  </a:extLst>
                </p:cNvPr>
                <p:cNvSpPr/>
                <p:nvPr/>
              </p:nvSpPr>
              <p:spPr>
                <a:xfrm>
                  <a:off x="306923" y="4550981"/>
                  <a:ext cx="799142" cy="515006"/>
                </a:xfrm>
                <a:prstGeom prst="rect">
                  <a:avLst/>
                </a:prstGeom>
                <a:solidFill>
                  <a:srgbClr val="FFFFFF"/>
                </a:solidFill>
                <a:ln w="3175"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Gothic"/>
                    <a:ea typeface="+mn-ea"/>
                    <a:cs typeface="+mn-cs"/>
                  </a:endParaRPr>
                </a:p>
              </p:txBody>
            </p:sp>
            <p:sp>
              <p:nvSpPr>
                <p:cNvPr id="24" name="TextBox 23">
                  <a:extLst>
                    <a:ext uri="{FF2B5EF4-FFF2-40B4-BE49-F238E27FC236}">
                      <a16:creationId xmlns:a16="http://schemas.microsoft.com/office/drawing/2014/main" xmlns="" id="{6C490CE3-C719-4774-97F8-8976D0D89EF2}"/>
                    </a:ext>
                  </a:extLst>
                </p:cNvPr>
                <p:cNvSpPr txBox="1"/>
                <p:nvPr/>
              </p:nvSpPr>
              <p:spPr>
                <a:xfrm>
                  <a:off x="248177" y="4623818"/>
                  <a:ext cx="90800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entury Gothic"/>
                    </a:rPr>
                    <a:t>Contract Code Reference</a:t>
                  </a:r>
                </a:p>
              </p:txBody>
            </p:sp>
          </p:grpSp>
          <p:grpSp>
            <p:nvGrpSpPr>
              <p:cNvPr id="20" name="Group 19">
                <a:extLst>
                  <a:ext uri="{FF2B5EF4-FFF2-40B4-BE49-F238E27FC236}">
                    <a16:creationId xmlns:a16="http://schemas.microsoft.com/office/drawing/2014/main" xmlns="" id="{D5FE4458-084D-4358-A545-53334E63ADBB}"/>
                  </a:ext>
                </a:extLst>
              </p:cNvPr>
              <p:cNvGrpSpPr/>
              <p:nvPr/>
            </p:nvGrpSpPr>
            <p:grpSpPr>
              <a:xfrm>
                <a:off x="307820" y="5189458"/>
                <a:ext cx="1058527" cy="515006"/>
                <a:chOff x="264882" y="5241093"/>
                <a:chExt cx="841186" cy="515006"/>
              </a:xfrm>
            </p:grpSpPr>
            <p:sp>
              <p:nvSpPr>
                <p:cNvPr id="21" name="Rectangle 20">
                  <a:extLst>
                    <a:ext uri="{FF2B5EF4-FFF2-40B4-BE49-F238E27FC236}">
                      <a16:creationId xmlns:a16="http://schemas.microsoft.com/office/drawing/2014/main" xmlns="" id="{7E7BAA53-3C56-4F14-B451-F387810EE4A0}"/>
                    </a:ext>
                  </a:extLst>
                </p:cNvPr>
                <p:cNvSpPr/>
                <p:nvPr/>
              </p:nvSpPr>
              <p:spPr>
                <a:xfrm>
                  <a:off x="306924" y="5241093"/>
                  <a:ext cx="799144" cy="515006"/>
                </a:xfrm>
                <a:prstGeom prst="rect">
                  <a:avLst/>
                </a:prstGeom>
                <a:solidFill>
                  <a:srgbClr val="FFFFFF"/>
                </a:solidFill>
                <a:ln w="3175"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Gothic"/>
                    <a:ea typeface="+mn-ea"/>
                    <a:cs typeface="+mn-cs"/>
                  </a:endParaRPr>
                </a:p>
              </p:txBody>
            </p:sp>
            <p:sp>
              <p:nvSpPr>
                <p:cNvPr id="22" name="TextBox 21">
                  <a:extLst>
                    <a:ext uri="{FF2B5EF4-FFF2-40B4-BE49-F238E27FC236}">
                      <a16:creationId xmlns:a16="http://schemas.microsoft.com/office/drawing/2014/main" xmlns="" id="{ED41AEDF-C3F9-41CA-ACD9-D3F2EC0B6083}"/>
                    </a:ext>
                  </a:extLst>
                </p:cNvPr>
                <p:cNvSpPr txBox="1"/>
                <p:nvPr/>
              </p:nvSpPr>
              <p:spPr>
                <a:xfrm>
                  <a:off x="264882" y="5322752"/>
                  <a:ext cx="84118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entury Gothic"/>
                    </a:rPr>
                    <a:t>Legal Prose   Reference</a:t>
                  </a:r>
                </a:p>
              </p:txBody>
            </p:sp>
          </p:grpSp>
        </p:grpSp>
        <p:sp>
          <p:nvSpPr>
            <p:cNvPr id="15" name="Rectangle 14">
              <a:extLst>
                <a:ext uri="{FF2B5EF4-FFF2-40B4-BE49-F238E27FC236}">
                  <a16:creationId xmlns:a16="http://schemas.microsoft.com/office/drawing/2014/main" xmlns="" id="{068E28CB-2BAF-464F-92A9-62A1F26E7ED6}"/>
                </a:ext>
              </a:extLst>
            </p:cNvPr>
            <p:cNvSpPr/>
            <p:nvPr/>
          </p:nvSpPr>
          <p:spPr>
            <a:xfrm rot="5400000">
              <a:off x="1049911" y="4974484"/>
              <a:ext cx="1176568" cy="283396"/>
            </a:xfrm>
            <a:prstGeom prst="rect">
              <a:avLst/>
            </a:prstGeom>
            <a:solidFill>
              <a:srgbClr val="FFFFFF"/>
            </a:solidFill>
            <a:ln w="3175"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Gothic"/>
                <a:ea typeface="+mn-ea"/>
                <a:cs typeface="+mn-cs"/>
              </a:endParaRPr>
            </a:p>
          </p:txBody>
        </p:sp>
        <p:sp>
          <p:nvSpPr>
            <p:cNvPr id="16" name="TextBox 15">
              <a:extLst>
                <a:ext uri="{FF2B5EF4-FFF2-40B4-BE49-F238E27FC236}">
                  <a16:creationId xmlns:a16="http://schemas.microsoft.com/office/drawing/2014/main" xmlns="" id="{00D183B0-575F-4816-A0F0-BE3282859236}"/>
                </a:ext>
              </a:extLst>
            </p:cNvPr>
            <p:cNvSpPr txBox="1"/>
            <p:nvPr/>
          </p:nvSpPr>
          <p:spPr>
            <a:xfrm rot="5400000">
              <a:off x="1329852" y="5029871"/>
              <a:ext cx="640543"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Century Gothic"/>
                </a:rPr>
                <a:t>Details</a:t>
              </a:r>
            </a:p>
          </p:txBody>
        </p:sp>
      </p:grpSp>
      <p:cxnSp>
        <p:nvCxnSpPr>
          <p:cNvPr id="25" name="Curved Connector 25">
            <a:extLst>
              <a:ext uri="{FF2B5EF4-FFF2-40B4-BE49-F238E27FC236}">
                <a16:creationId xmlns:a16="http://schemas.microsoft.com/office/drawing/2014/main" xmlns="" id="{9EE153F8-510F-4E02-BA80-DEFDC6D901AF}"/>
              </a:ext>
            </a:extLst>
          </p:cNvPr>
          <p:cNvCxnSpPr>
            <a:stCxn id="24" idx="1"/>
            <a:endCxn id="9" idx="3"/>
          </p:cNvCxnSpPr>
          <p:nvPr/>
        </p:nvCxnSpPr>
        <p:spPr>
          <a:xfrm rot="10800000" flipV="1">
            <a:off x="8504266" y="4105873"/>
            <a:ext cx="745231" cy="72445"/>
          </a:xfrm>
          <a:prstGeom prst="curvedConnector3">
            <a:avLst/>
          </a:prstGeom>
          <a:noFill/>
          <a:ln w="6350" cap="flat" cmpd="sng" algn="ctr">
            <a:solidFill>
              <a:srgbClr val="959595"/>
            </a:solidFill>
            <a:prstDash val="solid"/>
            <a:miter lim="800000"/>
            <a:tailEnd type="triangle"/>
          </a:ln>
          <a:effectLst/>
        </p:spPr>
      </p:cxnSp>
      <p:cxnSp>
        <p:nvCxnSpPr>
          <p:cNvPr id="26" name="Curved Connector 27">
            <a:extLst>
              <a:ext uri="{FF2B5EF4-FFF2-40B4-BE49-F238E27FC236}">
                <a16:creationId xmlns:a16="http://schemas.microsoft.com/office/drawing/2014/main" xmlns="" id="{2A4633DF-C837-48C3-BCA1-77F287041ACA}"/>
              </a:ext>
            </a:extLst>
          </p:cNvPr>
          <p:cNvCxnSpPr>
            <a:stCxn id="22" idx="1"/>
            <a:endCxn id="12" idx="3"/>
          </p:cNvCxnSpPr>
          <p:nvPr/>
        </p:nvCxnSpPr>
        <p:spPr>
          <a:xfrm rot="10800000">
            <a:off x="8475981" y="4521215"/>
            <a:ext cx="794536" cy="255045"/>
          </a:xfrm>
          <a:prstGeom prst="curvedConnector3">
            <a:avLst/>
          </a:prstGeom>
          <a:noFill/>
          <a:ln w="6350" cap="flat" cmpd="sng" algn="ctr">
            <a:solidFill>
              <a:srgbClr val="959595"/>
            </a:solidFill>
            <a:prstDash val="solid"/>
            <a:miter lim="800000"/>
            <a:tailEnd type="triangle"/>
          </a:ln>
          <a:effectLst/>
        </p:spPr>
      </p:cxnSp>
      <p:grpSp>
        <p:nvGrpSpPr>
          <p:cNvPr id="27" name="Group 26">
            <a:extLst>
              <a:ext uri="{FF2B5EF4-FFF2-40B4-BE49-F238E27FC236}">
                <a16:creationId xmlns:a16="http://schemas.microsoft.com/office/drawing/2014/main" xmlns="" id="{F36A806C-3CFE-47BD-BEAC-4285F0AE37D1}"/>
              </a:ext>
            </a:extLst>
          </p:cNvPr>
          <p:cNvGrpSpPr/>
          <p:nvPr/>
        </p:nvGrpSpPr>
        <p:grpSpPr>
          <a:xfrm>
            <a:off x="9235965" y="2728319"/>
            <a:ext cx="665467" cy="638120"/>
            <a:chOff x="8187534" y="4378620"/>
            <a:chExt cx="665467" cy="638120"/>
          </a:xfrm>
        </p:grpSpPr>
        <p:pic>
          <p:nvPicPr>
            <p:cNvPr id="28" name="Picture 27">
              <a:extLst>
                <a:ext uri="{FF2B5EF4-FFF2-40B4-BE49-F238E27FC236}">
                  <a16:creationId xmlns:a16="http://schemas.microsoft.com/office/drawing/2014/main" xmlns="" id="{F4AB00EE-EEA4-462D-9C01-E799F0F74D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08879" y="4474330"/>
              <a:ext cx="410706" cy="410706"/>
            </a:xfrm>
            <a:prstGeom prst="rect">
              <a:avLst/>
            </a:prstGeom>
          </p:spPr>
        </p:pic>
        <p:sp>
          <p:nvSpPr>
            <p:cNvPr id="29" name="Oval 28">
              <a:extLst>
                <a:ext uri="{FF2B5EF4-FFF2-40B4-BE49-F238E27FC236}">
                  <a16:creationId xmlns:a16="http://schemas.microsoft.com/office/drawing/2014/main" xmlns="" id="{70FE3DAC-CB32-417A-B5E8-10D6CEE4B45A}"/>
                </a:ext>
              </a:extLst>
            </p:cNvPr>
            <p:cNvSpPr/>
            <p:nvPr/>
          </p:nvSpPr>
          <p:spPr>
            <a:xfrm>
              <a:off x="8187534" y="4378620"/>
              <a:ext cx="665467" cy="638120"/>
            </a:xfrm>
            <a:prstGeom prst="ellipse">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Gothic"/>
                <a:ea typeface="+mn-ea"/>
                <a:cs typeface="+mn-cs"/>
              </a:endParaRPr>
            </a:p>
          </p:txBody>
        </p:sp>
      </p:grpSp>
      <p:grpSp>
        <p:nvGrpSpPr>
          <p:cNvPr id="30" name="Group 29">
            <a:extLst>
              <a:ext uri="{FF2B5EF4-FFF2-40B4-BE49-F238E27FC236}">
                <a16:creationId xmlns:a16="http://schemas.microsoft.com/office/drawing/2014/main" xmlns="" id="{84254013-98CE-4B10-B3D2-61B9693F5BBD}"/>
              </a:ext>
            </a:extLst>
          </p:cNvPr>
          <p:cNvGrpSpPr/>
          <p:nvPr/>
        </p:nvGrpSpPr>
        <p:grpSpPr>
          <a:xfrm>
            <a:off x="10210113" y="2719477"/>
            <a:ext cx="665467" cy="638120"/>
            <a:chOff x="9182070" y="4360592"/>
            <a:chExt cx="665467" cy="638120"/>
          </a:xfrm>
        </p:grpSpPr>
        <p:pic>
          <p:nvPicPr>
            <p:cNvPr id="31" name="Picture 30">
              <a:extLst>
                <a:ext uri="{FF2B5EF4-FFF2-40B4-BE49-F238E27FC236}">
                  <a16:creationId xmlns:a16="http://schemas.microsoft.com/office/drawing/2014/main" xmlns="" id="{200F5264-8712-4CD7-9C45-5D6442EEA5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76009" y="4440857"/>
              <a:ext cx="477591" cy="477591"/>
            </a:xfrm>
            <a:prstGeom prst="rect">
              <a:avLst/>
            </a:prstGeom>
          </p:spPr>
        </p:pic>
        <p:sp>
          <p:nvSpPr>
            <p:cNvPr id="32" name="Oval 31">
              <a:extLst>
                <a:ext uri="{FF2B5EF4-FFF2-40B4-BE49-F238E27FC236}">
                  <a16:creationId xmlns:a16="http://schemas.microsoft.com/office/drawing/2014/main" xmlns="" id="{02B67728-F695-4B70-A436-F01FF4037D0D}"/>
                </a:ext>
              </a:extLst>
            </p:cNvPr>
            <p:cNvSpPr/>
            <p:nvPr/>
          </p:nvSpPr>
          <p:spPr>
            <a:xfrm>
              <a:off x="9182070" y="4360592"/>
              <a:ext cx="665467" cy="638120"/>
            </a:xfrm>
            <a:prstGeom prst="ellipse">
              <a:avLst/>
            </a:prstGeom>
            <a:noFill/>
            <a:ln w="12700" cap="flat" cmpd="sng" algn="ctr">
              <a:solidFill>
                <a:srgbClr val="ED1C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Gothic"/>
                <a:ea typeface="+mn-ea"/>
                <a:cs typeface="+mn-cs"/>
              </a:endParaRPr>
            </a:p>
          </p:txBody>
        </p:sp>
      </p:grpSp>
      <p:cxnSp>
        <p:nvCxnSpPr>
          <p:cNvPr id="33" name="Curved Connector 39">
            <a:extLst>
              <a:ext uri="{FF2B5EF4-FFF2-40B4-BE49-F238E27FC236}">
                <a16:creationId xmlns:a16="http://schemas.microsoft.com/office/drawing/2014/main" xmlns="" id="{B67CF099-B76D-4B72-8766-1AF10D291DE6}"/>
              </a:ext>
            </a:extLst>
          </p:cNvPr>
          <p:cNvCxnSpPr>
            <a:stCxn id="29" idx="4"/>
            <a:endCxn id="17" idx="0"/>
          </p:cNvCxnSpPr>
          <p:nvPr/>
        </p:nvCxnSpPr>
        <p:spPr>
          <a:xfrm rot="16200000" flipH="1">
            <a:off x="9722638" y="3212500"/>
            <a:ext cx="179196" cy="487074"/>
          </a:xfrm>
          <a:prstGeom prst="curvedConnector3">
            <a:avLst>
              <a:gd name="adj1" fmla="val 50000"/>
            </a:avLst>
          </a:prstGeom>
          <a:noFill/>
          <a:ln w="6350" cap="flat" cmpd="sng" algn="ctr">
            <a:solidFill>
              <a:srgbClr val="959595"/>
            </a:solidFill>
            <a:prstDash val="solid"/>
            <a:miter lim="800000"/>
            <a:tailEnd type="triangle"/>
          </a:ln>
          <a:effectLst/>
        </p:spPr>
      </p:cxnSp>
      <p:cxnSp>
        <p:nvCxnSpPr>
          <p:cNvPr id="34" name="Curved Connector 46">
            <a:extLst>
              <a:ext uri="{FF2B5EF4-FFF2-40B4-BE49-F238E27FC236}">
                <a16:creationId xmlns:a16="http://schemas.microsoft.com/office/drawing/2014/main" xmlns="" id="{440252BA-B29B-4A4B-B1B7-E485B54E2099}"/>
              </a:ext>
            </a:extLst>
          </p:cNvPr>
          <p:cNvCxnSpPr>
            <a:stCxn id="32" idx="4"/>
            <a:endCxn id="18" idx="0"/>
          </p:cNvCxnSpPr>
          <p:nvPr/>
        </p:nvCxnSpPr>
        <p:spPr>
          <a:xfrm rot="5400000">
            <a:off x="10202558" y="3210814"/>
            <a:ext cx="193507" cy="487073"/>
          </a:xfrm>
          <a:prstGeom prst="curvedConnector3">
            <a:avLst>
              <a:gd name="adj1" fmla="val 50000"/>
            </a:avLst>
          </a:prstGeom>
          <a:noFill/>
          <a:ln w="6350" cap="flat" cmpd="sng" algn="ctr">
            <a:solidFill>
              <a:srgbClr val="959595"/>
            </a:solidFill>
            <a:prstDash val="solid"/>
            <a:miter lim="800000"/>
            <a:tailEnd type="triangle"/>
          </a:ln>
          <a:effectLst/>
        </p:spPr>
      </p:cxnSp>
      <p:sp>
        <p:nvSpPr>
          <p:cNvPr id="35" name="Rounded Rectangle 53">
            <a:extLst>
              <a:ext uri="{FF2B5EF4-FFF2-40B4-BE49-F238E27FC236}">
                <a16:creationId xmlns:a16="http://schemas.microsoft.com/office/drawing/2014/main" xmlns="" id="{A6A85330-6602-48DB-9C3F-0DA5893973DE}"/>
              </a:ext>
            </a:extLst>
          </p:cNvPr>
          <p:cNvSpPr/>
          <p:nvPr/>
        </p:nvSpPr>
        <p:spPr>
          <a:xfrm>
            <a:off x="7283670" y="2524282"/>
            <a:ext cx="4143703" cy="2865178"/>
          </a:xfrm>
          <a:prstGeom prst="roundRect">
            <a:avLst/>
          </a:prstGeom>
          <a:noFill/>
          <a:ln w="12700" cap="flat" cmpd="sng" algn="ctr">
            <a:solidFill>
              <a:srgbClr val="95959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Gothic"/>
              <a:ea typeface="+mn-ea"/>
              <a:cs typeface="+mn-cs"/>
            </a:endParaRPr>
          </a:p>
        </p:txBody>
      </p:sp>
      <p:sp>
        <p:nvSpPr>
          <p:cNvPr id="3" name="Text Placeholder 2">
            <a:extLst>
              <a:ext uri="{FF2B5EF4-FFF2-40B4-BE49-F238E27FC236}">
                <a16:creationId xmlns:a16="http://schemas.microsoft.com/office/drawing/2014/main" xmlns="" id="{A850C840-F6C0-E343-A89B-6D967B231CD9}"/>
              </a:ext>
            </a:extLst>
          </p:cNvPr>
          <p:cNvSpPr>
            <a:spLocks noGrp="1"/>
          </p:cNvSpPr>
          <p:nvPr>
            <p:ph type="body" idx="1"/>
          </p:nvPr>
        </p:nvSpPr>
        <p:spPr/>
        <p:txBody>
          <a:bodyPr/>
          <a:lstStyle/>
          <a:p>
            <a:r>
              <a:rPr lang="en-US" altLang="zh-CN" dirty="0">
                <a:solidFill>
                  <a:srgbClr val="000000"/>
                </a:solidFill>
                <a:ea typeface="Calibri" charset="0"/>
                <a:cs typeface="Calibri" charset="0"/>
              </a:rPr>
              <a:t>Corda controls the evolution of agreements, which are represented by states.</a:t>
            </a:r>
          </a:p>
          <a:p>
            <a:endParaRPr lang="en-US" dirty="0"/>
          </a:p>
        </p:txBody>
      </p:sp>
      <p:sp>
        <p:nvSpPr>
          <p:cNvPr id="2" name="Title 1">
            <a:extLst>
              <a:ext uri="{FF2B5EF4-FFF2-40B4-BE49-F238E27FC236}">
                <a16:creationId xmlns:a16="http://schemas.microsoft.com/office/drawing/2014/main" xmlns="" id="{86E44C09-162B-794E-8E85-623E78E94DA3}"/>
              </a:ext>
            </a:extLst>
          </p:cNvPr>
          <p:cNvSpPr>
            <a:spLocks noGrp="1"/>
          </p:cNvSpPr>
          <p:nvPr>
            <p:ph type="title"/>
          </p:nvPr>
        </p:nvSpPr>
        <p:spPr/>
        <p:txBody>
          <a:bodyPr/>
          <a:lstStyle/>
          <a:p>
            <a:r>
              <a:rPr lang="en-US" dirty="0"/>
              <a:t>State object</a:t>
            </a:r>
          </a:p>
        </p:txBody>
      </p:sp>
    </p:spTree>
    <p:extLst>
      <p:ext uri="{BB962C8B-B14F-4D97-AF65-F5344CB8AC3E}">
        <p14:creationId xmlns:p14="http://schemas.microsoft.com/office/powerpoint/2010/main" val="258126559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0FE6CE7-3E21-0D43-9B34-57CD59735BB9}"/>
              </a:ext>
            </a:extLst>
          </p:cNvPr>
          <p:cNvSpPr>
            <a:spLocks noGrp="1"/>
          </p:cNvSpPr>
          <p:nvPr>
            <p:ph type="body" idx="1"/>
          </p:nvPr>
        </p:nvSpPr>
        <p:spPr/>
        <p:txBody>
          <a:bodyPr/>
          <a:lstStyle/>
          <a:p>
            <a:r>
              <a:rPr lang="en-US"/>
              <a:t>Corda mandates that each state inside a transaction must reference a contract</a:t>
            </a:r>
          </a:p>
          <a:p>
            <a:endParaRPr lang="en-US" dirty="0"/>
          </a:p>
        </p:txBody>
      </p:sp>
      <p:sp>
        <p:nvSpPr>
          <p:cNvPr id="4" name="Title 3">
            <a:extLst>
              <a:ext uri="{FF2B5EF4-FFF2-40B4-BE49-F238E27FC236}">
                <a16:creationId xmlns:a16="http://schemas.microsoft.com/office/drawing/2014/main" xmlns="" id="{844EC8B9-90E7-4F23-86E0-90E59B8EB3D2}"/>
              </a:ext>
            </a:extLst>
          </p:cNvPr>
          <p:cNvSpPr>
            <a:spLocks noGrp="1"/>
          </p:cNvSpPr>
          <p:nvPr>
            <p:ph type="title"/>
          </p:nvPr>
        </p:nvSpPr>
        <p:spPr/>
        <p:txBody>
          <a:bodyPr/>
          <a:lstStyle/>
          <a:p>
            <a:r>
              <a:rPr lang="en-US"/>
              <a:t>Contracts</a:t>
            </a:r>
            <a:endParaRPr lang="en-US" dirty="0"/>
          </a:p>
        </p:txBody>
      </p:sp>
      <p:grpSp>
        <p:nvGrpSpPr>
          <p:cNvPr id="6" name="Group 5">
            <a:extLst>
              <a:ext uri="{FF2B5EF4-FFF2-40B4-BE49-F238E27FC236}">
                <a16:creationId xmlns:a16="http://schemas.microsoft.com/office/drawing/2014/main" xmlns="" id="{02398477-EEA9-4819-8D7A-C739AD7C546C}"/>
              </a:ext>
            </a:extLst>
          </p:cNvPr>
          <p:cNvGrpSpPr/>
          <p:nvPr/>
        </p:nvGrpSpPr>
        <p:grpSpPr>
          <a:xfrm>
            <a:off x="6752595" y="2845058"/>
            <a:ext cx="3782867" cy="2867686"/>
            <a:chOff x="7044950" y="3532388"/>
            <a:chExt cx="3647824" cy="2390601"/>
          </a:xfrm>
        </p:grpSpPr>
        <p:sp>
          <p:nvSpPr>
            <p:cNvPr id="7" name="Rectangle 6">
              <a:extLst>
                <a:ext uri="{FF2B5EF4-FFF2-40B4-BE49-F238E27FC236}">
                  <a16:creationId xmlns:a16="http://schemas.microsoft.com/office/drawing/2014/main" xmlns="" id="{CD3ECE7A-E453-488F-BE5E-0A10687F4A29}"/>
                </a:ext>
              </a:extLst>
            </p:cNvPr>
            <p:cNvSpPr/>
            <p:nvPr/>
          </p:nvSpPr>
          <p:spPr>
            <a:xfrm>
              <a:off x="7044950" y="3532388"/>
              <a:ext cx="3647824" cy="2390601"/>
            </a:xfrm>
            <a:prstGeom prst="rect">
              <a:avLst/>
            </a:prstGeom>
            <a:solidFill>
              <a:srgbClr val="FFFFFF">
                <a:lumMod val="95000"/>
              </a:srgbClr>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mn-cs"/>
              </a:endParaRPr>
            </a:p>
          </p:txBody>
        </p:sp>
        <p:sp>
          <p:nvSpPr>
            <p:cNvPr id="8" name="Rectangle 7">
              <a:extLst>
                <a:ext uri="{FF2B5EF4-FFF2-40B4-BE49-F238E27FC236}">
                  <a16:creationId xmlns:a16="http://schemas.microsoft.com/office/drawing/2014/main" xmlns="" id="{90CE3B56-1F14-4E73-A319-4B9B0CA3F7FF}"/>
                </a:ext>
              </a:extLst>
            </p:cNvPr>
            <p:cNvSpPr/>
            <p:nvPr/>
          </p:nvSpPr>
          <p:spPr>
            <a:xfrm>
              <a:off x="7259919" y="4346282"/>
              <a:ext cx="1127561" cy="714082"/>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mn-ea"/>
                  <a:cs typeface="+mn-cs"/>
                </a:rPr>
                <a:t>IOU CONTRACT REF</a:t>
              </a:r>
              <a:endParaRPr kumimoji="0" lang="en-US" sz="105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9" name="Rectangle 8">
              <a:extLst>
                <a:ext uri="{FF2B5EF4-FFF2-40B4-BE49-F238E27FC236}">
                  <a16:creationId xmlns:a16="http://schemas.microsoft.com/office/drawing/2014/main" xmlns="" id="{3788F494-7D4F-498A-91D9-8E127E30C292}"/>
                </a:ext>
              </a:extLst>
            </p:cNvPr>
            <p:cNvSpPr/>
            <p:nvPr/>
          </p:nvSpPr>
          <p:spPr>
            <a:xfrm>
              <a:off x="8837374" y="3924525"/>
              <a:ext cx="1413668" cy="545447"/>
            </a:xfrm>
            <a:prstGeom prst="rect">
              <a:avLst/>
            </a:prstGeom>
            <a:solidFill>
              <a:srgbClr val="FFFFFF"/>
            </a:solidFill>
            <a:ln w="57150" cap="flat" cmpd="sng" algn="ctr">
              <a:solidFill>
                <a:srgbClr val="FFFFFF">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mn-ea"/>
                  <a:cs typeface="+mn-cs"/>
                </a:rPr>
                <a:t>IOU </a:t>
              </a:r>
              <a:r>
                <a:rPr kumimoji="0" lang="en-US" sz="1400" b="1" i="0" u="none" strike="noStrike" kern="1200" cap="none" spc="0" normalizeH="0" baseline="0" noProof="0">
                  <a:ln>
                    <a:noFill/>
                  </a:ln>
                  <a:solidFill>
                    <a:srgbClr val="000000"/>
                  </a:solidFill>
                  <a:effectLst/>
                  <a:uLnTx/>
                  <a:uFillTx/>
                  <a:latin typeface="Century Gothic"/>
                  <a:ea typeface="+mn-ea"/>
                  <a:cs typeface="+mn-cs"/>
                </a:rPr>
                <a:t>STATE PROPERTIES</a:t>
              </a:r>
              <a:endParaRPr kumimoji="0" lang="en-US" sz="14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0" name="Rectangle 9">
              <a:extLst>
                <a:ext uri="{FF2B5EF4-FFF2-40B4-BE49-F238E27FC236}">
                  <a16:creationId xmlns:a16="http://schemas.microsoft.com/office/drawing/2014/main" xmlns="" id="{C4950122-00F2-4FA4-9DB5-89AD03A6FB0B}"/>
                </a:ext>
              </a:extLst>
            </p:cNvPr>
            <p:cNvSpPr/>
            <p:nvPr/>
          </p:nvSpPr>
          <p:spPr>
            <a:xfrm>
              <a:off x="8837373" y="4659576"/>
              <a:ext cx="1390401" cy="91660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mn-ea"/>
                  <a:cs typeface="+mn-cs"/>
                </a:rPr>
                <a:t>PARTICIPANTS</a:t>
              </a:r>
              <a:endParaRPr kumimoji="0" lang="en-US" sz="1200" b="1" i="0" u="none" strike="noStrike" kern="1200" cap="none" spc="0" normalizeH="0" baseline="0" noProof="0" dirty="0">
                <a:ln>
                  <a:noFill/>
                </a:ln>
                <a:solidFill>
                  <a:srgbClr val="000000"/>
                </a:solidFill>
                <a:effectLst/>
                <a:uLnTx/>
                <a:uFillTx/>
                <a:latin typeface="Century Gothic"/>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entury Gothic"/>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entury Gothic"/>
                  <a:ea typeface="+mn-ea"/>
                  <a:cs typeface="+mn-cs"/>
                </a:rPr>
                <a:t>Alice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entury Gothic"/>
                  <a:ea typeface="+mn-ea"/>
                  <a:cs typeface="+mn-cs"/>
                </a:rPr>
                <a:t>Bob</a:t>
              </a:r>
              <a:endParaRPr kumimoji="0" lang="en-US" sz="1000" b="1" i="0" u="none" strike="noStrike" kern="1200" cap="none" spc="0" normalizeH="0" baseline="0" noProof="0" dirty="0">
                <a:ln>
                  <a:noFill/>
                </a:ln>
                <a:solidFill>
                  <a:srgbClr val="000000"/>
                </a:solidFill>
                <a:effectLst/>
                <a:uLnTx/>
                <a:uFillTx/>
                <a:latin typeface="Century Gothic"/>
                <a:ea typeface="+mn-ea"/>
                <a:cs typeface="+mn-cs"/>
              </a:endParaRPr>
            </a:p>
          </p:txBody>
        </p:sp>
      </p:grpSp>
      <p:grpSp>
        <p:nvGrpSpPr>
          <p:cNvPr id="11" name="Group 10">
            <a:extLst>
              <a:ext uri="{FF2B5EF4-FFF2-40B4-BE49-F238E27FC236}">
                <a16:creationId xmlns:a16="http://schemas.microsoft.com/office/drawing/2014/main" xmlns="" id="{92B70F6D-9FCE-464A-926B-66C893A4172E}"/>
              </a:ext>
            </a:extLst>
          </p:cNvPr>
          <p:cNvGrpSpPr/>
          <p:nvPr/>
        </p:nvGrpSpPr>
        <p:grpSpPr>
          <a:xfrm>
            <a:off x="1501153" y="2814170"/>
            <a:ext cx="5226260" cy="2768583"/>
            <a:chOff x="1687126" y="2597193"/>
            <a:chExt cx="5226260" cy="2768583"/>
          </a:xfrm>
        </p:grpSpPr>
        <p:grpSp>
          <p:nvGrpSpPr>
            <p:cNvPr id="12" name="Group 11">
              <a:extLst>
                <a:ext uri="{FF2B5EF4-FFF2-40B4-BE49-F238E27FC236}">
                  <a16:creationId xmlns:a16="http://schemas.microsoft.com/office/drawing/2014/main" xmlns="" id="{1915D26A-744E-437B-A53B-865E44839A82}"/>
                </a:ext>
              </a:extLst>
            </p:cNvPr>
            <p:cNvGrpSpPr/>
            <p:nvPr/>
          </p:nvGrpSpPr>
          <p:grpSpPr>
            <a:xfrm>
              <a:off x="1687126" y="2975175"/>
              <a:ext cx="5226260" cy="2390601"/>
              <a:chOff x="1687126" y="2975175"/>
              <a:chExt cx="5226260" cy="2390601"/>
            </a:xfrm>
          </p:grpSpPr>
          <p:sp>
            <p:nvSpPr>
              <p:cNvPr id="14" name="TextBox 13">
                <a:extLst>
                  <a:ext uri="{FF2B5EF4-FFF2-40B4-BE49-F238E27FC236}">
                    <a16:creationId xmlns:a16="http://schemas.microsoft.com/office/drawing/2014/main" xmlns="" id="{F21FB41D-C70A-4808-8AD6-9EE0CDEFB85A}"/>
                  </a:ext>
                </a:extLst>
              </p:cNvPr>
              <p:cNvSpPr txBox="1"/>
              <p:nvPr/>
            </p:nvSpPr>
            <p:spPr>
              <a:xfrm>
                <a:off x="5320432" y="3639065"/>
                <a:ext cx="1088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D1C24"/>
                    </a:solidFill>
                    <a:effectLst/>
                    <a:uLnTx/>
                    <a:uFillTx/>
                    <a:latin typeface="Century Gothic"/>
                  </a:rPr>
                  <a:t>REFERENCES</a:t>
                </a:r>
              </a:p>
            </p:txBody>
          </p:sp>
          <p:grpSp>
            <p:nvGrpSpPr>
              <p:cNvPr id="15" name="Group 14">
                <a:extLst>
                  <a:ext uri="{FF2B5EF4-FFF2-40B4-BE49-F238E27FC236}">
                    <a16:creationId xmlns:a16="http://schemas.microsoft.com/office/drawing/2014/main" xmlns="" id="{997ED06D-D3D4-479C-B9B5-78E59BF64110}"/>
                  </a:ext>
                </a:extLst>
              </p:cNvPr>
              <p:cNvGrpSpPr/>
              <p:nvPr/>
            </p:nvGrpSpPr>
            <p:grpSpPr>
              <a:xfrm>
                <a:off x="1687126" y="2975175"/>
                <a:ext cx="2971689" cy="2390601"/>
                <a:chOff x="1305343" y="3390865"/>
                <a:chExt cx="2971689" cy="2436729"/>
              </a:xfrm>
            </p:grpSpPr>
            <p:sp>
              <p:nvSpPr>
                <p:cNvPr id="17" name="Rectangle 16">
                  <a:extLst>
                    <a:ext uri="{FF2B5EF4-FFF2-40B4-BE49-F238E27FC236}">
                      <a16:creationId xmlns:a16="http://schemas.microsoft.com/office/drawing/2014/main" xmlns="" id="{77FEFC9B-1865-461F-9736-FC53860ABE2A}"/>
                    </a:ext>
                  </a:extLst>
                </p:cNvPr>
                <p:cNvSpPr/>
                <p:nvPr/>
              </p:nvSpPr>
              <p:spPr>
                <a:xfrm>
                  <a:off x="1305343" y="3390865"/>
                  <a:ext cx="2971689" cy="2436729"/>
                </a:xfrm>
                <a:prstGeom prst="rect">
                  <a:avLst/>
                </a:prstGeom>
                <a:solidFill>
                  <a:srgbClr val="FFFFFF">
                    <a:lumMod val="95000"/>
                  </a:srgbClr>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mn-cs"/>
                  </a:endParaRPr>
                </a:p>
              </p:txBody>
            </p:sp>
            <p:sp>
              <p:nvSpPr>
                <p:cNvPr id="18" name="Rectangle 17">
                  <a:extLst>
                    <a:ext uri="{FF2B5EF4-FFF2-40B4-BE49-F238E27FC236}">
                      <a16:creationId xmlns:a16="http://schemas.microsoft.com/office/drawing/2014/main" xmlns="" id="{43CDF569-C580-43E0-9F55-9FC2553C1E9A}"/>
                    </a:ext>
                  </a:extLst>
                </p:cNvPr>
                <p:cNvSpPr/>
                <p:nvPr/>
              </p:nvSpPr>
              <p:spPr>
                <a:xfrm>
                  <a:off x="1572826" y="3664971"/>
                  <a:ext cx="2409239" cy="810256"/>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mn-ea"/>
                      <a:cs typeface="+mn-cs"/>
                    </a:rPr>
                    <a:t>IOU CONTRACT CODE</a:t>
                  </a:r>
                  <a:endParaRPr kumimoji="0" lang="en-US" sz="105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9" name="Rectangle 18">
                  <a:extLst>
                    <a:ext uri="{FF2B5EF4-FFF2-40B4-BE49-F238E27FC236}">
                      <a16:creationId xmlns:a16="http://schemas.microsoft.com/office/drawing/2014/main" xmlns="" id="{7155B298-4063-4376-AEF8-F2A0572C4DA4}"/>
                    </a:ext>
                  </a:extLst>
                </p:cNvPr>
                <p:cNvSpPr/>
                <p:nvPr/>
              </p:nvSpPr>
              <p:spPr>
                <a:xfrm>
                  <a:off x="1572825" y="4763629"/>
                  <a:ext cx="2409239" cy="810256"/>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mn-ea"/>
                      <a:cs typeface="+mn-cs"/>
                    </a:rPr>
                    <a:t>IOU LEGAL PROSE</a:t>
                  </a:r>
                  <a:endParaRPr kumimoji="0" lang="en-US" sz="1050" b="1" i="0" u="none" strike="noStrike" kern="1200" cap="none" spc="0" normalizeH="0" baseline="0" noProof="0" dirty="0">
                    <a:ln>
                      <a:noFill/>
                    </a:ln>
                    <a:solidFill>
                      <a:srgbClr val="000000"/>
                    </a:solidFill>
                    <a:effectLst/>
                    <a:uLnTx/>
                    <a:uFillTx/>
                    <a:latin typeface="Century Gothic"/>
                    <a:ea typeface="+mn-ea"/>
                    <a:cs typeface="+mn-cs"/>
                  </a:endParaRPr>
                </a:p>
              </p:txBody>
            </p:sp>
          </p:grpSp>
          <p:cxnSp>
            <p:nvCxnSpPr>
              <p:cNvPr id="16" name="Curved Connector 24">
                <a:extLst>
                  <a:ext uri="{FF2B5EF4-FFF2-40B4-BE49-F238E27FC236}">
                    <a16:creationId xmlns:a16="http://schemas.microsoft.com/office/drawing/2014/main" xmlns="" id="{200BABC8-0539-47CF-92E5-EFF5970D6287}"/>
                  </a:ext>
                </a:extLst>
              </p:cNvPr>
              <p:cNvCxnSpPr/>
              <p:nvPr/>
            </p:nvCxnSpPr>
            <p:spPr>
              <a:xfrm>
                <a:off x="4665568" y="4040226"/>
                <a:ext cx="2247818" cy="8867"/>
              </a:xfrm>
              <a:prstGeom prst="straightConnector1">
                <a:avLst/>
              </a:prstGeom>
              <a:noFill/>
              <a:ln w="57150" cap="flat" cmpd="sng" algn="ctr">
                <a:solidFill>
                  <a:srgbClr val="ED1C24"/>
                </a:solidFill>
                <a:prstDash val="solid"/>
                <a:miter lim="800000"/>
                <a:headEnd type="triangle" w="lg" len="med"/>
                <a:tailEnd type="none"/>
              </a:ln>
              <a:effectLst/>
            </p:spPr>
          </p:cxnSp>
        </p:grpSp>
        <p:sp>
          <p:nvSpPr>
            <p:cNvPr id="13" name="TextBox 12">
              <a:extLst>
                <a:ext uri="{FF2B5EF4-FFF2-40B4-BE49-F238E27FC236}">
                  <a16:creationId xmlns:a16="http://schemas.microsoft.com/office/drawing/2014/main" xmlns="" id="{35DE0D0F-D225-4448-9512-230236F2788E}"/>
                </a:ext>
              </a:extLst>
            </p:cNvPr>
            <p:cNvSpPr txBox="1"/>
            <p:nvPr/>
          </p:nvSpPr>
          <p:spPr>
            <a:xfrm>
              <a:off x="2494457" y="2597193"/>
              <a:ext cx="132954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a:rPr>
                <a:t>CONTRACT</a:t>
              </a:r>
            </a:p>
          </p:txBody>
        </p:sp>
      </p:grpSp>
      <p:sp>
        <p:nvSpPr>
          <p:cNvPr id="20" name="TextBox 19">
            <a:extLst>
              <a:ext uri="{FF2B5EF4-FFF2-40B4-BE49-F238E27FC236}">
                <a16:creationId xmlns:a16="http://schemas.microsoft.com/office/drawing/2014/main" xmlns="" id="{B3591232-5F5A-437C-8E24-9221A453AF8E}"/>
              </a:ext>
            </a:extLst>
          </p:cNvPr>
          <p:cNvSpPr txBox="1"/>
          <p:nvPr/>
        </p:nvSpPr>
        <p:spPr>
          <a:xfrm>
            <a:off x="6985006" y="2456780"/>
            <a:ext cx="3152434" cy="338554"/>
          </a:xfrm>
          <a:prstGeom prst="rect">
            <a:avLst/>
          </a:prstGeom>
          <a:noFill/>
        </p:spPr>
        <p:txBody>
          <a:bodyPr wrap="square" rtlCol="0">
            <a:spAutoFit/>
          </a:bodyPr>
          <a:lstStyle/>
          <a:p>
            <a:pPr algn="ctr" defTabSz="914400" hangingPunct="1">
              <a:lnSpc>
                <a:spcPct val="100000"/>
              </a:lnSpc>
            </a:pPr>
            <a:r>
              <a:rPr lang="en-US" sz="1600" b="1" kern="1200">
                <a:solidFill>
                  <a:srgbClr val="000000"/>
                </a:solidFill>
                <a:latin typeface="Century Gothic"/>
              </a:rPr>
              <a:t>TRANSACTION STATE</a:t>
            </a:r>
            <a:endParaRPr lang="en-US" sz="1600" b="1" kern="1200" dirty="0">
              <a:solidFill>
                <a:srgbClr val="000000"/>
              </a:solidFill>
              <a:latin typeface="Century Gothic"/>
            </a:endParaRPr>
          </a:p>
        </p:txBody>
      </p:sp>
      <p:sp>
        <p:nvSpPr>
          <p:cNvPr id="21" name="Rectangle 20">
            <a:extLst>
              <a:ext uri="{FF2B5EF4-FFF2-40B4-BE49-F238E27FC236}">
                <a16:creationId xmlns:a16="http://schemas.microsoft.com/office/drawing/2014/main" xmlns="" id="{038B28C9-198C-4AE5-BB13-8EB7A83FF8E7}"/>
              </a:ext>
            </a:extLst>
          </p:cNvPr>
          <p:cNvSpPr/>
          <p:nvPr/>
        </p:nvSpPr>
        <p:spPr>
          <a:xfrm>
            <a:off x="8377381" y="3070778"/>
            <a:ext cx="1897999" cy="2415622"/>
          </a:xfrm>
          <a:prstGeom prst="rect">
            <a:avLst/>
          </a:prstGeom>
          <a:noFill/>
          <a:ln w="57150" cap="flat" cmpd="sng" algn="ctr">
            <a:solidFill>
              <a:srgbClr val="FFFFFF">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11841859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xmlns="" id="{A4FE58DD-C184-C14C-9314-692F027E1574}"/>
              </a:ext>
            </a:extLst>
          </p:cNvPr>
          <p:cNvSpPr>
            <a:spLocks noGrp="1"/>
          </p:cNvSpPr>
          <p:nvPr>
            <p:ph type="body" idx="1"/>
          </p:nvPr>
        </p:nvSpPr>
        <p:spPr>
          <a:xfrm>
            <a:off x="501650" y="1547429"/>
            <a:ext cx="6272065" cy="4351161"/>
          </a:xfrm>
        </p:spPr>
        <p:txBody>
          <a:bodyPr/>
          <a:lstStyle/>
          <a:p>
            <a:pPr lvl="0"/>
            <a:r>
              <a:rPr lang="en-US" dirty="0"/>
              <a:t>As transactions may contain multiple state types, multiple contracts can be referenced in a transaction</a:t>
            </a:r>
          </a:p>
          <a:p>
            <a:pPr lvl="0"/>
            <a:r>
              <a:rPr lang="en-US" dirty="0"/>
              <a:t>The Corda platform will use all referenced contract code to verify a (proposed) transaction</a:t>
            </a:r>
          </a:p>
          <a:p>
            <a:endParaRPr lang="en-US" dirty="0"/>
          </a:p>
        </p:txBody>
      </p:sp>
      <p:sp>
        <p:nvSpPr>
          <p:cNvPr id="4" name="Title 3">
            <a:extLst>
              <a:ext uri="{FF2B5EF4-FFF2-40B4-BE49-F238E27FC236}">
                <a16:creationId xmlns:a16="http://schemas.microsoft.com/office/drawing/2014/main" xmlns="" id="{ADFD3D63-FBB9-4235-8343-E77F30C72174}"/>
              </a:ext>
            </a:extLst>
          </p:cNvPr>
          <p:cNvSpPr>
            <a:spLocks noGrp="1"/>
          </p:cNvSpPr>
          <p:nvPr>
            <p:ph type="title"/>
          </p:nvPr>
        </p:nvSpPr>
        <p:spPr/>
        <p:txBody>
          <a:bodyPr/>
          <a:lstStyle/>
          <a:p>
            <a:r>
              <a:rPr lang="en-US"/>
              <a:t>Contract Code</a:t>
            </a:r>
            <a:endParaRPr lang="en-US" dirty="0"/>
          </a:p>
        </p:txBody>
      </p:sp>
      <p:grpSp>
        <p:nvGrpSpPr>
          <p:cNvPr id="6" name="Group 5">
            <a:extLst>
              <a:ext uri="{FF2B5EF4-FFF2-40B4-BE49-F238E27FC236}">
                <a16:creationId xmlns:a16="http://schemas.microsoft.com/office/drawing/2014/main" xmlns="" id="{AFF0F391-5125-41EE-9ECE-A6E36E05A97F}"/>
              </a:ext>
            </a:extLst>
          </p:cNvPr>
          <p:cNvGrpSpPr/>
          <p:nvPr/>
        </p:nvGrpSpPr>
        <p:grpSpPr>
          <a:xfrm>
            <a:off x="7466001" y="2726287"/>
            <a:ext cx="3647826" cy="2002752"/>
            <a:chOff x="7175469" y="3185599"/>
            <a:chExt cx="3647826" cy="2002752"/>
          </a:xfrm>
        </p:grpSpPr>
        <p:sp>
          <p:nvSpPr>
            <p:cNvPr id="7" name="Rectangle 6">
              <a:extLst>
                <a:ext uri="{FF2B5EF4-FFF2-40B4-BE49-F238E27FC236}">
                  <a16:creationId xmlns:a16="http://schemas.microsoft.com/office/drawing/2014/main" xmlns="" id="{D7E3C40A-FF7E-406C-905B-C5DF76A90818}"/>
                </a:ext>
              </a:extLst>
            </p:cNvPr>
            <p:cNvSpPr/>
            <p:nvPr/>
          </p:nvSpPr>
          <p:spPr>
            <a:xfrm>
              <a:off x="7175469" y="3185599"/>
              <a:ext cx="3647826" cy="2002752"/>
            </a:xfrm>
            <a:prstGeom prst="rect">
              <a:avLst/>
            </a:prstGeom>
            <a:solidFill>
              <a:srgbClr val="FFFFFF">
                <a:lumMod val="95000"/>
              </a:srgbClr>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mn-cs"/>
              </a:endParaRPr>
            </a:p>
          </p:txBody>
        </p:sp>
        <p:grpSp>
          <p:nvGrpSpPr>
            <p:cNvPr id="8" name="Group 7">
              <a:extLst>
                <a:ext uri="{FF2B5EF4-FFF2-40B4-BE49-F238E27FC236}">
                  <a16:creationId xmlns:a16="http://schemas.microsoft.com/office/drawing/2014/main" xmlns="" id="{BCF94A51-DE46-4D27-9C05-8F7EFC46BEE5}"/>
                </a:ext>
              </a:extLst>
            </p:cNvPr>
            <p:cNvGrpSpPr/>
            <p:nvPr/>
          </p:nvGrpSpPr>
          <p:grpSpPr>
            <a:xfrm>
              <a:off x="7477800" y="4318727"/>
              <a:ext cx="3079231" cy="585341"/>
              <a:chOff x="2810756" y="4344161"/>
              <a:chExt cx="3079231" cy="585341"/>
            </a:xfrm>
          </p:grpSpPr>
          <p:sp>
            <p:nvSpPr>
              <p:cNvPr id="12" name="Right Arrow 13">
                <a:extLst>
                  <a:ext uri="{FF2B5EF4-FFF2-40B4-BE49-F238E27FC236}">
                    <a16:creationId xmlns:a16="http://schemas.microsoft.com/office/drawing/2014/main" xmlns="" id="{F044E10B-896B-43A3-9970-90F5C562C0ED}"/>
                  </a:ext>
                </a:extLst>
              </p:cNvPr>
              <p:cNvSpPr/>
              <p:nvPr/>
            </p:nvSpPr>
            <p:spPr>
              <a:xfrm>
                <a:off x="4039319" y="4488142"/>
                <a:ext cx="622105" cy="288354"/>
              </a:xfrm>
              <a:prstGeom prst="rightArrow">
                <a:avLst/>
              </a:prstGeom>
              <a:solidFill>
                <a:srgbClr val="ED1C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ED1C24"/>
                    </a:solidFill>
                  </a:ln>
                  <a:solidFill>
                    <a:srgbClr val="FFFFFF"/>
                  </a:solidFill>
                  <a:effectLst/>
                  <a:uLnTx/>
                  <a:uFillTx/>
                  <a:latin typeface="Century Gothic"/>
                  <a:ea typeface="+mn-ea"/>
                  <a:cs typeface="+mn-cs"/>
                </a:endParaRPr>
              </a:p>
            </p:txBody>
          </p:sp>
          <p:sp>
            <p:nvSpPr>
              <p:cNvPr id="13" name="Rectangle 12">
                <a:extLst>
                  <a:ext uri="{FF2B5EF4-FFF2-40B4-BE49-F238E27FC236}">
                    <a16:creationId xmlns:a16="http://schemas.microsoft.com/office/drawing/2014/main" xmlns="" id="{AA8E890E-FB2E-45A9-B22D-61E9797801E7}"/>
                  </a:ext>
                </a:extLst>
              </p:cNvPr>
              <p:cNvSpPr/>
              <p:nvPr/>
            </p:nvSpPr>
            <p:spPr>
              <a:xfrm>
                <a:off x="2810756" y="4344161"/>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BOND</a:t>
                </a:r>
                <a:r>
                  <a:rPr kumimoji="0" lang="en-US" sz="1800" b="1" i="0" u="none" strike="noStrike" kern="1200" cap="none" spc="0" normalizeH="0" baseline="-25000" noProof="0" dirty="0">
                    <a:ln>
                      <a:noFill/>
                    </a:ln>
                    <a:solidFill>
                      <a:srgbClr val="000000"/>
                    </a:solidFill>
                    <a:effectLst/>
                    <a:uLnTx/>
                    <a:uFillTx/>
                    <a:latin typeface="Century Gothic"/>
                    <a:ea typeface="+mn-ea"/>
                    <a:cs typeface="+mn-cs"/>
                  </a:rPr>
                  <a:t>1</a:t>
                </a:r>
                <a:endParaRPr kumimoji="0" lang="en-US" sz="12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4" name="Rectangle 13">
                <a:extLst>
                  <a:ext uri="{FF2B5EF4-FFF2-40B4-BE49-F238E27FC236}">
                    <a16:creationId xmlns:a16="http://schemas.microsoft.com/office/drawing/2014/main" xmlns="" id="{289A26A4-90AE-4B12-A55A-D8FA5CAEC2EF}"/>
                  </a:ext>
                </a:extLst>
              </p:cNvPr>
              <p:cNvSpPr/>
              <p:nvPr/>
            </p:nvSpPr>
            <p:spPr>
              <a:xfrm>
                <a:off x="4792520" y="4344161"/>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BOND</a:t>
                </a:r>
                <a:r>
                  <a:rPr kumimoji="0" lang="en-US" sz="1800" b="1" i="0" u="none" strike="noStrike" kern="1200" cap="none" spc="0" normalizeH="0" baseline="-25000" noProof="0" dirty="0">
                    <a:ln>
                      <a:noFill/>
                    </a:ln>
                    <a:solidFill>
                      <a:srgbClr val="000000"/>
                    </a:solidFill>
                    <a:effectLst/>
                    <a:uLnTx/>
                    <a:uFillTx/>
                    <a:latin typeface="Century Gothic"/>
                    <a:ea typeface="+mn-ea"/>
                    <a:cs typeface="+mn-cs"/>
                  </a:rPr>
                  <a:t>2</a:t>
                </a:r>
                <a:endParaRPr kumimoji="0" lang="en-US" sz="1200" b="1" i="0" u="none" strike="noStrike" kern="1200" cap="none" spc="0" normalizeH="0" baseline="0" noProof="0" dirty="0">
                  <a:ln>
                    <a:noFill/>
                  </a:ln>
                  <a:solidFill>
                    <a:srgbClr val="000000"/>
                  </a:solidFill>
                  <a:effectLst/>
                  <a:uLnTx/>
                  <a:uFillTx/>
                  <a:latin typeface="Century Gothic"/>
                  <a:ea typeface="+mn-ea"/>
                  <a:cs typeface="+mn-cs"/>
                </a:endParaRPr>
              </a:p>
            </p:txBody>
          </p:sp>
        </p:grpSp>
        <p:sp>
          <p:nvSpPr>
            <p:cNvPr id="9" name="Rectangle 8">
              <a:extLst>
                <a:ext uri="{FF2B5EF4-FFF2-40B4-BE49-F238E27FC236}">
                  <a16:creationId xmlns:a16="http://schemas.microsoft.com/office/drawing/2014/main" xmlns="" id="{E45A72D2-772C-49A8-9E60-362270877B91}"/>
                </a:ext>
              </a:extLst>
            </p:cNvPr>
            <p:cNvSpPr/>
            <p:nvPr/>
          </p:nvSpPr>
          <p:spPr>
            <a:xfrm>
              <a:off x="9459564" y="3432781"/>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CASH</a:t>
              </a:r>
              <a:r>
                <a:rPr kumimoji="0" lang="en-US" sz="1800" b="1" i="0" u="none" strike="noStrike" kern="1200" cap="none" spc="0" normalizeH="0" baseline="-25000" noProof="0" dirty="0">
                  <a:ln>
                    <a:noFill/>
                  </a:ln>
                  <a:solidFill>
                    <a:srgbClr val="000000"/>
                  </a:solidFill>
                  <a:effectLst/>
                  <a:uLnTx/>
                  <a:uFillTx/>
                  <a:latin typeface="Century Gothic"/>
                  <a:ea typeface="+mn-ea"/>
                  <a:cs typeface="+mn-cs"/>
                </a:rPr>
                <a:t>1</a:t>
              </a:r>
              <a:endParaRPr kumimoji="0" lang="en-US" sz="12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0" name="Right Arrow 17">
              <a:extLst>
                <a:ext uri="{FF2B5EF4-FFF2-40B4-BE49-F238E27FC236}">
                  <a16:creationId xmlns:a16="http://schemas.microsoft.com/office/drawing/2014/main" xmlns="" id="{75E59492-D894-447B-BB90-75BB60230B87}"/>
                </a:ext>
              </a:extLst>
            </p:cNvPr>
            <p:cNvSpPr/>
            <p:nvPr/>
          </p:nvSpPr>
          <p:spPr>
            <a:xfrm>
              <a:off x="8722584" y="3609631"/>
              <a:ext cx="622105" cy="288354"/>
            </a:xfrm>
            <a:prstGeom prst="rightArrow">
              <a:avLst/>
            </a:prstGeom>
            <a:solidFill>
              <a:srgbClr val="ED1C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ED1C24"/>
                  </a:solidFill>
                </a:ln>
                <a:solidFill>
                  <a:srgbClr val="FFFFFF"/>
                </a:solidFill>
                <a:effectLst/>
                <a:uLnTx/>
                <a:uFillTx/>
                <a:latin typeface="Century Gothic"/>
                <a:ea typeface="+mn-ea"/>
                <a:cs typeface="+mn-cs"/>
              </a:endParaRPr>
            </a:p>
          </p:txBody>
        </p:sp>
        <p:sp>
          <p:nvSpPr>
            <p:cNvPr id="11" name="Rectangle 10">
              <a:extLst>
                <a:ext uri="{FF2B5EF4-FFF2-40B4-BE49-F238E27FC236}">
                  <a16:creationId xmlns:a16="http://schemas.microsoft.com/office/drawing/2014/main" xmlns="" id="{CED48B16-CD35-4D63-B42F-1E64B5FF23B7}"/>
                </a:ext>
              </a:extLst>
            </p:cNvPr>
            <p:cNvSpPr/>
            <p:nvPr/>
          </p:nvSpPr>
          <p:spPr>
            <a:xfrm>
              <a:off x="7477799" y="3432781"/>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entury Gothic"/>
                  <a:ea typeface="+mn-ea"/>
                  <a:cs typeface="+mn-cs"/>
                </a:rPr>
                <a:t>CASH</a:t>
              </a:r>
              <a:r>
                <a:rPr kumimoji="0" lang="en-US" sz="1800" b="1" i="0" u="none" strike="noStrike" kern="1200" cap="none" spc="0" normalizeH="0" baseline="-25000" noProof="0">
                  <a:ln>
                    <a:noFill/>
                  </a:ln>
                  <a:solidFill>
                    <a:srgbClr val="000000"/>
                  </a:solidFill>
                  <a:effectLst/>
                  <a:uLnTx/>
                  <a:uFillTx/>
                  <a:latin typeface="Century Gothic"/>
                  <a:ea typeface="+mn-ea"/>
                  <a:cs typeface="+mn-cs"/>
                </a:rPr>
                <a:t>0</a:t>
              </a:r>
              <a:endParaRPr kumimoji="0" lang="en-US" sz="1200" b="1" i="0" u="none" strike="noStrike" kern="1200" cap="none" spc="0" normalizeH="0" baseline="0" noProof="0" dirty="0">
                <a:ln>
                  <a:noFill/>
                </a:ln>
                <a:solidFill>
                  <a:srgbClr val="000000"/>
                </a:solidFill>
                <a:effectLst/>
                <a:uLnTx/>
                <a:uFillTx/>
                <a:latin typeface="Century Gothic"/>
                <a:ea typeface="+mn-ea"/>
                <a:cs typeface="+mn-cs"/>
              </a:endParaRPr>
            </a:p>
          </p:txBody>
        </p:sp>
      </p:grpSp>
      <p:sp>
        <p:nvSpPr>
          <p:cNvPr id="15" name="Rectangle 14">
            <a:extLst>
              <a:ext uri="{FF2B5EF4-FFF2-40B4-BE49-F238E27FC236}">
                <a16:creationId xmlns:a16="http://schemas.microsoft.com/office/drawing/2014/main" xmlns="" id="{D145C6F8-7E3E-4B5E-8391-0B0BCDAB6C14}"/>
              </a:ext>
            </a:extLst>
          </p:cNvPr>
          <p:cNvSpPr/>
          <p:nvPr/>
        </p:nvSpPr>
        <p:spPr>
          <a:xfrm>
            <a:off x="8599970" y="1327636"/>
            <a:ext cx="1384572" cy="771269"/>
          </a:xfrm>
          <a:prstGeom prst="rect">
            <a:avLst/>
          </a:prstGeom>
          <a:solidFill>
            <a:srgbClr val="FFFFFF">
              <a:lumMod val="95000"/>
            </a:srgbClr>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entury Gothic"/>
                <a:ea typeface="+mn-ea"/>
                <a:cs typeface="+mn-cs"/>
              </a:rPr>
              <a:t>CASH CONTRACT</a:t>
            </a:r>
          </a:p>
        </p:txBody>
      </p:sp>
      <p:sp>
        <p:nvSpPr>
          <p:cNvPr id="16" name="Rectangle 15">
            <a:extLst>
              <a:ext uri="{FF2B5EF4-FFF2-40B4-BE49-F238E27FC236}">
                <a16:creationId xmlns:a16="http://schemas.microsoft.com/office/drawing/2014/main" xmlns="" id="{9DE6232E-E5B7-49E3-9F30-EC9501B79E1C}"/>
              </a:ext>
            </a:extLst>
          </p:cNvPr>
          <p:cNvSpPr/>
          <p:nvPr/>
        </p:nvSpPr>
        <p:spPr>
          <a:xfrm>
            <a:off x="8599970" y="5345764"/>
            <a:ext cx="1384572" cy="771269"/>
          </a:xfrm>
          <a:prstGeom prst="rect">
            <a:avLst/>
          </a:prstGeom>
          <a:solidFill>
            <a:srgbClr val="FFFFFF">
              <a:lumMod val="95000"/>
            </a:srgbClr>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entury Gothic"/>
                <a:ea typeface="+mn-ea"/>
                <a:cs typeface="+mn-cs"/>
              </a:rPr>
              <a:t>BOND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entury Gothic"/>
                <a:ea typeface="+mn-ea"/>
                <a:cs typeface="+mn-cs"/>
              </a:rPr>
              <a:t>CONTRACT</a:t>
            </a:r>
          </a:p>
        </p:txBody>
      </p:sp>
      <p:sp>
        <p:nvSpPr>
          <p:cNvPr id="17" name="TextBox 16">
            <a:extLst>
              <a:ext uri="{FF2B5EF4-FFF2-40B4-BE49-F238E27FC236}">
                <a16:creationId xmlns:a16="http://schemas.microsoft.com/office/drawing/2014/main" xmlns="" id="{DD7092F7-8034-4BF9-AD85-13D57323F0DC}"/>
              </a:ext>
            </a:extLst>
          </p:cNvPr>
          <p:cNvSpPr txBox="1"/>
          <p:nvPr/>
        </p:nvSpPr>
        <p:spPr>
          <a:xfrm>
            <a:off x="10558906" y="2036187"/>
            <a:ext cx="1088760" cy="276999"/>
          </a:xfrm>
          <a:prstGeom prst="rect">
            <a:avLst/>
          </a:prstGeom>
          <a:noFill/>
        </p:spPr>
        <p:txBody>
          <a:bodyPr wrap="none" rtlCol="0">
            <a:spAutoFit/>
          </a:bodyPr>
          <a:lstStyle/>
          <a:p>
            <a:pPr defTabSz="914400" hangingPunct="1">
              <a:lnSpc>
                <a:spcPct val="100000"/>
              </a:lnSpc>
            </a:pPr>
            <a:r>
              <a:rPr lang="en-US" sz="1200" b="1" kern="1200" dirty="0">
                <a:solidFill>
                  <a:srgbClr val="ED1C24"/>
                </a:solidFill>
                <a:latin typeface="Century Gothic"/>
              </a:rPr>
              <a:t>REFERENCES</a:t>
            </a:r>
          </a:p>
        </p:txBody>
      </p:sp>
      <p:cxnSp>
        <p:nvCxnSpPr>
          <p:cNvPr id="18" name="Curved Connector 24">
            <a:extLst>
              <a:ext uri="{FF2B5EF4-FFF2-40B4-BE49-F238E27FC236}">
                <a16:creationId xmlns:a16="http://schemas.microsoft.com/office/drawing/2014/main" xmlns="" id="{E7AC3D36-82A7-464C-8474-72B48988B291}"/>
              </a:ext>
            </a:extLst>
          </p:cNvPr>
          <p:cNvCxnSpPr>
            <a:stCxn id="15" idx="3"/>
          </p:cNvCxnSpPr>
          <p:nvPr/>
        </p:nvCxnSpPr>
        <p:spPr>
          <a:xfrm>
            <a:off x="9984542" y="1713271"/>
            <a:ext cx="549486" cy="1265523"/>
          </a:xfrm>
          <a:prstGeom prst="bentConnector2">
            <a:avLst/>
          </a:prstGeom>
          <a:noFill/>
          <a:ln w="57150" cap="flat" cmpd="sng" algn="ctr">
            <a:solidFill>
              <a:srgbClr val="ED1C24"/>
            </a:solidFill>
            <a:prstDash val="sysDot"/>
            <a:miter lim="800000"/>
            <a:headEnd type="triangle" w="lg" len="med"/>
            <a:tailEnd type="none"/>
          </a:ln>
          <a:effectLst/>
        </p:spPr>
      </p:cxnSp>
      <p:cxnSp>
        <p:nvCxnSpPr>
          <p:cNvPr id="19" name="Curved Connector 24">
            <a:extLst>
              <a:ext uri="{FF2B5EF4-FFF2-40B4-BE49-F238E27FC236}">
                <a16:creationId xmlns:a16="http://schemas.microsoft.com/office/drawing/2014/main" xmlns="" id="{DFF7CF27-DCC4-41C3-92C5-60B7A0B62BA3}"/>
              </a:ext>
            </a:extLst>
          </p:cNvPr>
          <p:cNvCxnSpPr>
            <a:stCxn id="15" idx="1"/>
          </p:cNvCxnSpPr>
          <p:nvPr/>
        </p:nvCxnSpPr>
        <p:spPr>
          <a:xfrm rot="10800000" flipV="1">
            <a:off x="8050484" y="1713271"/>
            <a:ext cx="549486" cy="1260198"/>
          </a:xfrm>
          <a:prstGeom prst="bentConnector2">
            <a:avLst/>
          </a:prstGeom>
          <a:noFill/>
          <a:ln w="57150" cap="flat" cmpd="sng" algn="ctr">
            <a:solidFill>
              <a:srgbClr val="ED1C24"/>
            </a:solidFill>
            <a:prstDash val="sysDot"/>
            <a:miter lim="800000"/>
            <a:headEnd type="triangle" w="lg" len="med"/>
            <a:tailEnd type="none"/>
          </a:ln>
          <a:effectLst/>
        </p:spPr>
      </p:cxnSp>
      <p:cxnSp>
        <p:nvCxnSpPr>
          <p:cNvPr id="20" name="Curved Connector 24">
            <a:extLst>
              <a:ext uri="{FF2B5EF4-FFF2-40B4-BE49-F238E27FC236}">
                <a16:creationId xmlns:a16="http://schemas.microsoft.com/office/drawing/2014/main" xmlns="" id="{BA53DBB0-7ED7-4C92-B2CE-1021884744B6}"/>
              </a:ext>
            </a:extLst>
          </p:cNvPr>
          <p:cNvCxnSpPr>
            <a:stCxn id="7" idx="0"/>
            <a:endCxn id="15" idx="2"/>
          </p:cNvCxnSpPr>
          <p:nvPr/>
        </p:nvCxnSpPr>
        <p:spPr>
          <a:xfrm flipV="1">
            <a:off x="9289914" y="2098905"/>
            <a:ext cx="2342" cy="627382"/>
          </a:xfrm>
          <a:prstGeom prst="straightConnector1">
            <a:avLst/>
          </a:prstGeom>
          <a:noFill/>
          <a:ln w="57150" cap="flat" cmpd="sng" algn="ctr">
            <a:solidFill>
              <a:srgbClr val="ED1C24"/>
            </a:solidFill>
            <a:prstDash val="solid"/>
            <a:miter lim="800000"/>
            <a:headEnd type="triangle" w="lg" len="med"/>
            <a:tailEnd type="none"/>
          </a:ln>
          <a:effectLst/>
        </p:spPr>
      </p:cxnSp>
      <p:sp>
        <p:nvSpPr>
          <p:cNvPr id="21" name="TextBox 20">
            <a:extLst>
              <a:ext uri="{FF2B5EF4-FFF2-40B4-BE49-F238E27FC236}">
                <a16:creationId xmlns:a16="http://schemas.microsoft.com/office/drawing/2014/main" xmlns="" id="{9F29D7CF-A240-4DE2-BF66-AE4B50362BA9}"/>
              </a:ext>
            </a:extLst>
          </p:cNvPr>
          <p:cNvSpPr txBox="1"/>
          <p:nvPr/>
        </p:nvSpPr>
        <p:spPr>
          <a:xfrm>
            <a:off x="6942625" y="2036187"/>
            <a:ext cx="1088760" cy="276999"/>
          </a:xfrm>
          <a:prstGeom prst="rect">
            <a:avLst/>
          </a:prstGeom>
          <a:noFill/>
        </p:spPr>
        <p:txBody>
          <a:bodyPr wrap="none" rtlCol="0">
            <a:spAutoFit/>
          </a:bodyPr>
          <a:lstStyle/>
          <a:p>
            <a:pPr defTabSz="914400" hangingPunct="1">
              <a:lnSpc>
                <a:spcPct val="100000"/>
              </a:lnSpc>
            </a:pPr>
            <a:r>
              <a:rPr lang="en-US" sz="1200" b="1" kern="1200" dirty="0">
                <a:solidFill>
                  <a:srgbClr val="ED1C24"/>
                </a:solidFill>
                <a:latin typeface="Century Gothic"/>
              </a:rPr>
              <a:t>REFERENCES</a:t>
            </a:r>
          </a:p>
        </p:txBody>
      </p:sp>
      <p:sp>
        <p:nvSpPr>
          <p:cNvPr id="22" name="TextBox 21">
            <a:extLst>
              <a:ext uri="{FF2B5EF4-FFF2-40B4-BE49-F238E27FC236}">
                <a16:creationId xmlns:a16="http://schemas.microsoft.com/office/drawing/2014/main" xmlns="" id="{C41B465F-AD9E-4DF6-9F0D-AFD435D337E3}"/>
              </a:ext>
            </a:extLst>
          </p:cNvPr>
          <p:cNvSpPr txBox="1"/>
          <p:nvPr/>
        </p:nvSpPr>
        <p:spPr>
          <a:xfrm>
            <a:off x="9289914" y="2213780"/>
            <a:ext cx="962123" cy="276999"/>
          </a:xfrm>
          <a:prstGeom prst="rect">
            <a:avLst/>
          </a:prstGeom>
          <a:noFill/>
        </p:spPr>
        <p:txBody>
          <a:bodyPr wrap="none" rtlCol="0">
            <a:spAutoFit/>
          </a:bodyPr>
          <a:lstStyle/>
          <a:p>
            <a:pPr defTabSz="914400" hangingPunct="1">
              <a:lnSpc>
                <a:spcPct val="100000"/>
              </a:lnSpc>
            </a:pPr>
            <a:r>
              <a:rPr lang="en-US" sz="1200" b="1" kern="1200" dirty="0">
                <a:solidFill>
                  <a:srgbClr val="ED1C24"/>
                </a:solidFill>
                <a:latin typeface="Century Gothic"/>
              </a:rPr>
              <a:t>VALIDATES</a:t>
            </a:r>
          </a:p>
        </p:txBody>
      </p:sp>
      <p:sp>
        <p:nvSpPr>
          <p:cNvPr id="23" name="TextBox 22">
            <a:extLst>
              <a:ext uri="{FF2B5EF4-FFF2-40B4-BE49-F238E27FC236}">
                <a16:creationId xmlns:a16="http://schemas.microsoft.com/office/drawing/2014/main" xmlns="" id="{DEB7C01A-1570-4221-AFE0-7E3FDBB8CA2C}"/>
              </a:ext>
            </a:extLst>
          </p:cNvPr>
          <p:cNvSpPr txBox="1"/>
          <p:nvPr/>
        </p:nvSpPr>
        <p:spPr>
          <a:xfrm>
            <a:off x="10569447" y="5068765"/>
            <a:ext cx="1088760" cy="276999"/>
          </a:xfrm>
          <a:prstGeom prst="rect">
            <a:avLst/>
          </a:prstGeom>
          <a:noFill/>
        </p:spPr>
        <p:txBody>
          <a:bodyPr wrap="none" rtlCol="0">
            <a:spAutoFit/>
          </a:bodyPr>
          <a:lstStyle/>
          <a:p>
            <a:pPr defTabSz="914400" hangingPunct="1">
              <a:lnSpc>
                <a:spcPct val="100000"/>
              </a:lnSpc>
            </a:pPr>
            <a:r>
              <a:rPr lang="en-US" sz="1200" b="1" kern="1200" dirty="0">
                <a:solidFill>
                  <a:srgbClr val="ED1C24"/>
                </a:solidFill>
                <a:latin typeface="Century Gothic"/>
              </a:rPr>
              <a:t>REFERENCES</a:t>
            </a:r>
          </a:p>
        </p:txBody>
      </p:sp>
      <p:cxnSp>
        <p:nvCxnSpPr>
          <p:cNvPr id="24" name="Curved Connector 24">
            <a:extLst>
              <a:ext uri="{FF2B5EF4-FFF2-40B4-BE49-F238E27FC236}">
                <a16:creationId xmlns:a16="http://schemas.microsoft.com/office/drawing/2014/main" xmlns="" id="{F41C229A-0828-4E76-BFBC-1EDBDF888602}"/>
              </a:ext>
            </a:extLst>
          </p:cNvPr>
          <p:cNvCxnSpPr>
            <a:stCxn id="16" idx="3"/>
          </p:cNvCxnSpPr>
          <p:nvPr/>
        </p:nvCxnSpPr>
        <p:spPr>
          <a:xfrm flipV="1">
            <a:off x="9984542" y="4444756"/>
            <a:ext cx="574364" cy="1286643"/>
          </a:xfrm>
          <a:prstGeom prst="bentConnector2">
            <a:avLst/>
          </a:prstGeom>
          <a:noFill/>
          <a:ln w="57150" cap="flat" cmpd="sng" algn="ctr">
            <a:solidFill>
              <a:srgbClr val="ED1C24"/>
            </a:solidFill>
            <a:prstDash val="sysDot"/>
            <a:miter lim="800000"/>
            <a:headEnd type="triangle" w="lg" len="med"/>
            <a:tailEnd type="none"/>
          </a:ln>
          <a:effectLst/>
        </p:spPr>
      </p:cxnSp>
      <p:cxnSp>
        <p:nvCxnSpPr>
          <p:cNvPr id="25" name="Curved Connector 24">
            <a:extLst>
              <a:ext uri="{FF2B5EF4-FFF2-40B4-BE49-F238E27FC236}">
                <a16:creationId xmlns:a16="http://schemas.microsoft.com/office/drawing/2014/main" xmlns="" id="{F2AC6C83-9F6E-4A23-B8DD-7BE9A431ADD5}"/>
              </a:ext>
            </a:extLst>
          </p:cNvPr>
          <p:cNvCxnSpPr>
            <a:stCxn id="7" idx="2"/>
            <a:endCxn id="16" idx="0"/>
          </p:cNvCxnSpPr>
          <p:nvPr/>
        </p:nvCxnSpPr>
        <p:spPr>
          <a:xfrm>
            <a:off x="9289914" y="4729039"/>
            <a:ext cx="2342" cy="616725"/>
          </a:xfrm>
          <a:prstGeom prst="straightConnector1">
            <a:avLst/>
          </a:prstGeom>
          <a:noFill/>
          <a:ln w="57150" cap="flat" cmpd="sng" algn="ctr">
            <a:solidFill>
              <a:srgbClr val="ED1C24"/>
            </a:solidFill>
            <a:prstDash val="solid"/>
            <a:miter lim="800000"/>
            <a:headEnd type="triangle" w="lg" len="med"/>
            <a:tailEnd type="none"/>
          </a:ln>
          <a:effectLst/>
        </p:spPr>
      </p:cxnSp>
      <p:sp>
        <p:nvSpPr>
          <p:cNvPr id="26" name="TextBox 25">
            <a:extLst>
              <a:ext uri="{FF2B5EF4-FFF2-40B4-BE49-F238E27FC236}">
                <a16:creationId xmlns:a16="http://schemas.microsoft.com/office/drawing/2014/main" xmlns="" id="{E74E8B6C-B6AE-4F9C-83CE-AEA90B7AF354}"/>
              </a:ext>
            </a:extLst>
          </p:cNvPr>
          <p:cNvSpPr txBox="1"/>
          <p:nvPr/>
        </p:nvSpPr>
        <p:spPr>
          <a:xfrm>
            <a:off x="6947031" y="5013921"/>
            <a:ext cx="1088760" cy="276999"/>
          </a:xfrm>
          <a:prstGeom prst="rect">
            <a:avLst/>
          </a:prstGeom>
          <a:noFill/>
        </p:spPr>
        <p:txBody>
          <a:bodyPr wrap="none" rtlCol="0">
            <a:spAutoFit/>
          </a:bodyPr>
          <a:lstStyle/>
          <a:p>
            <a:pPr defTabSz="914400" hangingPunct="1">
              <a:lnSpc>
                <a:spcPct val="100000"/>
              </a:lnSpc>
            </a:pPr>
            <a:r>
              <a:rPr lang="en-US" sz="1200" b="1" kern="1200" dirty="0">
                <a:solidFill>
                  <a:srgbClr val="ED1C24"/>
                </a:solidFill>
                <a:latin typeface="Century Gothic"/>
              </a:rPr>
              <a:t>REFERENCES</a:t>
            </a:r>
          </a:p>
        </p:txBody>
      </p:sp>
      <p:sp>
        <p:nvSpPr>
          <p:cNvPr id="27" name="TextBox 26">
            <a:extLst>
              <a:ext uri="{FF2B5EF4-FFF2-40B4-BE49-F238E27FC236}">
                <a16:creationId xmlns:a16="http://schemas.microsoft.com/office/drawing/2014/main" xmlns="" id="{B4F5F3A6-D9E9-4073-AA82-B6308E78B64A}"/>
              </a:ext>
            </a:extLst>
          </p:cNvPr>
          <p:cNvSpPr txBox="1"/>
          <p:nvPr/>
        </p:nvSpPr>
        <p:spPr>
          <a:xfrm>
            <a:off x="9334390" y="4955627"/>
            <a:ext cx="962123" cy="276999"/>
          </a:xfrm>
          <a:prstGeom prst="rect">
            <a:avLst/>
          </a:prstGeom>
          <a:noFill/>
        </p:spPr>
        <p:txBody>
          <a:bodyPr wrap="none" rtlCol="0">
            <a:spAutoFit/>
          </a:bodyPr>
          <a:lstStyle/>
          <a:p>
            <a:pPr defTabSz="914400" hangingPunct="1">
              <a:lnSpc>
                <a:spcPct val="100000"/>
              </a:lnSpc>
            </a:pPr>
            <a:r>
              <a:rPr lang="en-US" sz="1200" b="1" kern="1200">
                <a:solidFill>
                  <a:srgbClr val="ED1C24"/>
                </a:solidFill>
                <a:latin typeface="Century Gothic"/>
              </a:rPr>
              <a:t>VALIDATES</a:t>
            </a:r>
            <a:endParaRPr lang="en-US" sz="1200" b="1" kern="1200" dirty="0">
              <a:solidFill>
                <a:srgbClr val="ED1C24"/>
              </a:solidFill>
              <a:latin typeface="Century Gothic"/>
            </a:endParaRPr>
          </a:p>
        </p:txBody>
      </p:sp>
      <p:cxnSp>
        <p:nvCxnSpPr>
          <p:cNvPr id="28" name="Curved Connector 24">
            <a:extLst>
              <a:ext uri="{FF2B5EF4-FFF2-40B4-BE49-F238E27FC236}">
                <a16:creationId xmlns:a16="http://schemas.microsoft.com/office/drawing/2014/main" xmlns="" id="{C0C2F8AA-DB34-48F4-A5D3-BCAC87B65CDD}"/>
              </a:ext>
            </a:extLst>
          </p:cNvPr>
          <p:cNvCxnSpPr>
            <a:stCxn id="16" idx="1"/>
          </p:cNvCxnSpPr>
          <p:nvPr/>
        </p:nvCxnSpPr>
        <p:spPr>
          <a:xfrm rot="10800000">
            <a:off x="8031386" y="4444757"/>
            <a:ext cx="568585" cy="1286643"/>
          </a:xfrm>
          <a:prstGeom prst="bentConnector2">
            <a:avLst/>
          </a:prstGeom>
          <a:noFill/>
          <a:ln w="57150" cap="flat" cmpd="sng" algn="ctr">
            <a:solidFill>
              <a:srgbClr val="ED1C24"/>
            </a:solidFill>
            <a:prstDash val="sysDot"/>
            <a:miter lim="800000"/>
            <a:headEnd type="triangle" w="lg" len="med"/>
            <a:tailEnd type="none"/>
          </a:ln>
          <a:effectLst/>
        </p:spPr>
      </p:cxnSp>
    </p:spTree>
    <p:extLst>
      <p:ext uri="{BB962C8B-B14F-4D97-AF65-F5344CB8AC3E}">
        <p14:creationId xmlns:p14="http://schemas.microsoft.com/office/powerpoint/2010/main" val="195807846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3C4C94A-18E9-44DD-8AB1-BB9BBD5FBC3E}"/>
              </a:ext>
            </a:extLst>
          </p:cNvPr>
          <p:cNvSpPr>
            <a:spLocks noGrp="1"/>
          </p:cNvSpPr>
          <p:nvPr>
            <p:ph type="title"/>
          </p:nvPr>
        </p:nvSpPr>
        <p:spPr/>
        <p:txBody>
          <a:bodyPr/>
          <a:lstStyle/>
          <a:p>
            <a:r>
              <a:rPr lang="en-US" dirty="0"/>
              <a:t>Simple to Complex Transactions</a:t>
            </a:r>
          </a:p>
        </p:txBody>
      </p:sp>
      <p:sp>
        <p:nvSpPr>
          <p:cNvPr id="4" name="Slide Number Placeholder 3">
            <a:extLst>
              <a:ext uri="{FF2B5EF4-FFF2-40B4-BE49-F238E27FC236}">
                <a16:creationId xmlns:a16="http://schemas.microsoft.com/office/drawing/2014/main" xmlns="" id="{629D504E-94A5-4C1E-9297-C958465883F7}"/>
              </a:ext>
            </a:extLst>
          </p:cNvPr>
          <p:cNvSpPr>
            <a:spLocks noGrp="1"/>
          </p:cNvSpPr>
          <p:nvPr>
            <p:ph type="sldNum" sz="quarter" idx="2"/>
          </p:nvPr>
        </p:nvSpPr>
        <p:spPr/>
        <p:txBody>
          <a:bodyPr/>
          <a:lstStyle/>
          <a:p>
            <a:fld id="{86CB4B4D-7CA3-9044-876B-883B54F8677D}" type="slidenum">
              <a:rPr lang="en-US" smtClean="0"/>
              <a:t>35</a:t>
            </a:fld>
            <a:endParaRPr lang="en-US"/>
          </a:p>
        </p:txBody>
      </p:sp>
      <p:grpSp>
        <p:nvGrpSpPr>
          <p:cNvPr id="5" name="Group 4">
            <a:extLst>
              <a:ext uri="{FF2B5EF4-FFF2-40B4-BE49-F238E27FC236}">
                <a16:creationId xmlns:a16="http://schemas.microsoft.com/office/drawing/2014/main" xmlns="" id="{33F4FF31-D9F5-4063-9DAA-2B355EDDF842}"/>
              </a:ext>
            </a:extLst>
          </p:cNvPr>
          <p:cNvGrpSpPr/>
          <p:nvPr/>
        </p:nvGrpSpPr>
        <p:grpSpPr>
          <a:xfrm>
            <a:off x="1298895" y="2013472"/>
            <a:ext cx="4587320" cy="1052623"/>
            <a:chOff x="4913868" y="2182996"/>
            <a:chExt cx="4587320" cy="1052623"/>
          </a:xfrm>
        </p:grpSpPr>
        <p:sp>
          <p:nvSpPr>
            <p:cNvPr id="6" name="Rectangle 5">
              <a:extLst>
                <a:ext uri="{FF2B5EF4-FFF2-40B4-BE49-F238E27FC236}">
                  <a16:creationId xmlns:a16="http://schemas.microsoft.com/office/drawing/2014/main" xmlns="" id="{0CEB2A57-9F11-4B5F-AE4A-8014BEA0E18B}"/>
                </a:ext>
              </a:extLst>
            </p:cNvPr>
            <p:cNvSpPr/>
            <p:nvPr/>
          </p:nvSpPr>
          <p:spPr>
            <a:xfrm>
              <a:off x="4913868" y="2182996"/>
              <a:ext cx="4587320" cy="1052623"/>
            </a:xfrm>
            <a:prstGeom prst="rect">
              <a:avLst/>
            </a:prstGeom>
            <a:solidFill>
              <a:srgbClr val="FFFFFF">
                <a:lumMod val="95000"/>
              </a:srgbClr>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mn-cs"/>
              </a:endParaRPr>
            </a:p>
          </p:txBody>
        </p:sp>
        <p:sp>
          <p:nvSpPr>
            <p:cNvPr id="7" name="Right Arrow 38">
              <a:extLst>
                <a:ext uri="{FF2B5EF4-FFF2-40B4-BE49-F238E27FC236}">
                  <a16:creationId xmlns:a16="http://schemas.microsoft.com/office/drawing/2014/main" xmlns="" id="{F3BC279F-0C83-467E-8897-2EE6663FE8AB}"/>
                </a:ext>
              </a:extLst>
            </p:cNvPr>
            <p:cNvSpPr/>
            <p:nvPr/>
          </p:nvSpPr>
          <p:spPr>
            <a:xfrm>
              <a:off x="6444762" y="2649732"/>
              <a:ext cx="1556238" cy="349820"/>
            </a:xfrm>
            <a:prstGeom prst="rightArrow">
              <a:avLst/>
            </a:prstGeom>
            <a:solidFill>
              <a:srgbClr val="ED1C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ED1C24"/>
                  </a:solidFill>
                </a:ln>
                <a:solidFill>
                  <a:srgbClr val="FFFFFF"/>
                </a:solidFill>
                <a:effectLst/>
                <a:uLnTx/>
                <a:uFillTx/>
                <a:latin typeface="Century Gothic"/>
                <a:ea typeface="+mn-ea"/>
                <a:cs typeface="+mn-cs"/>
              </a:endParaRPr>
            </a:p>
          </p:txBody>
        </p:sp>
        <p:sp>
          <p:nvSpPr>
            <p:cNvPr id="8" name="Rectangle 7">
              <a:extLst>
                <a:ext uri="{FF2B5EF4-FFF2-40B4-BE49-F238E27FC236}">
                  <a16:creationId xmlns:a16="http://schemas.microsoft.com/office/drawing/2014/main" xmlns="" id="{565C46BB-FCE3-4017-B63B-BD1F3E1150BE}"/>
                </a:ext>
              </a:extLst>
            </p:cNvPr>
            <p:cNvSpPr/>
            <p:nvPr/>
          </p:nvSpPr>
          <p:spPr>
            <a:xfrm>
              <a:off x="8140938" y="2414211"/>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a:ea typeface="+mn-ea"/>
                  <a:cs typeface="+mn-cs"/>
                </a:rPr>
                <a:t>OUTPUT CASH</a:t>
              </a:r>
              <a:endParaRPr kumimoji="0" lang="en-US" sz="11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9" name="Rectangle 8">
              <a:extLst>
                <a:ext uri="{FF2B5EF4-FFF2-40B4-BE49-F238E27FC236}">
                  <a16:creationId xmlns:a16="http://schemas.microsoft.com/office/drawing/2014/main" xmlns="" id="{CA97C343-D1CB-4D92-A28C-D7906E1913DC}"/>
                </a:ext>
              </a:extLst>
            </p:cNvPr>
            <p:cNvSpPr/>
            <p:nvPr/>
          </p:nvSpPr>
          <p:spPr>
            <a:xfrm>
              <a:off x="5130582" y="2414211"/>
              <a:ext cx="1097467" cy="585341"/>
            </a:xfrm>
            <a:prstGeom prst="rect">
              <a:avLst/>
            </a:prstGeom>
            <a:solidFill>
              <a:srgbClr val="FFFFFF"/>
            </a:solidFill>
            <a:ln w="57150" cap="flat" cmpd="sng" algn="ctr">
              <a:solidFill>
                <a:srgbClr val="FFFFFF">
                  <a:lumMod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Century Gothic"/>
                  <a:ea typeface="+mn-ea"/>
                  <a:cs typeface="+mn-cs"/>
                </a:rPr>
                <a:t>NO INPUT</a:t>
              </a:r>
              <a:endParaRPr kumimoji="0" lang="en-US" sz="1100" b="1" i="1" u="none" strike="noStrike" kern="1200" cap="none" spc="0" normalizeH="0" baseline="0" noProof="0" dirty="0">
                <a:ln>
                  <a:noFill/>
                </a:ln>
                <a:solidFill>
                  <a:srgbClr val="000000"/>
                </a:solidFill>
                <a:effectLst/>
                <a:uLnTx/>
                <a:uFillTx/>
                <a:latin typeface="Century Gothic"/>
                <a:ea typeface="+mn-ea"/>
                <a:cs typeface="+mn-cs"/>
              </a:endParaRPr>
            </a:p>
          </p:txBody>
        </p:sp>
        <p:sp>
          <p:nvSpPr>
            <p:cNvPr id="10" name="Content Placeholder 2">
              <a:extLst>
                <a:ext uri="{FF2B5EF4-FFF2-40B4-BE49-F238E27FC236}">
                  <a16:creationId xmlns:a16="http://schemas.microsoft.com/office/drawing/2014/main" xmlns="" id="{9E9443D3-4F81-4A61-8125-51CAF19682C6}"/>
                </a:ext>
              </a:extLst>
            </p:cNvPr>
            <p:cNvSpPr txBox="1">
              <a:spLocks/>
            </p:cNvSpPr>
            <p:nvPr/>
          </p:nvSpPr>
          <p:spPr>
            <a:xfrm>
              <a:off x="6444762" y="2343780"/>
              <a:ext cx="1556239" cy="38068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a:buNone/>
                <a:tabLst/>
                <a:defRPr/>
              </a:pPr>
              <a:r>
                <a:rPr kumimoji="0" lang="en-US" sz="2000" b="1" i="0" u="none" strike="noStrike" kern="1200" cap="none" spc="0" normalizeH="0" baseline="0" noProof="0" dirty="0">
                  <a:ln>
                    <a:noFill/>
                  </a:ln>
                  <a:solidFill>
                    <a:srgbClr val="000000"/>
                  </a:solidFill>
                  <a:effectLst/>
                  <a:uLnTx/>
                  <a:uFillTx/>
                  <a:latin typeface="Century Gothic"/>
                  <a:ea typeface="+mn-ea"/>
                  <a:cs typeface="+mn-cs"/>
                </a:rPr>
                <a:t>Issue</a:t>
              </a:r>
            </a:p>
          </p:txBody>
        </p:sp>
      </p:grpSp>
      <p:grpSp>
        <p:nvGrpSpPr>
          <p:cNvPr id="11" name="Group 10">
            <a:extLst>
              <a:ext uri="{FF2B5EF4-FFF2-40B4-BE49-F238E27FC236}">
                <a16:creationId xmlns:a16="http://schemas.microsoft.com/office/drawing/2014/main" xmlns="" id="{98723F20-C786-4577-8DCD-D8A1D65F5447}"/>
              </a:ext>
            </a:extLst>
          </p:cNvPr>
          <p:cNvGrpSpPr/>
          <p:nvPr/>
        </p:nvGrpSpPr>
        <p:grpSpPr>
          <a:xfrm>
            <a:off x="1314248" y="4730622"/>
            <a:ext cx="4587320" cy="1052623"/>
            <a:chOff x="4913868" y="2182996"/>
            <a:chExt cx="4587320" cy="1052623"/>
          </a:xfrm>
        </p:grpSpPr>
        <p:sp>
          <p:nvSpPr>
            <p:cNvPr id="12" name="Rectangle 11">
              <a:extLst>
                <a:ext uri="{FF2B5EF4-FFF2-40B4-BE49-F238E27FC236}">
                  <a16:creationId xmlns:a16="http://schemas.microsoft.com/office/drawing/2014/main" xmlns="" id="{7EC53AD0-95FE-4179-AD0C-C8BE542A0CB7}"/>
                </a:ext>
              </a:extLst>
            </p:cNvPr>
            <p:cNvSpPr/>
            <p:nvPr/>
          </p:nvSpPr>
          <p:spPr>
            <a:xfrm>
              <a:off x="4913868" y="2182996"/>
              <a:ext cx="4587320" cy="1052623"/>
            </a:xfrm>
            <a:prstGeom prst="rect">
              <a:avLst/>
            </a:prstGeom>
            <a:solidFill>
              <a:srgbClr val="FFFFFF">
                <a:lumMod val="95000"/>
              </a:srgbClr>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mn-cs"/>
              </a:endParaRPr>
            </a:p>
          </p:txBody>
        </p:sp>
        <p:sp>
          <p:nvSpPr>
            <p:cNvPr id="13" name="Right Arrow 38">
              <a:extLst>
                <a:ext uri="{FF2B5EF4-FFF2-40B4-BE49-F238E27FC236}">
                  <a16:creationId xmlns:a16="http://schemas.microsoft.com/office/drawing/2014/main" xmlns="" id="{4C1162E3-F6CE-4105-9267-9EB7088536AA}"/>
                </a:ext>
              </a:extLst>
            </p:cNvPr>
            <p:cNvSpPr/>
            <p:nvPr/>
          </p:nvSpPr>
          <p:spPr>
            <a:xfrm>
              <a:off x="6444762" y="2649732"/>
              <a:ext cx="1556238" cy="349820"/>
            </a:xfrm>
            <a:prstGeom prst="rightArrow">
              <a:avLst/>
            </a:prstGeom>
            <a:solidFill>
              <a:srgbClr val="ED1C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ED1C24"/>
                  </a:solidFill>
                </a:ln>
                <a:solidFill>
                  <a:srgbClr val="FFFFFF"/>
                </a:solidFill>
                <a:effectLst/>
                <a:uLnTx/>
                <a:uFillTx/>
                <a:latin typeface="Century Gothic"/>
                <a:ea typeface="+mn-ea"/>
                <a:cs typeface="+mn-cs"/>
              </a:endParaRPr>
            </a:p>
          </p:txBody>
        </p:sp>
        <p:sp>
          <p:nvSpPr>
            <p:cNvPr id="14" name="Rectangle 13">
              <a:extLst>
                <a:ext uri="{FF2B5EF4-FFF2-40B4-BE49-F238E27FC236}">
                  <a16:creationId xmlns:a16="http://schemas.microsoft.com/office/drawing/2014/main" xmlns="" id="{6D84B6C4-CF3C-4BB6-9CEE-31E4EB1BE450}"/>
                </a:ext>
              </a:extLst>
            </p:cNvPr>
            <p:cNvSpPr/>
            <p:nvPr/>
          </p:nvSpPr>
          <p:spPr>
            <a:xfrm>
              <a:off x="8140938" y="2414211"/>
              <a:ext cx="1097467" cy="585341"/>
            </a:xfrm>
            <a:prstGeom prst="rect">
              <a:avLst/>
            </a:prstGeom>
            <a:solidFill>
              <a:srgbClr val="FFFFFF"/>
            </a:solidFill>
            <a:ln w="57150" cap="flat" cmpd="sng" algn="ctr">
              <a:solidFill>
                <a:srgbClr val="FFFFFF">
                  <a:lumMod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Century Gothic"/>
                  <a:ea typeface="+mn-ea"/>
                  <a:cs typeface="+mn-cs"/>
                </a:rPr>
                <a:t>NO OUTPUT</a:t>
              </a:r>
              <a:endParaRPr kumimoji="0" lang="en-US" sz="1100" b="1" i="1" u="none" strike="noStrike" kern="1200" cap="none" spc="0" normalizeH="0" baseline="0" noProof="0" dirty="0">
                <a:ln>
                  <a:noFill/>
                </a:ln>
                <a:solidFill>
                  <a:srgbClr val="000000"/>
                </a:solidFill>
                <a:effectLst/>
                <a:uLnTx/>
                <a:uFillTx/>
                <a:latin typeface="Century Gothic"/>
                <a:ea typeface="+mn-ea"/>
                <a:cs typeface="+mn-cs"/>
              </a:endParaRPr>
            </a:p>
          </p:txBody>
        </p:sp>
        <p:sp>
          <p:nvSpPr>
            <p:cNvPr id="15" name="Rectangle 14">
              <a:extLst>
                <a:ext uri="{FF2B5EF4-FFF2-40B4-BE49-F238E27FC236}">
                  <a16:creationId xmlns:a16="http://schemas.microsoft.com/office/drawing/2014/main" xmlns="" id="{B020617E-8A07-4D06-B422-1874871118D7}"/>
                </a:ext>
              </a:extLst>
            </p:cNvPr>
            <p:cNvSpPr/>
            <p:nvPr/>
          </p:nvSpPr>
          <p:spPr>
            <a:xfrm>
              <a:off x="5130582" y="2414211"/>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a:ea typeface="+mn-ea"/>
                  <a:cs typeface="+mn-cs"/>
                </a:rPr>
                <a:t>INPUT CASH</a:t>
              </a:r>
              <a:endParaRPr kumimoji="0" lang="en-US" sz="11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6" name="Content Placeholder 2">
              <a:extLst>
                <a:ext uri="{FF2B5EF4-FFF2-40B4-BE49-F238E27FC236}">
                  <a16:creationId xmlns:a16="http://schemas.microsoft.com/office/drawing/2014/main" xmlns="" id="{869F8E31-74C5-4583-BDE0-ED399986B237}"/>
                </a:ext>
              </a:extLst>
            </p:cNvPr>
            <p:cNvSpPr txBox="1">
              <a:spLocks/>
            </p:cNvSpPr>
            <p:nvPr/>
          </p:nvSpPr>
          <p:spPr>
            <a:xfrm>
              <a:off x="6444762" y="2343780"/>
              <a:ext cx="1556239" cy="38068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a:buNone/>
                <a:tabLst/>
                <a:defRPr/>
              </a:pPr>
              <a:r>
                <a:rPr kumimoji="0" lang="en-US" sz="2000" b="1" i="0" u="none" strike="noStrike" kern="1200" cap="none" spc="0" normalizeH="0" baseline="0" noProof="0" dirty="0">
                  <a:ln>
                    <a:noFill/>
                  </a:ln>
                  <a:solidFill>
                    <a:srgbClr val="000000"/>
                  </a:solidFill>
                  <a:effectLst/>
                  <a:uLnTx/>
                  <a:uFillTx/>
                  <a:latin typeface="Century Gothic"/>
                  <a:ea typeface="+mn-ea"/>
                  <a:cs typeface="+mn-cs"/>
                </a:rPr>
                <a:t>Exit</a:t>
              </a:r>
            </a:p>
          </p:txBody>
        </p:sp>
      </p:grpSp>
      <p:grpSp>
        <p:nvGrpSpPr>
          <p:cNvPr id="17" name="Group 16">
            <a:extLst>
              <a:ext uri="{FF2B5EF4-FFF2-40B4-BE49-F238E27FC236}">
                <a16:creationId xmlns:a16="http://schemas.microsoft.com/office/drawing/2014/main" xmlns="" id="{BBD86C60-E6AA-40CC-8DF5-79CA183AED76}"/>
              </a:ext>
            </a:extLst>
          </p:cNvPr>
          <p:cNvGrpSpPr/>
          <p:nvPr/>
        </p:nvGrpSpPr>
        <p:grpSpPr>
          <a:xfrm>
            <a:off x="1298895" y="3372047"/>
            <a:ext cx="4587320" cy="1052623"/>
            <a:chOff x="4913868" y="2182996"/>
            <a:chExt cx="4587320" cy="1052623"/>
          </a:xfrm>
        </p:grpSpPr>
        <p:sp>
          <p:nvSpPr>
            <p:cNvPr id="18" name="Rectangle 17">
              <a:extLst>
                <a:ext uri="{FF2B5EF4-FFF2-40B4-BE49-F238E27FC236}">
                  <a16:creationId xmlns:a16="http://schemas.microsoft.com/office/drawing/2014/main" xmlns="" id="{0FA612FE-49DF-454C-913A-4E1DA3AA0ED7}"/>
                </a:ext>
              </a:extLst>
            </p:cNvPr>
            <p:cNvSpPr/>
            <p:nvPr/>
          </p:nvSpPr>
          <p:spPr>
            <a:xfrm>
              <a:off x="4913868" y="2182996"/>
              <a:ext cx="4587320" cy="1052623"/>
            </a:xfrm>
            <a:prstGeom prst="rect">
              <a:avLst/>
            </a:prstGeom>
            <a:solidFill>
              <a:srgbClr val="FFFFFF">
                <a:lumMod val="95000"/>
              </a:srgbClr>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mn-cs"/>
              </a:endParaRPr>
            </a:p>
          </p:txBody>
        </p:sp>
        <p:sp>
          <p:nvSpPr>
            <p:cNvPr id="19" name="Right Arrow 38">
              <a:extLst>
                <a:ext uri="{FF2B5EF4-FFF2-40B4-BE49-F238E27FC236}">
                  <a16:creationId xmlns:a16="http://schemas.microsoft.com/office/drawing/2014/main" xmlns="" id="{DBDABA92-87FA-426C-AD51-DB7FC16015A9}"/>
                </a:ext>
              </a:extLst>
            </p:cNvPr>
            <p:cNvSpPr/>
            <p:nvPr/>
          </p:nvSpPr>
          <p:spPr>
            <a:xfrm>
              <a:off x="6444762" y="2649732"/>
              <a:ext cx="1556238" cy="349820"/>
            </a:xfrm>
            <a:prstGeom prst="rightArrow">
              <a:avLst/>
            </a:prstGeom>
            <a:solidFill>
              <a:srgbClr val="ED1C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ED1C24"/>
                  </a:solidFill>
                </a:ln>
                <a:solidFill>
                  <a:srgbClr val="FFFFFF"/>
                </a:solidFill>
                <a:effectLst/>
                <a:uLnTx/>
                <a:uFillTx/>
                <a:latin typeface="Century Gothic"/>
                <a:ea typeface="+mn-ea"/>
                <a:cs typeface="+mn-cs"/>
              </a:endParaRPr>
            </a:p>
          </p:txBody>
        </p:sp>
        <p:sp>
          <p:nvSpPr>
            <p:cNvPr id="20" name="Rectangle 19">
              <a:extLst>
                <a:ext uri="{FF2B5EF4-FFF2-40B4-BE49-F238E27FC236}">
                  <a16:creationId xmlns:a16="http://schemas.microsoft.com/office/drawing/2014/main" xmlns="" id="{27B246F8-15CF-44AC-A31D-BAF7411B8764}"/>
                </a:ext>
              </a:extLst>
            </p:cNvPr>
            <p:cNvSpPr/>
            <p:nvPr/>
          </p:nvSpPr>
          <p:spPr>
            <a:xfrm>
              <a:off x="8140938" y="2414211"/>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a:ea typeface="+mn-ea"/>
                  <a:cs typeface="+mn-cs"/>
                </a:rPr>
                <a:t>OUTPUT CASH</a:t>
              </a:r>
              <a:endParaRPr kumimoji="0" lang="en-US" sz="11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21" name="Content Placeholder 2">
              <a:extLst>
                <a:ext uri="{FF2B5EF4-FFF2-40B4-BE49-F238E27FC236}">
                  <a16:creationId xmlns:a16="http://schemas.microsoft.com/office/drawing/2014/main" xmlns="" id="{0DDF4B3A-DD6B-43EE-B47A-922C1F9F9E34}"/>
                </a:ext>
              </a:extLst>
            </p:cNvPr>
            <p:cNvSpPr txBox="1">
              <a:spLocks/>
            </p:cNvSpPr>
            <p:nvPr/>
          </p:nvSpPr>
          <p:spPr>
            <a:xfrm>
              <a:off x="6444762" y="2343780"/>
              <a:ext cx="1556239" cy="38068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a:buNone/>
                <a:tabLst/>
                <a:defRPr/>
              </a:pPr>
              <a:r>
                <a:rPr kumimoji="0" lang="en-US" sz="2000" b="1" i="0" u="none" strike="noStrike" kern="1200" cap="none" spc="0" normalizeH="0" baseline="0" noProof="0" dirty="0">
                  <a:ln>
                    <a:noFill/>
                  </a:ln>
                  <a:solidFill>
                    <a:srgbClr val="000000"/>
                  </a:solidFill>
                  <a:effectLst/>
                  <a:uLnTx/>
                  <a:uFillTx/>
                  <a:latin typeface="Century Gothic"/>
                  <a:ea typeface="+mn-ea"/>
                  <a:cs typeface="+mn-cs"/>
                </a:rPr>
                <a:t>Pay/Transfer</a:t>
              </a:r>
            </a:p>
          </p:txBody>
        </p:sp>
      </p:grpSp>
      <p:sp>
        <p:nvSpPr>
          <p:cNvPr id="22" name="Rectangle 21">
            <a:extLst>
              <a:ext uri="{FF2B5EF4-FFF2-40B4-BE49-F238E27FC236}">
                <a16:creationId xmlns:a16="http://schemas.microsoft.com/office/drawing/2014/main" xmlns="" id="{26F65689-55A1-4FC6-B951-E6994148CC9B}"/>
              </a:ext>
            </a:extLst>
          </p:cNvPr>
          <p:cNvSpPr/>
          <p:nvPr/>
        </p:nvSpPr>
        <p:spPr>
          <a:xfrm>
            <a:off x="1515609" y="3603262"/>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a:ea typeface="+mn-ea"/>
                <a:cs typeface="+mn-cs"/>
              </a:rPr>
              <a:t>INPUT CASH</a:t>
            </a:r>
            <a:endParaRPr kumimoji="0" lang="en-US" sz="11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23" name="Rectangle 22">
            <a:extLst>
              <a:ext uri="{FF2B5EF4-FFF2-40B4-BE49-F238E27FC236}">
                <a16:creationId xmlns:a16="http://schemas.microsoft.com/office/drawing/2014/main" xmlns="" id="{53C99813-119E-42A3-A4B2-425D066A24CE}"/>
              </a:ext>
            </a:extLst>
          </p:cNvPr>
          <p:cNvSpPr/>
          <p:nvPr/>
        </p:nvSpPr>
        <p:spPr>
          <a:xfrm>
            <a:off x="6909120" y="1575952"/>
            <a:ext cx="4587320" cy="2175131"/>
          </a:xfrm>
          <a:prstGeom prst="rect">
            <a:avLst/>
          </a:prstGeom>
          <a:solidFill>
            <a:srgbClr val="FFFFFF">
              <a:lumMod val="95000"/>
            </a:srgbClr>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mn-cs"/>
            </a:endParaRPr>
          </a:p>
        </p:txBody>
      </p:sp>
      <p:sp>
        <p:nvSpPr>
          <p:cNvPr id="24" name="Right Arrow 38">
            <a:extLst>
              <a:ext uri="{FF2B5EF4-FFF2-40B4-BE49-F238E27FC236}">
                <a16:creationId xmlns:a16="http://schemas.microsoft.com/office/drawing/2014/main" xmlns="" id="{797B6AE5-E278-4151-BF0E-B0C8B26EBCC0}"/>
              </a:ext>
            </a:extLst>
          </p:cNvPr>
          <p:cNvSpPr/>
          <p:nvPr/>
        </p:nvSpPr>
        <p:spPr>
          <a:xfrm>
            <a:off x="8440014" y="2042688"/>
            <a:ext cx="1556238" cy="349820"/>
          </a:xfrm>
          <a:prstGeom prst="rightArrow">
            <a:avLst/>
          </a:prstGeom>
          <a:solidFill>
            <a:srgbClr val="ED1C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ED1C24"/>
                </a:solidFill>
              </a:ln>
              <a:solidFill>
                <a:srgbClr val="FFFFFF"/>
              </a:solidFill>
              <a:effectLst/>
              <a:uLnTx/>
              <a:uFillTx/>
              <a:latin typeface="Century Gothic"/>
              <a:ea typeface="+mn-ea"/>
              <a:cs typeface="+mn-cs"/>
            </a:endParaRPr>
          </a:p>
        </p:txBody>
      </p:sp>
      <p:sp>
        <p:nvSpPr>
          <p:cNvPr id="25" name="Rectangle 24">
            <a:extLst>
              <a:ext uri="{FF2B5EF4-FFF2-40B4-BE49-F238E27FC236}">
                <a16:creationId xmlns:a16="http://schemas.microsoft.com/office/drawing/2014/main" xmlns="" id="{7AA02824-85C2-41CD-9611-BE560D483489}"/>
              </a:ext>
            </a:extLst>
          </p:cNvPr>
          <p:cNvSpPr/>
          <p:nvPr/>
        </p:nvSpPr>
        <p:spPr>
          <a:xfrm>
            <a:off x="10136190" y="1807167"/>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a:ea typeface="+mn-ea"/>
                <a:cs typeface="+mn-cs"/>
              </a:rPr>
              <a:t>OUTPUT CASH</a:t>
            </a:r>
            <a:endParaRPr kumimoji="0" lang="en-US" sz="11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26" name="Content Placeholder 2">
            <a:extLst>
              <a:ext uri="{FF2B5EF4-FFF2-40B4-BE49-F238E27FC236}">
                <a16:creationId xmlns:a16="http://schemas.microsoft.com/office/drawing/2014/main" xmlns="" id="{50B1CE7E-C926-4014-8F8B-28C15470B292}"/>
              </a:ext>
            </a:extLst>
          </p:cNvPr>
          <p:cNvSpPr txBox="1">
            <a:spLocks/>
          </p:cNvSpPr>
          <p:nvPr/>
        </p:nvSpPr>
        <p:spPr>
          <a:xfrm>
            <a:off x="8440014" y="1736736"/>
            <a:ext cx="1556239" cy="38068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000" dirty="0">
                <a:solidFill>
                  <a:srgbClr val="000000"/>
                </a:solidFill>
                <a:latin typeface="Century Gothic"/>
              </a:rPr>
              <a:t>Pay/Transfer</a:t>
            </a:r>
          </a:p>
        </p:txBody>
      </p:sp>
      <p:sp>
        <p:nvSpPr>
          <p:cNvPr id="27" name="Rectangle 26">
            <a:extLst>
              <a:ext uri="{FF2B5EF4-FFF2-40B4-BE49-F238E27FC236}">
                <a16:creationId xmlns:a16="http://schemas.microsoft.com/office/drawing/2014/main" xmlns="" id="{0231861D-8559-4928-9C60-4AB0820B7AAE}"/>
              </a:ext>
            </a:extLst>
          </p:cNvPr>
          <p:cNvSpPr/>
          <p:nvPr/>
        </p:nvSpPr>
        <p:spPr>
          <a:xfrm>
            <a:off x="7202609" y="1807167"/>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a:ea typeface="+mn-ea"/>
                <a:cs typeface="+mn-cs"/>
              </a:rPr>
              <a:t>INPUT CASH</a:t>
            </a:r>
            <a:endParaRPr kumimoji="0" lang="en-US" sz="1100" b="1" i="0" u="none" strike="noStrike" kern="1200" cap="none" spc="0" normalizeH="0" baseline="0" noProof="0" dirty="0">
              <a:ln>
                <a:noFill/>
              </a:ln>
              <a:solidFill>
                <a:srgbClr val="000000"/>
              </a:solidFill>
              <a:effectLst/>
              <a:uLnTx/>
              <a:uFillTx/>
              <a:latin typeface="Century Gothic"/>
              <a:ea typeface="+mn-ea"/>
              <a:cs typeface="+mn-cs"/>
            </a:endParaRPr>
          </a:p>
        </p:txBody>
      </p:sp>
      <p:pic>
        <p:nvPicPr>
          <p:cNvPr id="28" name="Picture 27">
            <a:extLst>
              <a:ext uri="{FF2B5EF4-FFF2-40B4-BE49-F238E27FC236}">
                <a16:creationId xmlns:a16="http://schemas.microsoft.com/office/drawing/2014/main" xmlns="" id="{57F0E017-694D-45D5-AE5B-C70555E8D2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26955" y="1583667"/>
            <a:ext cx="428711" cy="428711"/>
          </a:xfrm>
          <a:prstGeom prst="rect">
            <a:avLst/>
          </a:prstGeom>
        </p:spPr>
      </p:pic>
      <p:pic>
        <p:nvPicPr>
          <p:cNvPr id="29" name="Picture 28">
            <a:extLst>
              <a:ext uri="{FF2B5EF4-FFF2-40B4-BE49-F238E27FC236}">
                <a16:creationId xmlns:a16="http://schemas.microsoft.com/office/drawing/2014/main" xmlns="" id="{6A1B49FE-D45A-48E3-B588-03E04352DB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9286" y="1604828"/>
            <a:ext cx="437860" cy="437860"/>
          </a:xfrm>
          <a:prstGeom prst="rect">
            <a:avLst/>
          </a:prstGeom>
        </p:spPr>
      </p:pic>
      <p:sp>
        <p:nvSpPr>
          <p:cNvPr id="30" name="Right Arrow 38">
            <a:extLst>
              <a:ext uri="{FF2B5EF4-FFF2-40B4-BE49-F238E27FC236}">
                <a16:creationId xmlns:a16="http://schemas.microsoft.com/office/drawing/2014/main" xmlns="" id="{252B9E63-0A8F-4FAD-9B83-7231297BB0CE}"/>
              </a:ext>
            </a:extLst>
          </p:cNvPr>
          <p:cNvSpPr/>
          <p:nvPr/>
        </p:nvSpPr>
        <p:spPr>
          <a:xfrm>
            <a:off x="8440014" y="3126180"/>
            <a:ext cx="1556238" cy="349820"/>
          </a:xfrm>
          <a:prstGeom prst="rightArrow">
            <a:avLst/>
          </a:prstGeom>
          <a:solidFill>
            <a:srgbClr val="ED1C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ED1C24"/>
                </a:solidFill>
              </a:ln>
              <a:solidFill>
                <a:srgbClr val="FFFFFF"/>
              </a:solidFill>
              <a:effectLst/>
              <a:uLnTx/>
              <a:uFillTx/>
              <a:latin typeface="Century Gothic"/>
              <a:ea typeface="+mn-ea"/>
              <a:cs typeface="+mn-cs"/>
            </a:endParaRPr>
          </a:p>
        </p:txBody>
      </p:sp>
      <p:sp>
        <p:nvSpPr>
          <p:cNvPr id="31" name="Rectangle 30">
            <a:extLst>
              <a:ext uri="{FF2B5EF4-FFF2-40B4-BE49-F238E27FC236}">
                <a16:creationId xmlns:a16="http://schemas.microsoft.com/office/drawing/2014/main" xmlns="" id="{3EC4447B-525E-4CC7-ABDB-8D3B3AA65422}"/>
              </a:ext>
            </a:extLst>
          </p:cNvPr>
          <p:cNvSpPr/>
          <p:nvPr/>
        </p:nvSpPr>
        <p:spPr>
          <a:xfrm>
            <a:off x="10136190" y="2890659"/>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a:ea typeface="+mn-ea"/>
                <a:cs typeface="+mn-cs"/>
              </a:rPr>
              <a:t>OUTPUT ASSET</a:t>
            </a:r>
            <a:endParaRPr kumimoji="0" lang="en-US" sz="11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32" name="Content Placeholder 2">
            <a:extLst>
              <a:ext uri="{FF2B5EF4-FFF2-40B4-BE49-F238E27FC236}">
                <a16:creationId xmlns:a16="http://schemas.microsoft.com/office/drawing/2014/main" xmlns="" id="{AEBBABE1-F364-48C7-9FAC-3AAADAFE1E99}"/>
              </a:ext>
            </a:extLst>
          </p:cNvPr>
          <p:cNvSpPr txBox="1">
            <a:spLocks/>
          </p:cNvSpPr>
          <p:nvPr/>
        </p:nvSpPr>
        <p:spPr>
          <a:xfrm>
            <a:off x="8440014" y="2820228"/>
            <a:ext cx="1556239" cy="38068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600" dirty="0">
                <a:solidFill>
                  <a:srgbClr val="000000"/>
                </a:solidFill>
                <a:latin typeface="Century Gothic"/>
              </a:rPr>
              <a:t>Trade/Transfer</a:t>
            </a:r>
          </a:p>
        </p:txBody>
      </p:sp>
      <p:sp>
        <p:nvSpPr>
          <p:cNvPr id="33" name="Rectangle 32">
            <a:extLst>
              <a:ext uri="{FF2B5EF4-FFF2-40B4-BE49-F238E27FC236}">
                <a16:creationId xmlns:a16="http://schemas.microsoft.com/office/drawing/2014/main" xmlns="" id="{DF30577A-368C-4A70-986D-9E70709DE80D}"/>
              </a:ext>
            </a:extLst>
          </p:cNvPr>
          <p:cNvSpPr/>
          <p:nvPr/>
        </p:nvSpPr>
        <p:spPr>
          <a:xfrm>
            <a:off x="7202609" y="2890659"/>
            <a:ext cx="1097467" cy="585341"/>
          </a:xfrm>
          <a:prstGeom prst="rect">
            <a:avLst/>
          </a:prstGeom>
          <a:solidFill>
            <a:srgbClr val="FFFFFF"/>
          </a:solidFill>
          <a:ln w="571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a:ea typeface="+mn-ea"/>
                <a:cs typeface="+mn-cs"/>
              </a:rPr>
              <a:t>INPUT ASSET</a:t>
            </a:r>
            <a:endParaRPr kumimoji="0" lang="en-US" sz="1100" b="1" i="0" u="none" strike="noStrike" kern="1200" cap="none" spc="0" normalizeH="0" baseline="0" noProof="0" dirty="0">
              <a:ln>
                <a:noFill/>
              </a:ln>
              <a:solidFill>
                <a:srgbClr val="000000"/>
              </a:solidFill>
              <a:effectLst/>
              <a:uLnTx/>
              <a:uFillTx/>
              <a:latin typeface="Century Gothic"/>
              <a:ea typeface="+mn-ea"/>
              <a:cs typeface="+mn-cs"/>
            </a:endParaRPr>
          </a:p>
        </p:txBody>
      </p:sp>
      <p:pic>
        <p:nvPicPr>
          <p:cNvPr id="34" name="Picture 33">
            <a:extLst>
              <a:ext uri="{FF2B5EF4-FFF2-40B4-BE49-F238E27FC236}">
                <a16:creationId xmlns:a16="http://schemas.microsoft.com/office/drawing/2014/main" xmlns="" id="{55C46205-B1E7-421A-A673-0F9C338E09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3860" y="2679769"/>
            <a:ext cx="428711" cy="428711"/>
          </a:xfrm>
          <a:prstGeom prst="rect">
            <a:avLst/>
          </a:prstGeom>
        </p:spPr>
      </p:pic>
      <p:pic>
        <p:nvPicPr>
          <p:cNvPr id="35" name="Picture 34">
            <a:extLst>
              <a:ext uri="{FF2B5EF4-FFF2-40B4-BE49-F238E27FC236}">
                <a16:creationId xmlns:a16="http://schemas.microsoft.com/office/drawing/2014/main" xmlns="" id="{67AE9421-6802-4A60-8CB5-B0D60507AC9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22380" y="2643922"/>
            <a:ext cx="437860" cy="437860"/>
          </a:xfrm>
          <a:prstGeom prst="rect">
            <a:avLst/>
          </a:prstGeom>
        </p:spPr>
      </p:pic>
      <p:sp>
        <p:nvSpPr>
          <p:cNvPr id="36" name="Rectangle 35">
            <a:extLst>
              <a:ext uri="{FF2B5EF4-FFF2-40B4-BE49-F238E27FC236}">
                <a16:creationId xmlns:a16="http://schemas.microsoft.com/office/drawing/2014/main" xmlns="" id="{576CF9CD-3442-471B-8871-BC41CFF211FB}"/>
              </a:ext>
            </a:extLst>
          </p:cNvPr>
          <p:cNvSpPr/>
          <p:nvPr/>
        </p:nvSpPr>
        <p:spPr>
          <a:xfrm>
            <a:off x="6805039" y="4343086"/>
            <a:ext cx="4826187" cy="1477328"/>
          </a:xfrm>
          <a:prstGeom prst="rect">
            <a:avLst/>
          </a:prstGeom>
        </p:spPr>
        <p:txBody>
          <a:bodyPr wrap="square">
            <a:spAutoFit/>
          </a:bodyPr>
          <a:lstStyle/>
          <a:p>
            <a:pPr marL="342900" indent="-342900" defTabSz="914400" hangingPunct="1">
              <a:lnSpc>
                <a:spcPct val="100000"/>
              </a:lnSpc>
              <a:buFontTx/>
              <a:buAutoNum type="arabicParenR"/>
            </a:pPr>
            <a:r>
              <a:rPr lang="en-US" sz="1800" b="1" kern="1200" dirty="0">
                <a:solidFill>
                  <a:srgbClr val="000000"/>
                </a:solidFill>
                <a:latin typeface="Century Gothic"/>
              </a:rPr>
              <a:t>Issue</a:t>
            </a:r>
            <a:r>
              <a:rPr lang="en-US" sz="1800" kern="1200" dirty="0">
                <a:solidFill>
                  <a:srgbClr val="000000"/>
                </a:solidFill>
                <a:latin typeface="Century Gothic"/>
              </a:rPr>
              <a:t>: Enter into ecosystem</a:t>
            </a:r>
          </a:p>
          <a:p>
            <a:pPr marL="342900" indent="-342900" defTabSz="914400" hangingPunct="1">
              <a:lnSpc>
                <a:spcPct val="100000"/>
              </a:lnSpc>
              <a:buFontTx/>
              <a:buAutoNum type="arabicParenR"/>
            </a:pPr>
            <a:r>
              <a:rPr lang="en-US" sz="1800" b="1" kern="1200" dirty="0">
                <a:solidFill>
                  <a:srgbClr val="000000"/>
                </a:solidFill>
                <a:latin typeface="Century Gothic"/>
              </a:rPr>
              <a:t>Pay/Transfer</a:t>
            </a:r>
            <a:r>
              <a:rPr lang="en-US" sz="1800" kern="1200" dirty="0">
                <a:solidFill>
                  <a:srgbClr val="000000"/>
                </a:solidFill>
                <a:latin typeface="Century Gothic"/>
              </a:rPr>
              <a:t>: Simple change of ownership</a:t>
            </a:r>
          </a:p>
          <a:p>
            <a:pPr marL="342900" indent="-342900" defTabSz="914400" hangingPunct="1">
              <a:lnSpc>
                <a:spcPct val="100000"/>
              </a:lnSpc>
              <a:buFontTx/>
              <a:buAutoNum type="arabicParenR"/>
            </a:pPr>
            <a:r>
              <a:rPr lang="en-US" sz="1800" b="1" kern="1200" dirty="0">
                <a:solidFill>
                  <a:srgbClr val="000000"/>
                </a:solidFill>
                <a:latin typeface="Century Gothic"/>
              </a:rPr>
              <a:t>DVP</a:t>
            </a:r>
            <a:r>
              <a:rPr lang="en-US" sz="1800" kern="1200" dirty="0">
                <a:solidFill>
                  <a:srgbClr val="000000"/>
                </a:solidFill>
                <a:latin typeface="Century Gothic"/>
              </a:rPr>
              <a:t>: Combined/Nested Transactions</a:t>
            </a:r>
          </a:p>
          <a:p>
            <a:pPr marL="342900" indent="-342900" defTabSz="914400" hangingPunct="1">
              <a:lnSpc>
                <a:spcPct val="100000"/>
              </a:lnSpc>
              <a:buFontTx/>
              <a:buAutoNum type="arabicParenR"/>
            </a:pPr>
            <a:r>
              <a:rPr lang="en-US" sz="1800" b="1" kern="1200" dirty="0">
                <a:solidFill>
                  <a:srgbClr val="000000"/>
                </a:solidFill>
                <a:latin typeface="Century Gothic"/>
              </a:rPr>
              <a:t>Exit</a:t>
            </a:r>
            <a:r>
              <a:rPr lang="en-US" sz="1800" kern="1200" dirty="0">
                <a:solidFill>
                  <a:srgbClr val="000000"/>
                </a:solidFill>
                <a:latin typeface="Century Gothic"/>
              </a:rPr>
              <a:t>: Exit out of ecosystem</a:t>
            </a:r>
          </a:p>
        </p:txBody>
      </p:sp>
    </p:spTree>
    <p:extLst>
      <p:ext uri="{BB962C8B-B14F-4D97-AF65-F5344CB8AC3E}">
        <p14:creationId xmlns:p14="http://schemas.microsoft.com/office/powerpoint/2010/main" val="347121675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9E8C28E-93B7-4013-9936-E439EF6675E2}"/>
              </a:ext>
            </a:extLst>
          </p:cNvPr>
          <p:cNvSpPr>
            <a:spLocks noGrp="1"/>
          </p:cNvSpPr>
          <p:nvPr>
            <p:ph type="title"/>
          </p:nvPr>
        </p:nvSpPr>
        <p:spPr/>
        <p:txBody>
          <a:bodyPr/>
          <a:lstStyle/>
          <a:p>
            <a:r>
              <a:rPr lang="en-US" dirty="0"/>
              <a:t>Flows Framework</a:t>
            </a:r>
          </a:p>
        </p:txBody>
      </p:sp>
      <p:sp>
        <p:nvSpPr>
          <p:cNvPr id="50" name="Oval 49">
            <a:extLst>
              <a:ext uri="{FF2B5EF4-FFF2-40B4-BE49-F238E27FC236}">
                <a16:creationId xmlns:a16="http://schemas.microsoft.com/office/drawing/2014/main" xmlns="" id="{F573DEBC-3E2E-4022-83F1-D8CB16873C80}"/>
              </a:ext>
            </a:extLst>
          </p:cNvPr>
          <p:cNvSpPr/>
          <p:nvPr/>
        </p:nvSpPr>
        <p:spPr>
          <a:xfrm>
            <a:off x="3662987" y="2454500"/>
            <a:ext cx="173620" cy="173620"/>
          </a:xfrm>
          <a:prstGeom prst="ellipse">
            <a:avLst/>
          </a:prstGeom>
          <a:solidFill>
            <a:srgbClr val="000000">
              <a:lumMod val="75000"/>
              <a:lumOff val="25000"/>
            </a:srgbClr>
          </a:solidFill>
          <a:ln w="12700" cap="flat" cmpd="sng" algn="ctr">
            <a:noFill/>
            <a:prstDash val="solid"/>
            <a:miter lim="800000"/>
          </a:ln>
          <a:effectLst/>
        </p:spPr>
        <p:txBody>
          <a:bodyPr rtlCol="0" anchor="ctr"/>
          <a:lstStyle/>
          <a:p>
            <a:pPr algn="ctr" defTabSz="914400" hangingPunct="1">
              <a:lnSpc>
                <a:spcPct val="100000"/>
              </a:lnSpc>
              <a:defRPr/>
            </a:pPr>
            <a:endParaRPr lang="en-US" sz="1800">
              <a:latin typeface="Century Gothic"/>
            </a:endParaRPr>
          </a:p>
        </p:txBody>
      </p:sp>
      <p:sp>
        <p:nvSpPr>
          <p:cNvPr id="51" name="Oval 50">
            <a:extLst>
              <a:ext uri="{FF2B5EF4-FFF2-40B4-BE49-F238E27FC236}">
                <a16:creationId xmlns:a16="http://schemas.microsoft.com/office/drawing/2014/main" xmlns="" id="{A78BE5DA-D916-4DB2-9F94-D5CF302031B8}"/>
              </a:ext>
            </a:extLst>
          </p:cNvPr>
          <p:cNvSpPr/>
          <p:nvPr/>
        </p:nvSpPr>
        <p:spPr>
          <a:xfrm>
            <a:off x="6858472" y="3232212"/>
            <a:ext cx="173620" cy="173620"/>
          </a:xfrm>
          <a:prstGeom prst="ellipse">
            <a:avLst/>
          </a:prstGeom>
          <a:solidFill>
            <a:srgbClr val="000000">
              <a:lumMod val="75000"/>
              <a:lumOff val="25000"/>
            </a:srgbClr>
          </a:solidFill>
          <a:ln w="12700" cap="flat" cmpd="sng" algn="ctr">
            <a:noFill/>
            <a:prstDash val="solid"/>
            <a:miter lim="800000"/>
          </a:ln>
          <a:effectLst/>
        </p:spPr>
        <p:txBody>
          <a:bodyPr rtlCol="0" anchor="ctr"/>
          <a:lstStyle/>
          <a:p>
            <a:pPr algn="ctr" defTabSz="914400" hangingPunct="1">
              <a:lnSpc>
                <a:spcPct val="100000"/>
              </a:lnSpc>
              <a:defRPr/>
            </a:pPr>
            <a:endParaRPr lang="en-US" sz="1800">
              <a:latin typeface="Century Gothic"/>
            </a:endParaRPr>
          </a:p>
        </p:txBody>
      </p:sp>
      <p:sp>
        <p:nvSpPr>
          <p:cNvPr id="52" name="Oval 51">
            <a:extLst>
              <a:ext uri="{FF2B5EF4-FFF2-40B4-BE49-F238E27FC236}">
                <a16:creationId xmlns:a16="http://schemas.microsoft.com/office/drawing/2014/main" xmlns="" id="{B1B14A49-5456-4EC8-AEF1-FA413846D5D7}"/>
              </a:ext>
            </a:extLst>
          </p:cNvPr>
          <p:cNvSpPr/>
          <p:nvPr/>
        </p:nvSpPr>
        <p:spPr>
          <a:xfrm>
            <a:off x="6405741" y="4742558"/>
            <a:ext cx="173620" cy="173620"/>
          </a:xfrm>
          <a:prstGeom prst="ellipse">
            <a:avLst/>
          </a:prstGeom>
          <a:solidFill>
            <a:srgbClr val="000000">
              <a:lumMod val="75000"/>
              <a:lumOff val="25000"/>
            </a:srgbClr>
          </a:solidFill>
          <a:ln w="12700" cap="flat" cmpd="sng" algn="ctr">
            <a:noFill/>
            <a:prstDash val="solid"/>
            <a:miter lim="800000"/>
          </a:ln>
          <a:effectLst/>
        </p:spPr>
        <p:txBody>
          <a:bodyPr rtlCol="0" anchor="ctr"/>
          <a:lstStyle/>
          <a:p>
            <a:pPr algn="ctr" defTabSz="914400" hangingPunct="1">
              <a:lnSpc>
                <a:spcPct val="100000"/>
              </a:lnSpc>
              <a:defRPr/>
            </a:pPr>
            <a:endParaRPr lang="en-US" sz="1800">
              <a:latin typeface="Century Gothic"/>
            </a:endParaRPr>
          </a:p>
        </p:txBody>
      </p:sp>
      <p:sp>
        <p:nvSpPr>
          <p:cNvPr id="53" name="Oval 52">
            <a:extLst>
              <a:ext uri="{FF2B5EF4-FFF2-40B4-BE49-F238E27FC236}">
                <a16:creationId xmlns:a16="http://schemas.microsoft.com/office/drawing/2014/main" xmlns="" id="{4A82325B-30ED-4DBC-AE80-8FA9DAE51E89}"/>
              </a:ext>
            </a:extLst>
          </p:cNvPr>
          <p:cNvSpPr/>
          <p:nvPr/>
        </p:nvSpPr>
        <p:spPr>
          <a:xfrm>
            <a:off x="7976334" y="4411225"/>
            <a:ext cx="173620" cy="173620"/>
          </a:xfrm>
          <a:prstGeom prst="ellipse">
            <a:avLst/>
          </a:prstGeom>
          <a:solidFill>
            <a:srgbClr val="000000">
              <a:lumMod val="75000"/>
              <a:lumOff val="25000"/>
            </a:srgbClr>
          </a:solidFill>
          <a:ln w="12700" cap="flat" cmpd="sng" algn="ctr">
            <a:noFill/>
            <a:prstDash val="solid"/>
            <a:miter lim="800000"/>
          </a:ln>
          <a:effectLst/>
        </p:spPr>
        <p:txBody>
          <a:bodyPr rtlCol="0" anchor="ctr"/>
          <a:lstStyle/>
          <a:p>
            <a:pPr algn="ctr" defTabSz="914400" hangingPunct="1">
              <a:lnSpc>
                <a:spcPct val="100000"/>
              </a:lnSpc>
              <a:defRPr/>
            </a:pPr>
            <a:endParaRPr lang="en-US" sz="1800">
              <a:latin typeface="Century Gothic"/>
            </a:endParaRPr>
          </a:p>
        </p:txBody>
      </p:sp>
      <p:sp>
        <p:nvSpPr>
          <p:cNvPr id="54" name="Oval 53">
            <a:extLst>
              <a:ext uri="{FF2B5EF4-FFF2-40B4-BE49-F238E27FC236}">
                <a16:creationId xmlns:a16="http://schemas.microsoft.com/office/drawing/2014/main" xmlns="" id="{8A92B298-464E-4719-874D-81860070B027}"/>
              </a:ext>
            </a:extLst>
          </p:cNvPr>
          <p:cNvSpPr/>
          <p:nvPr/>
        </p:nvSpPr>
        <p:spPr>
          <a:xfrm>
            <a:off x="5321363" y="2454500"/>
            <a:ext cx="173620" cy="173620"/>
          </a:xfrm>
          <a:prstGeom prst="ellipse">
            <a:avLst/>
          </a:prstGeom>
          <a:solidFill>
            <a:srgbClr val="000000">
              <a:lumMod val="75000"/>
              <a:lumOff val="25000"/>
            </a:srgbClr>
          </a:solidFill>
          <a:ln w="12700" cap="flat" cmpd="sng" algn="ctr">
            <a:noFill/>
            <a:prstDash val="solid"/>
            <a:miter lim="800000"/>
          </a:ln>
          <a:effectLst/>
        </p:spPr>
        <p:txBody>
          <a:bodyPr rtlCol="0" anchor="ctr"/>
          <a:lstStyle/>
          <a:p>
            <a:pPr algn="ctr" defTabSz="914400" hangingPunct="1">
              <a:lnSpc>
                <a:spcPct val="100000"/>
              </a:lnSpc>
              <a:defRPr/>
            </a:pPr>
            <a:endParaRPr lang="en-US" sz="1800">
              <a:latin typeface="Century Gothic"/>
            </a:endParaRPr>
          </a:p>
        </p:txBody>
      </p:sp>
      <p:cxnSp>
        <p:nvCxnSpPr>
          <p:cNvPr id="55" name="Straight Connector 54">
            <a:extLst>
              <a:ext uri="{FF2B5EF4-FFF2-40B4-BE49-F238E27FC236}">
                <a16:creationId xmlns:a16="http://schemas.microsoft.com/office/drawing/2014/main" xmlns="" id="{A4BEB52A-0844-49F4-B088-D2742FE052A4}"/>
              </a:ext>
            </a:extLst>
          </p:cNvPr>
          <p:cNvCxnSpPr>
            <a:stCxn id="55" idx="6"/>
          </p:cNvCxnSpPr>
          <p:nvPr/>
        </p:nvCxnSpPr>
        <p:spPr>
          <a:xfrm>
            <a:off x="3836607" y="2541310"/>
            <a:ext cx="1484756" cy="0"/>
          </a:xfrm>
          <a:prstGeom prst="line">
            <a:avLst/>
          </a:prstGeom>
          <a:noFill/>
          <a:ln w="6350" cap="flat" cmpd="sng" algn="ctr">
            <a:solidFill>
              <a:srgbClr val="959595"/>
            </a:solidFill>
            <a:prstDash val="solid"/>
            <a:miter lim="800000"/>
          </a:ln>
          <a:effectLst/>
        </p:spPr>
      </p:cxnSp>
      <p:cxnSp>
        <p:nvCxnSpPr>
          <p:cNvPr id="56" name="Straight Connector 55">
            <a:extLst>
              <a:ext uri="{FF2B5EF4-FFF2-40B4-BE49-F238E27FC236}">
                <a16:creationId xmlns:a16="http://schemas.microsoft.com/office/drawing/2014/main" xmlns="" id="{E0BCAE9E-8D4A-4E5A-89F4-C7F5C8A58249}"/>
              </a:ext>
            </a:extLst>
          </p:cNvPr>
          <p:cNvCxnSpPr/>
          <p:nvPr/>
        </p:nvCxnSpPr>
        <p:spPr>
          <a:xfrm>
            <a:off x="7006666" y="3380406"/>
            <a:ext cx="995094" cy="1056245"/>
          </a:xfrm>
          <a:prstGeom prst="line">
            <a:avLst/>
          </a:prstGeom>
          <a:noFill/>
          <a:ln w="6350" cap="flat" cmpd="sng" algn="ctr">
            <a:solidFill>
              <a:srgbClr val="959595"/>
            </a:solidFill>
            <a:prstDash val="solid"/>
            <a:miter lim="800000"/>
          </a:ln>
          <a:effectLst/>
        </p:spPr>
      </p:cxnSp>
      <p:cxnSp>
        <p:nvCxnSpPr>
          <p:cNvPr id="57" name="Straight Connector 56">
            <a:extLst>
              <a:ext uri="{FF2B5EF4-FFF2-40B4-BE49-F238E27FC236}">
                <a16:creationId xmlns:a16="http://schemas.microsoft.com/office/drawing/2014/main" xmlns="" id="{5C321168-0F3F-4113-AAFB-551B9D43A5DF}"/>
              </a:ext>
            </a:extLst>
          </p:cNvPr>
          <p:cNvCxnSpPr/>
          <p:nvPr/>
        </p:nvCxnSpPr>
        <p:spPr>
          <a:xfrm flipV="1">
            <a:off x="6579361" y="4559419"/>
            <a:ext cx="1422399" cy="269949"/>
          </a:xfrm>
          <a:prstGeom prst="line">
            <a:avLst/>
          </a:prstGeom>
          <a:noFill/>
          <a:ln w="6350" cap="flat" cmpd="sng" algn="ctr">
            <a:solidFill>
              <a:srgbClr val="959595"/>
            </a:solidFill>
            <a:prstDash val="solid"/>
            <a:miter lim="800000"/>
          </a:ln>
          <a:effectLst/>
        </p:spPr>
      </p:cxnSp>
      <p:cxnSp>
        <p:nvCxnSpPr>
          <p:cNvPr id="58" name="Straight Connector 57">
            <a:extLst>
              <a:ext uri="{FF2B5EF4-FFF2-40B4-BE49-F238E27FC236}">
                <a16:creationId xmlns:a16="http://schemas.microsoft.com/office/drawing/2014/main" xmlns="" id="{3B2D1F7D-9CAA-4AB6-B8A5-C530390E6A0A}"/>
              </a:ext>
            </a:extLst>
          </p:cNvPr>
          <p:cNvCxnSpPr/>
          <p:nvPr/>
        </p:nvCxnSpPr>
        <p:spPr>
          <a:xfrm>
            <a:off x="5494983" y="2541310"/>
            <a:ext cx="1388915" cy="716328"/>
          </a:xfrm>
          <a:prstGeom prst="line">
            <a:avLst/>
          </a:prstGeom>
          <a:noFill/>
          <a:ln w="6350" cap="flat" cmpd="sng" algn="ctr">
            <a:solidFill>
              <a:srgbClr val="959595"/>
            </a:solidFill>
            <a:prstDash val="solid"/>
            <a:miter lim="800000"/>
          </a:ln>
          <a:effectLst/>
        </p:spPr>
      </p:cxnSp>
      <p:cxnSp>
        <p:nvCxnSpPr>
          <p:cNvPr id="59" name="Straight Connector 58">
            <a:extLst>
              <a:ext uri="{FF2B5EF4-FFF2-40B4-BE49-F238E27FC236}">
                <a16:creationId xmlns:a16="http://schemas.microsoft.com/office/drawing/2014/main" xmlns="" id="{23135425-ADCF-4FFB-A7C0-998C4196B6E5}"/>
              </a:ext>
            </a:extLst>
          </p:cNvPr>
          <p:cNvCxnSpPr>
            <a:stCxn id="55" idx="5"/>
          </p:cNvCxnSpPr>
          <p:nvPr/>
        </p:nvCxnSpPr>
        <p:spPr>
          <a:xfrm>
            <a:off x="3811181" y="2602694"/>
            <a:ext cx="3047291" cy="716328"/>
          </a:xfrm>
          <a:prstGeom prst="line">
            <a:avLst/>
          </a:prstGeom>
          <a:noFill/>
          <a:ln w="6350" cap="flat" cmpd="sng" algn="ctr">
            <a:solidFill>
              <a:srgbClr val="959595"/>
            </a:solidFill>
            <a:prstDash val="solid"/>
            <a:miter lim="800000"/>
          </a:ln>
          <a:effectLst/>
        </p:spPr>
      </p:cxnSp>
      <p:cxnSp>
        <p:nvCxnSpPr>
          <p:cNvPr id="60" name="Straight Connector 59">
            <a:extLst>
              <a:ext uri="{FF2B5EF4-FFF2-40B4-BE49-F238E27FC236}">
                <a16:creationId xmlns:a16="http://schemas.microsoft.com/office/drawing/2014/main" xmlns="" id="{6EBEA7C7-F21E-4FA9-ABEA-D8466957D2C2}"/>
              </a:ext>
            </a:extLst>
          </p:cNvPr>
          <p:cNvCxnSpPr/>
          <p:nvPr/>
        </p:nvCxnSpPr>
        <p:spPr>
          <a:xfrm>
            <a:off x="5408173" y="2628120"/>
            <a:ext cx="1022994" cy="2139864"/>
          </a:xfrm>
          <a:prstGeom prst="line">
            <a:avLst/>
          </a:prstGeom>
          <a:noFill/>
          <a:ln w="6350" cap="flat" cmpd="sng" algn="ctr">
            <a:solidFill>
              <a:srgbClr val="959595"/>
            </a:solidFill>
            <a:prstDash val="solid"/>
            <a:miter lim="800000"/>
          </a:ln>
          <a:effectLst/>
        </p:spPr>
      </p:cxnSp>
      <p:cxnSp>
        <p:nvCxnSpPr>
          <p:cNvPr id="61" name="Straight Connector 60">
            <a:extLst>
              <a:ext uri="{FF2B5EF4-FFF2-40B4-BE49-F238E27FC236}">
                <a16:creationId xmlns:a16="http://schemas.microsoft.com/office/drawing/2014/main" xmlns="" id="{E6913EC7-7F5B-4671-B8EB-48CCD9293E45}"/>
              </a:ext>
            </a:extLst>
          </p:cNvPr>
          <p:cNvCxnSpPr>
            <a:stCxn id="55" idx="4"/>
          </p:cNvCxnSpPr>
          <p:nvPr/>
        </p:nvCxnSpPr>
        <p:spPr>
          <a:xfrm>
            <a:off x="3749797" y="2628120"/>
            <a:ext cx="2655944" cy="2201248"/>
          </a:xfrm>
          <a:prstGeom prst="line">
            <a:avLst/>
          </a:prstGeom>
          <a:noFill/>
          <a:ln w="6350" cap="flat" cmpd="sng" algn="ctr">
            <a:solidFill>
              <a:srgbClr val="959595"/>
            </a:solidFill>
            <a:prstDash val="solid"/>
            <a:miter lim="800000"/>
          </a:ln>
          <a:effectLst/>
        </p:spPr>
      </p:cxnSp>
      <p:cxnSp>
        <p:nvCxnSpPr>
          <p:cNvPr id="62" name="Straight Connector 61">
            <a:extLst>
              <a:ext uri="{FF2B5EF4-FFF2-40B4-BE49-F238E27FC236}">
                <a16:creationId xmlns:a16="http://schemas.microsoft.com/office/drawing/2014/main" xmlns="" id="{D1F32C00-3C1F-4079-87AA-0DECB606C5B2}"/>
              </a:ext>
            </a:extLst>
          </p:cNvPr>
          <p:cNvCxnSpPr>
            <a:stCxn id="55" idx="5"/>
          </p:cNvCxnSpPr>
          <p:nvPr/>
        </p:nvCxnSpPr>
        <p:spPr>
          <a:xfrm>
            <a:off x="3811181" y="2602694"/>
            <a:ext cx="4165153" cy="1895341"/>
          </a:xfrm>
          <a:prstGeom prst="line">
            <a:avLst/>
          </a:prstGeom>
          <a:noFill/>
          <a:ln w="6350" cap="flat" cmpd="sng" algn="ctr">
            <a:solidFill>
              <a:srgbClr val="959595"/>
            </a:solidFill>
            <a:prstDash val="solid"/>
            <a:miter lim="800000"/>
          </a:ln>
          <a:effectLst/>
        </p:spPr>
      </p:cxnSp>
      <p:cxnSp>
        <p:nvCxnSpPr>
          <p:cNvPr id="63" name="Straight Connector 62">
            <a:extLst>
              <a:ext uri="{FF2B5EF4-FFF2-40B4-BE49-F238E27FC236}">
                <a16:creationId xmlns:a16="http://schemas.microsoft.com/office/drawing/2014/main" xmlns="" id="{FC5E690E-9447-49E9-8F5A-A95CD251ED44}"/>
              </a:ext>
            </a:extLst>
          </p:cNvPr>
          <p:cNvCxnSpPr/>
          <p:nvPr/>
        </p:nvCxnSpPr>
        <p:spPr>
          <a:xfrm>
            <a:off x="5408173" y="2628120"/>
            <a:ext cx="2568161" cy="1869915"/>
          </a:xfrm>
          <a:prstGeom prst="line">
            <a:avLst/>
          </a:prstGeom>
          <a:noFill/>
          <a:ln w="6350" cap="flat" cmpd="sng" algn="ctr">
            <a:solidFill>
              <a:srgbClr val="959595"/>
            </a:solidFill>
            <a:prstDash val="solid"/>
            <a:miter lim="800000"/>
          </a:ln>
          <a:effectLst/>
        </p:spPr>
      </p:cxnSp>
      <p:sp>
        <p:nvSpPr>
          <p:cNvPr id="64" name="TextBox 63">
            <a:extLst>
              <a:ext uri="{FF2B5EF4-FFF2-40B4-BE49-F238E27FC236}">
                <a16:creationId xmlns:a16="http://schemas.microsoft.com/office/drawing/2014/main" xmlns="" id="{8D3AB618-06A9-4996-BDB8-6D8D8D9C9DCB}"/>
              </a:ext>
            </a:extLst>
          </p:cNvPr>
          <p:cNvSpPr txBox="1"/>
          <p:nvPr/>
        </p:nvSpPr>
        <p:spPr>
          <a:xfrm>
            <a:off x="6702928" y="2956992"/>
            <a:ext cx="801285" cy="307777"/>
          </a:xfrm>
          <a:prstGeom prst="rect">
            <a:avLst/>
          </a:prstGeom>
          <a:noFill/>
        </p:spPr>
        <p:txBody>
          <a:bodyPr wrap="square" rtlCol="0">
            <a:spAutoFit/>
          </a:bodyPr>
          <a:lstStyle/>
          <a:p>
            <a:pPr algn="ctr" defTabSz="914400" hangingPunct="1">
              <a:lnSpc>
                <a:spcPct val="100000"/>
              </a:lnSpc>
            </a:pPr>
            <a:r>
              <a:rPr lang="en-US" sz="1400" b="1" kern="1200">
                <a:solidFill>
                  <a:srgbClr val="ED1C24"/>
                </a:solidFill>
                <a:latin typeface="Century Gothic"/>
              </a:rPr>
              <a:t>ALICE</a:t>
            </a:r>
            <a:endParaRPr lang="en-US" sz="1400" b="1" kern="1200" dirty="0">
              <a:solidFill>
                <a:srgbClr val="ED1C24"/>
              </a:solidFill>
              <a:latin typeface="Century Gothic"/>
            </a:endParaRPr>
          </a:p>
        </p:txBody>
      </p:sp>
      <p:sp>
        <p:nvSpPr>
          <p:cNvPr id="65" name="TextBox 64">
            <a:extLst>
              <a:ext uri="{FF2B5EF4-FFF2-40B4-BE49-F238E27FC236}">
                <a16:creationId xmlns:a16="http://schemas.microsoft.com/office/drawing/2014/main" xmlns="" id="{19FF2EDA-2DC8-4FEC-94BD-4796B2F1C255}"/>
              </a:ext>
            </a:extLst>
          </p:cNvPr>
          <p:cNvSpPr txBox="1"/>
          <p:nvPr/>
        </p:nvSpPr>
        <p:spPr>
          <a:xfrm>
            <a:off x="6074095" y="4941604"/>
            <a:ext cx="543739" cy="307777"/>
          </a:xfrm>
          <a:prstGeom prst="rect">
            <a:avLst/>
          </a:prstGeom>
          <a:noFill/>
        </p:spPr>
        <p:txBody>
          <a:bodyPr wrap="none" rtlCol="0">
            <a:spAutoFit/>
          </a:bodyPr>
          <a:lstStyle/>
          <a:p>
            <a:pPr algn="ctr" defTabSz="914400" hangingPunct="1">
              <a:lnSpc>
                <a:spcPct val="100000"/>
              </a:lnSpc>
            </a:pPr>
            <a:r>
              <a:rPr lang="en-US" sz="1400" b="1" kern="1200">
                <a:solidFill>
                  <a:srgbClr val="ED1C24"/>
                </a:solidFill>
                <a:latin typeface="Century Gothic"/>
              </a:rPr>
              <a:t>BOB</a:t>
            </a:r>
            <a:endParaRPr lang="en-US" sz="1400" b="1" kern="1200" dirty="0">
              <a:solidFill>
                <a:srgbClr val="ED1C24"/>
              </a:solidFill>
              <a:latin typeface="Century Gothic"/>
            </a:endParaRPr>
          </a:p>
        </p:txBody>
      </p:sp>
      <p:cxnSp>
        <p:nvCxnSpPr>
          <p:cNvPr id="66" name="Straight Connector 65">
            <a:extLst>
              <a:ext uri="{FF2B5EF4-FFF2-40B4-BE49-F238E27FC236}">
                <a16:creationId xmlns:a16="http://schemas.microsoft.com/office/drawing/2014/main" xmlns="" id="{FE3F43DF-149E-4B4B-A098-5C16B9FD6DE8}"/>
              </a:ext>
            </a:extLst>
          </p:cNvPr>
          <p:cNvCxnSpPr>
            <a:endCxn id="56" idx="4"/>
          </p:cNvCxnSpPr>
          <p:nvPr/>
        </p:nvCxnSpPr>
        <p:spPr>
          <a:xfrm flipV="1">
            <a:off x="6517977" y="3405832"/>
            <a:ext cx="427305" cy="1362152"/>
          </a:xfrm>
          <a:prstGeom prst="line">
            <a:avLst/>
          </a:prstGeom>
          <a:noFill/>
          <a:ln w="6350" cap="flat" cmpd="sng" algn="ctr">
            <a:solidFill>
              <a:srgbClr val="959595"/>
            </a:solidFill>
            <a:prstDash val="solid"/>
            <a:miter lim="800000"/>
          </a:ln>
          <a:effectLst/>
        </p:spPr>
      </p:cxnSp>
      <p:sp>
        <p:nvSpPr>
          <p:cNvPr id="67" name="Oval 66">
            <a:extLst>
              <a:ext uri="{FF2B5EF4-FFF2-40B4-BE49-F238E27FC236}">
                <a16:creationId xmlns:a16="http://schemas.microsoft.com/office/drawing/2014/main" xmlns="" id="{313956D5-BA03-4A54-A293-1F8BB7FC725F}"/>
              </a:ext>
            </a:extLst>
          </p:cNvPr>
          <p:cNvSpPr/>
          <p:nvPr/>
        </p:nvSpPr>
        <p:spPr>
          <a:xfrm>
            <a:off x="6906244" y="3271247"/>
            <a:ext cx="95549" cy="95549"/>
          </a:xfrm>
          <a:prstGeom prst="ellipse">
            <a:avLst/>
          </a:prstGeom>
          <a:solidFill>
            <a:srgbClr val="ED1C24"/>
          </a:solidFill>
          <a:ln w="12700" cap="flat" cmpd="sng" algn="ctr">
            <a:noFill/>
            <a:prstDash val="solid"/>
            <a:miter lim="800000"/>
          </a:ln>
          <a:effectLst/>
        </p:spPr>
        <p:txBody>
          <a:bodyPr rtlCol="0" anchor="ctr"/>
          <a:lstStyle/>
          <a:p>
            <a:pPr algn="ctr" defTabSz="914400" hangingPunct="1">
              <a:lnSpc>
                <a:spcPct val="100000"/>
              </a:lnSpc>
              <a:defRPr/>
            </a:pPr>
            <a:endParaRPr lang="en-US" sz="1800">
              <a:solidFill>
                <a:srgbClr val="ED1C24"/>
              </a:solidFill>
              <a:latin typeface="Century Gothic"/>
            </a:endParaRPr>
          </a:p>
        </p:txBody>
      </p:sp>
      <p:grpSp>
        <p:nvGrpSpPr>
          <p:cNvPr id="68" name="Group 67">
            <a:extLst>
              <a:ext uri="{FF2B5EF4-FFF2-40B4-BE49-F238E27FC236}">
                <a16:creationId xmlns:a16="http://schemas.microsoft.com/office/drawing/2014/main" xmlns="" id="{E0F72157-B174-4279-A34A-0C2FE46C8520}"/>
              </a:ext>
            </a:extLst>
          </p:cNvPr>
          <p:cNvGrpSpPr/>
          <p:nvPr/>
        </p:nvGrpSpPr>
        <p:grpSpPr>
          <a:xfrm>
            <a:off x="7103570" y="2377440"/>
            <a:ext cx="4777985" cy="1390579"/>
            <a:chOff x="7103570" y="2377440"/>
            <a:chExt cx="4777985" cy="1390579"/>
          </a:xfrm>
        </p:grpSpPr>
        <p:sp>
          <p:nvSpPr>
            <p:cNvPr id="69" name="Content Placeholder 32">
              <a:extLst>
                <a:ext uri="{FF2B5EF4-FFF2-40B4-BE49-F238E27FC236}">
                  <a16:creationId xmlns:a16="http://schemas.microsoft.com/office/drawing/2014/main" xmlns="" id="{7B06570C-4D1C-4416-A9FD-4EC975B3DC61}"/>
                </a:ext>
              </a:extLst>
            </p:cNvPr>
            <p:cNvSpPr txBox="1">
              <a:spLocks/>
            </p:cNvSpPr>
            <p:nvPr/>
          </p:nvSpPr>
          <p:spPr>
            <a:xfrm>
              <a:off x="9104120" y="2377440"/>
              <a:ext cx="2777435" cy="1390579"/>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defRPr/>
              </a:pPr>
              <a:r>
                <a:rPr lang="en-US" sz="2000" dirty="0">
                  <a:solidFill>
                    <a:srgbClr val="000000"/>
                  </a:solidFill>
                  <a:latin typeface="Century Gothic"/>
                </a:rPr>
                <a:t>1. </a:t>
              </a:r>
              <a:r>
                <a:rPr lang="en-US" sz="2000" b="0" dirty="0">
                  <a:solidFill>
                    <a:srgbClr val="000000"/>
                  </a:solidFill>
                  <a:latin typeface="Century Gothic"/>
                </a:rPr>
                <a:t>Alice creates a new transaction proposal and signs it</a:t>
              </a:r>
              <a:endParaRPr lang="en-US" sz="2400" b="0" strike="sngStrike" dirty="0">
                <a:solidFill>
                  <a:srgbClr val="000000"/>
                </a:solidFill>
                <a:latin typeface="Century Gothic"/>
              </a:endParaRPr>
            </a:p>
          </p:txBody>
        </p:sp>
        <p:cxnSp>
          <p:nvCxnSpPr>
            <p:cNvPr id="70" name="Straight Connector 69">
              <a:extLst>
                <a:ext uri="{FF2B5EF4-FFF2-40B4-BE49-F238E27FC236}">
                  <a16:creationId xmlns:a16="http://schemas.microsoft.com/office/drawing/2014/main" xmlns="" id="{BD294C4B-FF6B-4D05-A0C3-A59D3FB8F5F3}"/>
                </a:ext>
              </a:extLst>
            </p:cNvPr>
            <p:cNvCxnSpPr/>
            <p:nvPr/>
          </p:nvCxnSpPr>
          <p:spPr>
            <a:xfrm flipH="1">
              <a:off x="8972028" y="2377440"/>
              <a:ext cx="1" cy="1349541"/>
            </a:xfrm>
            <a:prstGeom prst="line">
              <a:avLst/>
            </a:prstGeom>
            <a:noFill/>
            <a:ln w="50800" cap="flat" cmpd="sng" algn="ctr">
              <a:solidFill>
                <a:srgbClr val="ED1C24"/>
              </a:solidFill>
              <a:prstDash val="solid"/>
              <a:miter lim="800000"/>
            </a:ln>
            <a:effectLst/>
          </p:spPr>
        </p:cxnSp>
        <p:cxnSp>
          <p:nvCxnSpPr>
            <p:cNvPr id="71" name="Curved Connector 24">
              <a:extLst>
                <a:ext uri="{FF2B5EF4-FFF2-40B4-BE49-F238E27FC236}">
                  <a16:creationId xmlns:a16="http://schemas.microsoft.com/office/drawing/2014/main" xmlns="" id="{F3BFF4CE-4A41-4C11-A655-382D590FA6C0}"/>
                </a:ext>
              </a:extLst>
            </p:cNvPr>
            <p:cNvCxnSpPr/>
            <p:nvPr/>
          </p:nvCxnSpPr>
          <p:spPr>
            <a:xfrm flipH="1">
              <a:off x="7103570" y="3292014"/>
              <a:ext cx="1868459" cy="9895"/>
            </a:xfrm>
            <a:prstGeom prst="straightConnector1">
              <a:avLst/>
            </a:prstGeom>
            <a:noFill/>
            <a:ln w="57150" cap="flat" cmpd="sng" algn="ctr">
              <a:solidFill>
                <a:srgbClr val="ED1C24"/>
              </a:solidFill>
              <a:prstDash val="solid"/>
              <a:miter lim="800000"/>
              <a:tailEnd type="triangle"/>
            </a:ln>
            <a:effectLst/>
          </p:spPr>
        </p:cxnSp>
      </p:grpSp>
      <p:grpSp>
        <p:nvGrpSpPr>
          <p:cNvPr id="72" name="Group 71">
            <a:extLst>
              <a:ext uri="{FF2B5EF4-FFF2-40B4-BE49-F238E27FC236}">
                <a16:creationId xmlns:a16="http://schemas.microsoft.com/office/drawing/2014/main" xmlns="" id="{D724C273-F35D-4BD5-A16E-DB57F146A75B}"/>
              </a:ext>
            </a:extLst>
          </p:cNvPr>
          <p:cNvGrpSpPr/>
          <p:nvPr/>
        </p:nvGrpSpPr>
        <p:grpSpPr>
          <a:xfrm>
            <a:off x="6858472" y="3301223"/>
            <a:ext cx="4921306" cy="1393170"/>
            <a:chOff x="6960249" y="2807208"/>
            <a:chExt cx="4921306" cy="1393170"/>
          </a:xfrm>
        </p:grpSpPr>
        <p:sp>
          <p:nvSpPr>
            <p:cNvPr id="73" name="Content Placeholder 32">
              <a:extLst>
                <a:ext uri="{FF2B5EF4-FFF2-40B4-BE49-F238E27FC236}">
                  <a16:creationId xmlns:a16="http://schemas.microsoft.com/office/drawing/2014/main" xmlns="" id="{8D8BCB57-2C00-4F97-AD73-5C43F6185E2A}"/>
                </a:ext>
              </a:extLst>
            </p:cNvPr>
            <p:cNvSpPr txBox="1">
              <a:spLocks/>
            </p:cNvSpPr>
            <p:nvPr/>
          </p:nvSpPr>
          <p:spPr>
            <a:xfrm>
              <a:off x="9104120" y="2807208"/>
              <a:ext cx="2777435" cy="960811"/>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defRPr/>
              </a:pPr>
              <a:r>
                <a:rPr lang="en-US" sz="2000" dirty="0">
                  <a:solidFill>
                    <a:srgbClr val="000000"/>
                  </a:solidFill>
                  <a:latin typeface="Century Gothic"/>
                </a:rPr>
                <a:t>2. </a:t>
              </a:r>
              <a:r>
                <a:rPr lang="en-US" sz="2000" b="0" dirty="0">
                  <a:solidFill>
                    <a:srgbClr val="000000"/>
                  </a:solidFill>
                  <a:latin typeface="Century Gothic"/>
                </a:rPr>
                <a:t>Alice sends the proposal and her signature to Bob</a:t>
              </a:r>
              <a:endParaRPr lang="en-US" sz="2400" b="0" strike="sngStrike" dirty="0">
                <a:solidFill>
                  <a:srgbClr val="000000"/>
                </a:solidFill>
                <a:latin typeface="Century Gothic"/>
              </a:endParaRPr>
            </a:p>
          </p:txBody>
        </p:sp>
        <p:cxnSp>
          <p:nvCxnSpPr>
            <p:cNvPr id="74" name="Straight Connector 73">
              <a:extLst>
                <a:ext uri="{FF2B5EF4-FFF2-40B4-BE49-F238E27FC236}">
                  <a16:creationId xmlns:a16="http://schemas.microsoft.com/office/drawing/2014/main" xmlns="" id="{F4FE6F2E-78AF-4056-9FDD-829726376F9F}"/>
                </a:ext>
              </a:extLst>
            </p:cNvPr>
            <p:cNvCxnSpPr/>
            <p:nvPr/>
          </p:nvCxnSpPr>
          <p:spPr>
            <a:xfrm>
              <a:off x="8972028" y="2807208"/>
              <a:ext cx="2" cy="1393170"/>
            </a:xfrm>
            <a:prstGeom prst="line">
              <a:avLst/>
            </a:prstGeom>
            <a:noFill/>
            <a:ln w="50800" cap="flat" cmpd="sng" algn="ctr">
              <a:solidFill>
                <a:srgbClr val="ED1C24"/>
              </a:solidFill>
              <a:prstDash val="solid"/>
              <a:miter lim="800000"/>
            </a:ln>
            <a:effectLst/>
          </p:spPr>
        </p:cxnSp>
        <p:cxnSp>
          <p:nvCxnSpPr>
            <p:cNvPr id="75" name="Curved Connector 24">
              <a:extLst>
                <a:ext uri="{FF2B5EF4-FFF2-40B4-BE49-F238E27FC236}">
                  <a16:creationId xmlns:a16="http://schemas.microsoft.com/office/drawing/2014/main" xmlns="" id="{3019247F-1C18-45F5-AC79-8FA743441FB2}"/>
                </a:ext>
              </a:extLst>
            </p:cNvPr>
            <p:cNvCxnSpPr/>
            <p:nvPr/>
          </p:nvCxnSpPr>
          <p:spPr>
            <a:xfrm flipH="1">
              <a:off x="6960249" y="3292014"/>
              <a:ext cx="2011781" cy="380673"/>
            </a:xfrm>
            <a:prstGeom prst="straightConnector1">
              <a:avLst/>
            </a:prstGeom>
            <a:noFill/>
            <a:ln w="57150" cap="flat" cmpd="sng" algn="ctr">
              <a:solidFill>
                <a:srgbClr val="ED1C24"/>
              </a:solidFill>
              <a:prstDash val="solid"/>
              <a:miter lim="800000"/>
              <a:tailEnd type="triangle"/>
            </a:ln>
            <a:effectLst/>
          </p:spPr>
        </p:cxnSp>
      </p:grpSp>
      <p:grpSp>
        <p:nvGrpSpPr>
          <p:cNvPr id="76" name="Group 75">
            <a:extLst>
              <a:ext uri="{FF2B5EF4-FFF2-40B4-BE49-F238E27FC236}">
                <a16:creationId xmlns:a16="http://schemas.microsoft.com/office/drawing/2014/main" xmlns="" id="{29059A2D-DCAD-44E8-9698-245D817230B8}"/>
              </a:ext>
            </a:extLst>
          </p:cNvPr>
          <p:cNvGrpSpPr/>
          <p:nvPr/>
        </p:nvGrpSpPr>
        <p:grpSpPr>
          <a:xfrm>
            <a:off x="2383768" y="4829368"/>
            <a:ext cx="3879872" cy="1370264"/>
            <a:chOff x="8371566" y="2780092"/>
            <a:chExt cx="3879872" cy="1370264"/>
          </a:xfrm>
        </p:grpSpPr>
        <p:sp>
          <p:nvSpPr>
            <p:cNvPr id="77" name="Content Placeholder 32">
              <a:extLst>
                <a:ext uri="{FF2B5EF4-FFF2-40B4-BE49-F238E27FC236}">
                  <a16:creationId xmlns:a16="http://schemas.microsoft.com/office/drawing/2014/main" xmlns="" id="{A503C70B-8F3D-4455-9F3D-62086B8B4AA6}"/>
                </a:ext>
              </a:extLst>
            </p:cNvPr>
            <p:cNvSpPr txBox="1">
              <a:spLocks/>
            </p:cNvSpPr>
            <p:nvPr/>
          </p:nvSpPr>
          <p:spPr>
            <a:xfrm>
              <a:off x="8371566" y="2780092"/>
              <a:ext cx="2777435" cy="960811"/>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lnSpc>
                  <a:spcPct val="150000"/>
                </a:lnSpc>
                <a:defRPr/>
              </a:pPr>
              <a:r>
                <a:rPr lang="en-US" sz="2000" dirty="0">
                  <a:solidFill>
                    <a:srgbClr val="000000"/>
                  </a:solidFill>
                  <a:latin typeface="Century Gothic"/>
                </a:rPr>
                <a:t>3. </a:t>
              </a:r>
              <a:r>
                <a:rPr lang="en-US" sz="2000" b="0" dirty="0">
                  <a:solidFill>
                    <a:srgbClr val="000000"/>
                  </a:solidFill>
                  <a:latin typeface="Century Gothic"/>
                </a:rPr>
                <a:t>Bob inspects the proposal, verifies it and then signs it</a:t>
              </a:r>
              <a:endParaRPr lang="en-US" sz="2400" b="0" strike="sngStrike" dirty="0">
                <a:solidFill>
                  <a:srgbClr val="000000"/>
                </a:solidFill>
                <a:latin typeface="Century Gothic"/>
              </a:endParaRPr>
            </a:p>
          </p:txBody>
        </p:sp>
        <p:cxnSp>
          <p:nvCxnSpPr>
            <p:cNvPr id="78" name="Straight Connector 77">
              <a:extLst>
                <a:ext uri="{FF2B5EF4-FFF2-40B4-BE49-F238E27FC236}">
                  <a16:creationId xmlns:a16="http://schemas.microsoft.com/office/drawing/2014/main" xmlns="" id="{40E8FE1E-7E90-47E7-9648-20052F0F51C1}"/>
                </a:ext>
              </a:extLst>
            </p:cNvPr>
            <p:cNvCxnSpPr/>
            <p:nvPr/>
          </p:nvCxnSpPr>
          <p:spPr>
            <a:xfrm>
              <a:off x="11309161" y="2807208"/>
              <a:ext cx="0" cy="1343148"/>
            </a:xfrm>
            <a:prstGeom prst="line">
              <a:avLst/>
            </a:prstGeom>
            <a:noFill/>
            <a:ln w="50800" cap="flat" cmpd="sng" algn="ctr">
              <a:solidFill>
                <a:srgbClr val="ED1C24"/>
              </a:solidFill>
              <a:prstDash val="solid"/>
              <a:miter lim="800000"/>
            </a:ln>
            <a:effectLst/>
          </p:spPr>
        </p:cxnSp>
        <p:cxnSp>
          <p:nvCxnSpPr>
            <p:cNvPr id="79" name="Curved Connector 24">
              <a:extLst>
                <a:ext uri="{FF2B5EF4-FFF2-40B4-BE49-F238E27FC236}">
                  <a16:creationId xmlns:a16="http://schemas.microsoft.com/office/drawing/2014/main" xmlns="" id="{E8B5B7ED-90A2-4CB4-81F0-1648E08FF6DD}"/>
                </a:ext>
              </a:extLst>
            </p:cNvPr>
            <p:cNvCxnSpPr/>
            <p:nvPr/>
          </p:nvCxnSpPr>
          <p:spPr>
            <a:xfrm flipV="1">
              <a:off x="11322624" y="2792121"/>
              <a:ext cx="928814" cy="489777"/>
            </a:xfrm>
            <a:prstGeom prst="straightConnector1">
              <a:avLst/>
            </a:prstGeom>
            <a:noFill/>
            <a:ln w="57150" cap="flat" cmpd="sng" algn="ctr">
              <a:solidFill>
                <a:srgbClr val="ED1C24"/>
              </a:solidFill>
              <a:prstDash val="solid"/>
              <a:miter lim="800000"/>
              <a:tailEnd type="triangle"/>
            </a:ln>
            <a:effectLst/>
          </p:spPr>
        </p:cxnSp>
      </p:grpSp>
      <p:grpSp>
        <p:nvGrpSpPr>
          <p:cNvPr id="80" name="Group 79">
            <a:extLst>
              <a:ext uri="{FF2B5EF4-FFF2-40B4-BE49-F238E27FC236}">
                <a16:creationId xmlns:a16="http://schemas.microsoft.com/office/drawing/2014/main" xmlns="" id="{A85D8229-513E-4B16-B923-2465DADD6F4B}"/>
              </a:ext>
            </a:extLst>
          </p:cNvPr>
          <p:cNvGrpSpPr/>
          <p:nvPr/>
        </p:nvGrpSpPr>
        <p:grpSpPr>
          <a:xfrm>
            <a:off x="637720" y="3201868"/>
            <a:ext cx="5933117" cy="1370264"/>
            <a:chOff x="8371566" y="2780092"/>
            <a:chExt cx="5933117" cy="1370264"/>
          </a:xfrm>
        </p:grpSpPr>
        <p:sp>
          <p:nvSpPr>
            <p:cNvPr id="81" name="Content Placeholder 32">
              <a:extLst>
                <a:ext uri="{FF2B5EF4-FFF2-40B4-BE49-F238E27FC236}">
                  <a16:creationId xmlns:a16="http://schemas.microsoft.com/office/drawing/2014/main" xmlns="" id="{FD4F542F-D314-4701-AAF2-1DC433065F8C}"/>
                </a:ext>
              </a:extLst>
            </p:cNvPr>
            <p:cNvSpPr txBox="1">
              <a:spLocks/>
            </p:cNvSpPr>
            <p:nvPr/>
          </p:nvSpPr>
          <p:spPr>
            <a:xfrm>
              <a:off x="8371566" y="2780092"/>
              <a:ext cx="2777435" cy="960811"/>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lnSpc>
                  <a:spcPct val="150000"/>
                </a:lnSpc>
                <a:defRPr/>
              </a:pPr>
              <a:r>
                <a:rPr lang="en-US" sz="2000" dirty="0">
                  <a:solidFill>
                    <a:srgbClr val="000000"/>
                  </a:solidFill>
                  <a:latin typeface="Century Gothic"/>
                </a:rPr>
                <a:t>4. </a:t>
              </a:r>
              <a:r>
                <a:rPr lang="en-US" sz="2000" b="0" dirty="0">
                  <a:solidFill>
                    <a:srgbClr val="000000"/>
                  </a:solidFill>
                  <a:latin typeface="Century Gothic"/>
                </a:rPr>
                <a:t>Bob sends back the transaction and his signature to Alice</a:t>
              </a:r>
              <a:endParaRPr lang="en-US" sz="2400" b="0" strike="sngStrike" dirty="0">
                <a:solidFill>
                  <a:srgbClr val="000000"/>
                </a:solidFill>
                <a:latin typeface="Century Gothic"/>
              </a:endParaRPr>
            </a:p>
          </p:txBody>
        </p:sp>
        <p:cxnSp>
          <p:nvCxnSpPr>
            <p:cNvPr id="82" name="Straight Connector 81">
              <a:extLst>
                <a:ext uri="{FF2B5EF4-FFF2-40B4-BE49-F238E27FC236}">
                  <a16:creationId xmlns:a16="http://schemas.microsoft.com/office/drawing/2014/main" xmlns="" id="{C4253544-0BC3-4DEC-BA2E-F52963663BF0}"/>
                </a:ext>
              </a:extLst>
            </p:cNvPr>
            <p:cNvCxnSpPr/>
            <p:nvPr/>
          </p:nvCxnSpPr>
          <p:spPr>
            <a:xfrm>
              <a:off x="11309161" y="2807208"/>
              <a:ext cx="0" cy="1343148"/>
            </a:xfrm>
            <a:prstGeom prst="line">
              <a:avLst/>
            </a:prstGeom>
            <a:noFill/>
            <a:ln w="50800" cap="flat" cmpd="sng" algn="ctr">
              <a:solidFill>
                <a:srgbClr val="ED1C24"/>
              </a:solidFill>
              <a:prstDash val="solid"/>
              <a:miter lim="800000"/>
            </a:ln>
            <a:effectLst/>
          </p:spPr>
        </p:cxnSp>
        <p:cxnSp>
          <p:nvCxnSpPr>
            <p:cNvPr id="83" name="Curved Connector 24">
              <a:extLst>
                <a:ext uri="{FF2B5EF4-FFF2-40B4-BE49-F238E27FC236}">
                  <a16:creationId xmlns:a16="http://schemas.microsoft.com/office/drawing/2014/main" xmlns="" id="{EFF315D8-1A27-48AD-A61B-CDCB68C38FF5}"/>
                </a:ext>
              </a:extLst>
            </p:cNvPr>
            <p:cNvCxnSpPr/>
            <p:nvPr/>
          </p:nvCxnSpPr>
          <p:spPr>
            <a:xfrm>
              <a:off x="11322624" y="3281899"/>
              <a:ext cx="2982059" cy="277955"/>
            </a:xfrm>
            <a:prstGeom prst="straightConnector1">
              <a:avLst/>
            </a:prstGeom>
            <a:noFill/>
            <a:ln w="57150" cap="flat" cmpd="sng" algn="ctr">
              <a:solidFill>
                <a:srgbClr val="ED1C24"/>
              </a:solidFill>
              <a:prstDash val="solid"/>
              <a:miter lim="800000"/>
              <a:tailEnd type="triangle"/>
            </a:ln>
            <a:effectLst/>
          </p:spPr>
        </p:cxnSp>
      </p:grpSp>
      <p:sp>
        <p:nvSpPr>
          <p:cNvPr id="84" name="Oval 83">
            <a:extLst>
              <a:ext uri="{FF2B5EF4-FFF2-40B4-BE49-F238E27FC236}">
                <a16:creationId xmlns:a16="http://schemas.microsoft.com/office/drawing/2014/main" xmlns="" id="{B7BD9EFF-168C-4F3E-8D44-F613FF715FD4}"/>
              </a:ext>
            </a:extLst>
          </p:cNvPr>
          <p:cNvSpPr/>
          <p:nvPr/>
        </p:nvSpPr>
        <p:spPr>
          <a:xfrm>
            <a:off x="6444776" y="4781593"/>
            <a:ext cx="95549" cy="95549"/>
          </a:xfrm>
          <a:prstGeom prst="ellipse">
            <a:avLst/>
          </a:prstGeom>
          <a:solidFill>
            <a:srgbClr val="ED1C24"/>
          </a:solidFill>
          <a:ln w="12700" cap="flat" cmpd="sng" algn="ctr">
            <a:noFill/>
            <a:prstDash val="solid"/>
            <a:miter lim="800000"/>
          </a:ln>
          <a:effectLst/>
        </p:spPr>
        <p:txBody>
          <a:bodyPr rtlCol="0" anchor="ctr"/>
          <a:lstStyle/>
          <a:p>
            <a:pPr algn="ctr" defTabSz="914400" hangingPunct="1">
              <a:lnSpc>
                <a:spcPct val="100000"/>
              </a:lnSpc>
              <a:defRPr/>
            </a:pPr>
            <a:endParaRPr lang="en-US" sz="1800">
              <a:solidFill>
                <a:srgbClr val="ED1C24"/>
              </a:solidFill>
              <a:latin typeface="Century Gothic"/>
            </a:endParaRPr>
          </a:p>
        </p:txBody>
      </p:sp>
      <p:sp>
        <p:nvSpPr>
          <p:cNvPr id="85" name="Oval 84">
            <a:extLst>
              <a:ext uri="{FF2B5EF4-FFF2-40B4-BE49-F238E27FC236}">
                <a16:creationId xmlns:a16="http://schemas.microsoft.com/office/drawing/2014/main" xmlns="" id="{01B5BAAD-B4BE-46F4-8A6E-92993B3346AB}"/>
              </a:ext>
            </a:extLst>
          </p:cNvPr>
          <p:cNvSpPr/>
          <p:nvPr/>
        </p:nvSpPr>
        <p:spPr>
          <a:xfrm>
            <a:off x="6906244" y="3271247"/>
            <a:ext cx="95549" cy="95549"/>
          </a:xfrm>
          <a:prstGeom prst="ellipse">
            <a:avLst/>
          </a:prstGeom>
          <a:solidFill>
            <a:srgbClr val="ED1C24"/>
          </a:solidFill>
          <a:ln w="12700" cap="flat" cmpd="sng" algn="ctr">
            <a:noFill/>
            <a:prstDash val="solid"/>
            <a:miter lim="800000"/>
          </a:ln>
          <a:effectLst/>
        </p:spPr>
        <p:txBody>
          <a:bodyPr rtlCol="0" anchor="ctr"/>
          <a:lstStyle/>
          <a:p>
            <a:pPr algn="ctr" defTabSz="914400" hangingPunct="1">
              <a:lnSpc>
                <a:spcPct val="100000"/>
              </a:lnSpc>
              <a:defRPr/>
            </a:pPr>
            <a:endParaRPr lang="en-US" sz="1800">
              <a:solidFill>
                <a:srgbClr val="ED1C24"/>
              </a:solidFill>
              <a:latin typeface="Century Gothic"/>
            </a:endParaRPr>
          </a:p>
        </p:txBody>
      </p:sp>
      <p:grpSp>
        <p:nvGrpSpPr>
          <p:cNvPr id="86" name="Group 85">
            <a:extLst>
              <a:ext uri="{FF2B5EF4-FFF2-40B4-BE49-F238E27FC236}">
                <a16:creationId xmlns:a16="http://schemas.microsoft.com/office/drawing/2014/main" xmlns="" id="{1400F6E1-F888-4647-B1F9-DD0C212F2507}"/>
              </a:ext>
            </a:extLst>
          </p:cNvPr>
          <p:cNvGrpSpPr/>
          <p:nvPr/>
        </p:nvGrpSpPr>
        <p:grpSpPr>
          <a:xfrm>
            <a:off x="7135382" y="2586444"/>
            <a:ext cx="4486713" cy="1390579"/>
            <a:chOff x="7717263" y="2377440"/>
            <a:chExt cx="4486713" cy="1390579"/>
          </a:xfrm>
        </p:grpSpPr>
        <p:sp>
          <p:nvSpPr>
            <p:cNvPr id="87" name="Content Placeholder 32">
              <a:extLst>
                <a:ext uri="{FF2B5EF4-FFF2-40B4-BE49-F238E27FC236}">
                  <a16:creationId xmlns:a16="http://schemas.microsoft.com/office/drawing/2014/main" xmlns="" id="{39B6278A-5EEE-4791-9847-36E2EB8F6070}"/>
                </a:ext>
              </a:extLst>
            </p:cNvPr>
            <p:cNvSpPr txBox="1">
              <a:spLocks/>
            </p:cNvSpPr>
            <p:nvPr/>
          </p:nvSpPr>
          <p:spPr>
            <a:xfrm>
              <a:off x="9104120" y="2377440"/>
              <a:ext cx="3099856" cy="1390579"/>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defRPr/>
              </a:pPr>
              <a:r>
                <a:rPr lang="en-US" sz="2000" dirty="0">
                  <a:solidFill>
                    <a:srgbClr val="000000"/>
                  </a:solidFill>
                  <a:latin typeface="Century Gothic"/>
                </a:rPr>
                <a:t>5. </a:t>
              </a:r>
              <a:r>
                <a:rPr lang="en-US" sz="2000" b="0" dirty="0">
                  <a:solidFill>
                    <a:srgbClr val="000000"/>
                  </a:solidFill>
                  <a:latin typeface="Century Gothic"/>
                </a:rPr>
                <a:t>Alice verifies the transaction and checks Bob’s signature</a:t>
              </a:r>
              <a:endParaRPr lang="en-US" sz="2400" b="0" strike="sngStrike" dirty="0">
                <a:solidFill>
                  <a:srgbClr val="000000"/>
                </a:solidFill>
                <a:latin typeface="Century Gothic"/>
              </a:endParaRPr>
            </a:p>
          </p:txBody>
        </p:sp>
        <p:cxnSp>
          <p:nvCxnSpPr>
            <p:cNvPr id="88" name="Straight Connector 87">
              <a:extLst>
                <a:ext uri="{FF2B5EF4-FFF2-40B4-BE49-F238E27FC236}">
                  <a16:creationId xmlns:a16="http://schemas.microsoft.com/office/drawing/2014/main" xmlns="" id="{AE1C2217-D53E-45FA-84A4-FA1DFA156322}"/>
                </a:ext>
              </a:extLst>
            </p:cNvPr>
            <p:cNvCxnSpPr/>
            <p:nvPr/>
          </p:nvCxnSpPr>
          <p:spPr>
            <a:xfrm flipH="1">
              <a:off x="8972028" y="2377440"/>
              <a:ext cx="1" cy="1349541"/>
            </a:xfrm>
            <a:prstGeom prst="line">
              <a:avLst/>
            </a:prstGeom>
            <a:noFill/>
            <a:ln w="50800" cap="flat" cmpd="sng" algn="ctr">
              <a:solidFill>
                <a:srgbClr val="ED1C24"/>
              </a:solidFill>
              <a:prstDash val="solid"/>
              <a:miter lim="800000"/>
            </a:ln>
            <a:effectLst/>
          </p:spPr>
        </p:cxnSp>
        <p:cxnSp>
          <p:nvCxnSpPr>
            <p:cNvPr id="89" name="Curved Connector 24">
              <a:extLst>
                <a:ext uri="{FF2B5EF4-FFF2-40B4-BE49-F238E27FC236}">
                  <a16:creationId xmlns:a16="http://schemas.microsoft.com/office/drawing/2014/main" xmlns="" id="{953227DC-2342-4CD4-BF10-F7B6DBD93C6A}"/>
                </a:ext>
              </a:extLst>
            </p:cNvPr>
            <p:cNvCxnSpPr/>
            <p:nvPr/>
          </p:nvCxnSpPr>
          <p:spPr>
            <a:xfrm flipH="1" flipV="1">
              <a:off x="7717263" y="3106515"/>
              <a:ext cx="1254768" cy="185499"/>
            </a:xfrm>
            <a:prstGeom prst="straightConnector1">
              <a:avLst/>
            </a:prstGeom>
            <a:noFill/>
            <a:ln w="57150" cap="flat" cmpd="sng" algn="ctr">
              <a:solidFill>
                <a:srgbClr val="ED1C24"/>
              </a:solidFill>
              <a:prstDash val="solid"/>
              <a:miter lim="800000"/>
              <a:tailEnd type="triangle"/>
            </a:ln>
            <a:effectLst/>
          </p:spPr>
        </p:cxnSp>
      </p:grpSp>
      <p:grpSp>
        <p:nvGrpSpPr>
          <p:cNvPr id="90" name="Group 89">
            <a:extLst>
              <a:ext uri="{FF2B5EF4-FFF2-40B4-BE49-F238E27FC236}">
                <a16:creationId xmlns:a16="http://schemas.microsoft.com/office/drawing/2014/main" xmlns="" id="{0B735D7F-6980-4AC1-825E-8199F3F00C45}"/>
              </a:ext>
            </a:extLst>
          </p:cNvPr>
          <p:cNvGrpSpPr/>
          <p:nvPr/>
        </p:nvGrpSpPr>
        <p:grpSpPr>
          <a:xfrm>
            <a:off x="3490337" y="2283040"/>
            <a:ext cx="8099348" cy="3740306"/>
            <a:chOff x="3490337" y="2283040"/>
            <a:chExt cx="8099348" cy="3740306"/>
          </a:xfrm>
        </p:grpSpPr>
        <p:sp>
          <p:nvSpPr>
            <p:cNvPr id="91" name="Oval 90">
              <a:extLst>
                <a:ext uri="{FF2B5EF4-FFF2-40B4-BE49-F238E27FC236}">
                  <a16:creationId xmlns:a16="http://schemas.microsoft.com/office/drawing/2014/main" xmlns="" id="{8D90D31B-964A-4B90-9A64-5EAE19E37BA2}"/>
                </a:ext>
              </a:extLst>
            </p:cNvPr>
            <p:cNvSpPr/>
            <p:nvPr/>
          </p:nvSpPr>
          <p:spPr>
            <a:xfrm>
              <a:off x="3490337" y="2283040"/>
              <a:ext cx="494716" cy="494716"/>
            </a:xfrm>
            <a:prstGeom prst="ellipse">
              <a:avLst/>
            </a:prstGeom>
            <a:noFill/>
            <a:ln w="57150" cap="flat" cmpd="sng" algn="ctr">
              <a:solidFill>
                <a:srgbClr val="ED1C24"/>
              </a:solidFill>
              <a:prstDash val="solid"/>
              <a:miter lim="800000"/>
            </a:ln>
            <a:effectLst/>
          </p:spPr>
          <p:txBody>
            <a:bodyPr rtlCol="0" anchor="ctr"/>
            <a:lstStyle/>
            <a:p>
              <a:pPr algn="ctr" defTabSz="914400" hangingPunct="1">
                <a:lnSpc>
                  <a:spcPct val="100000"/>
                </a:lnSpc>
                <a:defRPr/>
              </a:pPr>
              <a:endParaRPr lang="en-US" sz="1800">
                <a:latin typeface="Century Gothic"/>
              </a:endParaRPr>
            </a:p>
          </p:txBody>
        </p:sp>
        <p:sp>
          <p:nvSpPr>
            <p:cNvPr id="92" name="Oval 91">
              <a:extLst>
                <a:ext uri="{FF2B5EF4-FFF2-40B4-BE49-F238E27FC236}">
                  <a16:creationId xmlns:a16="http://schemas.microsoft.com/office/drawing/2014/main" xmlns="" id="{D51E2990-AB48-4234-AF11-335ECF6C1171}"/>
                </a:ext>
              </a:extLst>
            </p:cNvPr>
            <p:cNvSpPr/>
            <p:nvPr/>
          </p:nvSpPr>
          <p:spPr>
            <a:xfrm>
              <a:off x="7817587" y="4254279"/>
              <a:ext cx="494716" cy="494716"/>
            </a:xfrm>
            <a:prstGeom prst="ellipse">
              <a:avLst/>
            </a:prstGeom>
            <a:noFill/>
            <a:ln w="57150" cap="flat" cmpd="sng" algn="ctr">
              <a:solidFill>
                <a:srgbClr val="ED1C24"/>
              </a:solidFill>
              <a:prstDash val="solid"/>
              <a:miter lim="800000"/>
            </a:ln>
            <a:effectLst/>
          </p:spPr>
          <p:txBody>
            <a:bodyPr rtlCol="0" anchor="ctr"/>
            <a:lstStyle/>
            <a:p>
              <a:pPr algn="ctr" defTabSz="914400" hangingPunct="1">
                <a:lnSpc>
                  <a:spcPct val="100000"/>
                </a:lnSpc>
                <a:defRPr/>
              </a:pPr>
              <a:endParaRPr lang="en-US" sz="1800">
                <a:latin typeface="Century Gothic"/>
              </a:endParaRPr>
            </a:p>
          </p:txBody>
        </p:sp>
        <p:sp>
          <p:nvSpPr>
            <p:cNvPr id="93" name="Rectangle 92">
              <a:extLst>
                <a:ext uri="{FF2B5EF4-FFF2-40B4-BE49-F238E27FC236}">
                  <a16:creationId xmlns:a16="http://schemas.microsoft.com/office/drawing/2014/main" xmlns="" id="{B0A72B4F-6D27-49DB-9FF3-FC5C64E493A1}"/>
                </a:ext>
              </a:extLst>
            </p:cNvPr>
            <p:cNvSpPr/>
            <p:nvPr/>
          </p:nvSpPr>
          <p:spPr>
            <a:xfrm>
              <a:off x="7357102" y="5100016"/>
              <a:ext cx="4232583" cy="923330"/>
            </a:xfrm>
            <a:prstGeom prst="rect">
              <a:avLst/>
            </a:prstGeom>
          </p:spPr>
          <p:txBody>
            <a:bodyPr wrap="square">
              <a:spAutoFit/>
            </a:bodyPr>
            <a:lstStyle/>
            <a:p>
              <a:pPr algn="r" defTabSz="914400" hangingPunct="1">
                <a:lnSpc>
                  <a:spcPct val="150000"/>
                </a:lnSpc>
                <a:defRPr/>
              </a:pPr>
              <a:r>
                <a:rPr lang="en-US" sz="1800" dirty="0">
                  <a:solidFill>
                    <a:srgbClr val="000000"/>
                  </a:solidFill>
                  <a:latin typeface="Century Gothic"/>
                </a:rPr>
                <a:t>Uninvolved peers do not receive any of Alice’s or Bob’s transactions </a:t>
              </a:r>
              <a:endParaRPr lang="en-US" sz="2000" strike="sngStrike" dirty="0">
                <a:solidFill>
                  <a:srgbClr val="000000"/>
                </a:solidFill>
                <a:latin typeface="Century Gothic"/>
              </a:endParaRPr>
            </a:p>
          </p:txBody>
        </p:sp>
      </p:grpSp>
      <p:sp>
        <p:nvSpPr>
          <p:cNvPr id="94" name="TextBox 93">
            <a:extLst>
              <a:ext uri="{FF2B5EF4-FFF2-40B4-BE49-F238E27FC236}">
                <a16:creationId xmlns:a16="http://schemas.microsoft.com/office/drawing/2014/main" xmlns="" id="{2A28B65F-3910-4C81-AEB4-9D2BA9D365B9}"/>
              </a:ext>
            </a:extLst>
          </p:cNvPr>
          <p:cNvSpPr txBox="1"/>
          <p:nvPr/>
        </p:nvSpPr>
        <p:spPr>
          <a:xfrm>
            <a:off x="4979683" y="2074227"/>
            <a:ext cx="1641215" cy="307777"/>
          </a:xfrm>
          <a:prstGeom prst="rect">
            <a:avLst/>
          </a:prstGeom>
          <a:noFill/>
        </p:spPr>
        <p:txBody>
          <a:bodyPr wrap="square" rtlCol="0">
            <a:spAutoFit/>
          </a:bodyPr>
          <a:lstStyle/>
          <a:p>
            <a:pPr algn="ctr" defTabSz="914400" hangingPunct="1">
              <a:lnSpc>
                <a:spcPct val="100000"/>
              </a:lnSpc>
            </a:pPr>
            <a:r>
              <a:rPr lang="en-US" sz="1400" b="1" kern="1200" dirty="0">
                <a:solidFill>
                  <a:srgbClr val="ED1C24"/>
                </a:solidFill>
                <a:latin typeface="Century Gothic"/>
              </a:rPr>
              <a:t>NOTARY CLUSTER</a:t>
            </a:r>
          </a:p>
        </p:txBody>
      </p:sp>
      <p:grpSp>
        <p:nvGrpSpPr>
          <p:cNvPr id="95" name="Group 94">
            <a:extLst>
              <a:ext uri="{FF2B5EF4-FFF2-40B4-BE49-F238E27FC236}">
                <a16:creationId xmlns:a16="http://schemas.microsoft.com/office/drawing/2014/main" xmlns="" id="{6DCE6690-0B38-4D14-AE06-3ABB76C5D2BE}"/>
              </a:ext>
            </a:extLst>
          </p:cNvPr>
          <p:cNvGrpSpPr/>
          <p:nvPr/>
        </p:nvGrpSpPr>
        <p:grpSpPr>
          <a:xfrm>
            <a:off x="6263640" y="1600926"/>
            <a:ext cx="4057637" cy="1390579"/>
            <a:chOff x="7823918" y="2377440"/>
            <a:chExt cx="4057637" cy="1390579"/>
          </a:xfrm>
        </p:grpSpPr>
        <p:sp>
          <p:nvSpPr>
            <p:cNvPr id="96" name="Content Placeholder 32">
              <a:extLst>
                <a:ext uri="{FF2B5EF4-FFF2-40B4-BE49-F238E27FC236}">
                  <a16:creationId xmlns:a16="http://schemas.microsoft.com/office/drawing/2014/main" xmlns="" id="{D9430B9F-E07D-43C1-A42A-7DEECFBC0F5B}"/>
                </a:ext>
              </a:extLst>
            </p:cNvPr>
            <p:cNvSpPr txBox="1">
              <a:spLocks/>
            </p:cNvSpPr>
            <p:nvPr/>
          </p:nvSpPr>
          <p:spPr>
            <a:xfrm>
              <a:off x="9104120" y="2377440"/>
              <a:ext cx="2777435" cy="1390579"/>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defRPr/>
              </a:pPr>
              <a:r>
                <a:rPr lang="en-US" sz="2000" dirty="0">
                  <a:solidFill>
                    <a:srgbClr val="000000"/>
                  </a:solidFill>
                  <a:latin typeface="Century Gothic"/>
                </a:rPr>
                <a:t>6. </a:t>
              </a:r>
              <a:r>
                <a:rPr lang="en-US" sz="2000" b="0" dirty="0">
                  <a:solidFill>
                    <a:srgbClr val="000000"/>
                  </a:solidFill>
                  <a:latin typeface="Century Gothic"/>
                </a:rPr>
                <a:t>Alice sends the signed transaction to the notary cluster</a:t>
              </a:r>
              <a:endParaRPr lang="en-US" sz="2400" b="0" strike="sngStrike" dirty="0">
                <a:solidFill>
                  <a:srgbClr val="000000"/>
                </a:solidFill>
                <a:latin typeface="Century Gothic"/>
              </a:endParaRPr>
            </a:p>
          </p:txBody>
        </p:sp>
        <p:cxnSp>
          <p:nvCxnSpPr>
            <p:cNvPr id="97" name="Straight Connector 96">
              <a:extLst>
                <a:ext uri="{FF2B5EF4-FFF2-40B4-BE49-F238E27FC236}">
                  <a16:creationId xmlns:a16="http://schemas.microsoft.com/office/drawing/2014/main" xmlns="" id="{06AC3C13-02C8-457C-8BAD-986089666217}"/>
                </a:ext>
              </a:extLst>
            </p:cNvPr>
            <p:cNvCxnSpPr/>
            <p:nvPr/>
          </p:nvCxnSpPr>
          <p:spPr>
            <a:xfrm flipH="1">
              <a:off x="8972028" y="2377440"/>
              <a:ext cx="1" cy="1349541"/>
            </a:xfrm>
            <a:prstGeom prst="line">
              <a:avLst/>
            </a:prstGeom>
            <a:noFill/>
            <a:ln w="50800" cap="flat" cmpd="sng" algn="ctr">
              <a:solidFill>
                <a:srgbClr val="ED1C24"/>
              </a:solidFill>
              <a:prstDash val="solid"/>
              <a:miter lim="800000"/>
            </a:ln>
            <a:effectLst/>
          </p:spPr>
        </p:cxnSp>
        <p:cxnSp>
          <p:nvCxnSpPr>
            <p:cNvPr id="98" name="Curved Connector 24">
              <a:extLst>
                <a:ext uri="{FF2B5EF4-FFF2-40B4-BE49-F238E27FC236}">
                  <a16:creationId xmlns:a16="http://schemas.microsoft.com/office/drawing/2014/main" xmlns="" id="{0018FB5F-102B-42DA-B3A7-C8A4C035820F}"/>
                </a:ext>
              </a:extLst>
            </p:cNvPr>
            <p:cNvCxnSpPr/>
            <p:nvPr/>
          </p:nvCxnSpPr>
          <p:spPr>
            <a:xfrm flipH="1">
              <a:off x="7823918" y="3292014"/>
              <a:ext cx="1148112" cy="387239"/>
            </a:xfrm>
            <a:prstGeom prst="straightConnector1">
              <a:avLst/>
            </a:prstGeom>
            <a:noFill/>
            <a:ln w="57150" cap="flat" cmpd="sng" algn="ctr">
              <a:solidFill>
                <a:srgbClr val="ED1C24"/>
              </a:solidFill>
              <a:prstDash val="solid"/>
              <a:miter lim="800000"/>
              <a:tailEnd type="triangle"/>
            </a:ln>
            <a:effectLst/>
          </p:spPr>
        </p:cxnSp>
      </p:grpSp>
      <p:grpSp>
        <p:nvGrpSpPr>
          <p:cNvPr id="99" name="Group 98">
            <a:extLst>
              <a:ext uri="{FF2B5EF4-FFF2-40B4-BE49-F238E27FC236}">
                <a16:creationId xmlns:a16="http://schemas.microsoft.com/office/drawing/2014/main" xmlns="" id="{A380C718-899F-4348-9C3A-ADA1D1A1E1CB}"/>
              </a:ext>
            </a:extLst>
          </p:cNvPr>
          <p:cNvGrpSpPr/>
          <p:nvPr/>
        </p:nvGrpSpPr>
        <p:grpSpPr>
          <a:xfrm>
            <a:off x="330521" y="1424400"/>
            <a:ext cx="4990842" cy="1370264"/>
            <a:chOff x="8371566" y="2780092"/>
            <a:chExt cx="4990842" cy="1370264"/>
          </a:xfrm>
        </p:grpSpPr>
        <p:sp>
          <p:nvSpPr>
            <p:cNvPr id="100" name="Content Placeholder 32">
              <a:extLst>
                <a:ext uri="{FF2B5EF4-FFF2-40B4-BE49-F238E27FC236}">
                  <a16:creationId xmlns:a16="http://schemas.microsoft.com/office/drawing/2014/main" xmlns="" id="{C3120C9A-31FB-4C1B-BD08-710D24032ECE}"/>
                </a:ext>
              </a:extLst>
            </p:cNvPr>
            <p:cNvSpPr txBox="1">
              <a:spLocks/>
            </p:cNvSpPr>
            <p:nvPr/>
          </p:nvSpPr>
          <p:spPr>
            <a:xfrm>
              <a:off x="8371566" y="2780092"/>
              <a:ext cx="2777435" cy="960811"/>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a:buNone/>
                <a:defRPr sz="1200" b="1" kern="1200">
                  <a:solidFill>
                    <a:schemeClr val="tx1"/>
                  </a:solidFill>
                  <a:latin typeface="+mn-lt"/>
                  <a:ea typeface="+mn-ea"/>
                  <a:cs typeface="+mn-cs"/>
                </a:defRPr>
              </a:lvl1pPr>
              <a:lvl2pPr marL="134938" indent="-134938" algn="l" defTabSz="914400" rtl="0" eaLnBrk="1" latinLnBrk="0" hangingPunct="1">
                <a:lnSpc>
                  <a:spcPct val="90000"/>
                </a:lnSpc>
                <a:spcBef>
                  <a:spcPts val="0"/>
                </a:spcBef>
                <a:buSzPct val="120000"/>
                <a:buFont typeface="Arial" charset="0"/>
                <a:buChar char="•"/>
                <a:tabLst/>
                <a:defRPr sz="1200" kern="1200">
                  <a:solidFill>
                    <a:schemeClr val="tx1"/>
                  </a:solidFill>
                  <a:latin typeface="+mn-lt"/>
                  <a:ea typeface="+mn-ea"/>
                  <a:cs typeface="+mn-cs"/>
                </a:defRPr>
              </a:lvl2pPr>
              <a:lvl3pPr marL="233363" indent="-98425" algn="l" defTabSz="914400" rtl="0" eaLnBrk="1" latinLnBrk="0" hangingPunct="1">
                <a:lnSpc>
                  <a:spcPct val="133000"/>
                </a:lnSpc>
                <a:spcBef>
                  <a:spcPts val="0"/>
                </a:spcBef>
                <a:buFont typeface=".AppleSystemUIFont" charset="-120"/>
                <a:buChar char="–"/>
                <a:tabLst/>
                <a:defRPr sz="1000" kern="1200">
                  <a:solidFill>
                    <a:schemeClr val="tx1"/>
                  </a:solidFill>
                  <a:latin typeface="+mn-lt"/>
                  <a:ea typeface="+mn-ea"/>
                  <a:cs typeface="+mn-cs"/>
                </a:defRPr>
              </a:lvl3pPr>
              <a:lvl4pPr marL="311150" indent="-90000" algn="l" defTabSz="914400" rtl="0" eaLnBrk="1" latinLnBrk="0" hangingPunct="1">
                <a:lnSpc>
                  <a:spcPct val="133000"/>
                </a:lnSpc>
                <a:spcBef>
                  <a:spcPts val="0"/>
                </a:spcBef>
                <a:buFont typeface=".AppleSystemUIFont" charset="-120"/>
                <a:buChar char="-"/>
                <a:tabLst/>
                <a:defRPr sz="1000" i="1" kern="1200">
                  <a:solidFill>
                    <a:schemeClr val="tx1"/>
                  </a:solidFill>
                  <a:latin typeface="+mn-lt"/>
                  <a:ea typeface="+mn-ea"/>
                  <a:cs typeface="+mn-cs"/>
                </a:defRPr>
              </a:lvl4pPr>
              <a:lvl5pPr marL="525600" indent="-50400" algn="l" defTabSz="914400" rtl="0" eaLnBrk="1" latinLnBrk="0" hangingPunct="1">
                <a:lnSpc>
                  <a:spcPct val="133000"/>
                </a:lnSpc>
                <a:spcBef>
                  <a:spcPts val="0"/>
                </a:spcBef>
                <a:buSzPct val="100000"/>
                <a:buFont typeface=".AppleSystemUIFont" charset="-120"/>
                <a:buChar char="·"/>
                <a:tabLst/>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lnSpc>
                  <a:spcPct val="150000"/>
                </a:lnSpc>
                <a:defRPr/>
              </a:pPr>
              <a:r>
                <a:rPr lang="en-US" sz="2000" dirty="0">
                  <a:solidFill>
                    <a:srgbClr val="000000"/>
                  </a:solidFill>
                  <a:latin typeface="Century Gothic"/>
                </a:rPr>
                <a:t>7. </a:t>
              </a:r>
              <a:r>
                <a:rPr lang="en-US" sz="2000" b="0" dirty="0">
                  <a:solidFill>
                    <a:srgbClr val="000000"/>
                  </a:solidFill>
                  <a:latin typeface="Century Gothic"/>
                </a:rPr>
                <a:t>The notary cluster orders and finalizes the transaction</a:t>
              </a:r>
              <a:endParaRPr lang="en-US" sz="2400" b="0" strike="sngStrike" dirty="0">
                <a:solidFill>
                  <a:srgbClr val="000000"/>
                </a:solidFill>
                <a:latin typeface="Century Gothic"/>
              </a:endParaRPr>
            </a:p>
          </p:txBody>
        </p:sp>
        <p:cxnSp>
          <p:nvCxnSpPr>
            <p:cNvPr id="101" name="Straight Connector 100">
              <a:extLst>
                <a:ext uri="{FF2B5EF4-FFF2-40B4-BE49-F238E27FC236}">
                  <a16:creationId xmlns:a16="http://schemas.microsoft.com/office/drawing/2014/main" xmlns="" id="{84178723-9A80-44F4-95A4-A396B41A66A5}"/>
                </a:ext>
              </a:extLst>
            </p:cNvPr>
            <p:cNvCxnSpPr/>
            <p:nvPr/>
          </p:nvCxnSpPr>
          <p:spPr>
            <a:xfrm>
              <a:off x="11309161" y="2807208"/>
              <a:ext cx="0" cy="1343148"/>
            </a:xfrm>
            <a:prstGeom prst="line">
              <a:avLst/>
            </a:prstGeom>
            <a:noFill/>
            <a:ln w="50800" cap="flat" cmpd="sng" algn="ctr">
              <a:solidFill>
                <a:srgbClr val="ED1C24"/>
              </a:solidFill>
              <a:prstDash val="solid"/>
              <a:miter lim="800000"/>
            </a:ln>
            <a:effectLst/>
          </p:spPr>
        </p:cxnSp>
        <p:cxnSp>
          <p:nvCxnSpPr>
            <p:cNvPr id="102" name="Curved Connector 24">
              <a:extLst>
                <a:ext uri="{FF2B5EF4-FFF2-40B4-BE49-F238E27FC236}">
                  <a16:creationId xmlns:a16="http://schemas.microsoft.com/office/drawing/2014/main" xmlns="" id="{86510F7D-E32B-4E3D-8A67-28F2CD1B7130}"/>
                </a:ext>
              </a:extLst>
            </p:cNvPr>
            <p:cNvCxnSpPr/>
            <p:nvPr/>
          </p:nvCxnSpPr>
          <p:spPr>
            <a:xfrm>
              <a:off x="11322624" y="3281899"/>
              <a:ext cx="2039784" cy="556921"/>
            </a:xfrm>
            <a:prstGeom prst="straightConnector1">
              <a:avLst/>
            </a:prstGeom>
            <a:noFill/>
            <a:ln w="57150" cap="flat" cmpd="sng" algn="ctr">
              <a:solidFill>
                <a:srgbClr val="ED1C24"/>
              </a:solidFill>
              <a:prstDash val="solid"/>
              <a:miter lim="800000"/>
              <a:tailEnd type="triangle"/>
            </a:ln>
            <a:effectLst/>
          </p:spPr>
        </p:cxnSp>
      </p:grpSp>
    </p:spTree>
    <p:extLst>
      <p:ext uri="{BB962C8B-B14F-4D97-AF65-F5344CB8AC3E}">
        <p14:creationId xmlns:p14="http://schemas.microsoft.com/office/powerpoint/2010/main" val="14976703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8"/>
                                        </p:tgtEl>
                                        <p:attrNameLst>
                                          <p:attrName>style.visibility</p:attrName>
                                        </p:attrNameLst>
                                      </p:cBhvr>
                                      <p:to>
                                        <p:strVal val="hidden"/>
                                      </p:to>
                                    </p:set>
                                  </p:childTnLst>
                                </p:cTn>
                              </p:par>
                              <p:par>
                                <p:cTn id="13" presetID="0" presetClass="path" presetSubtype="0" accel="50000" decel="50000" fill="hold" grpId="0" nodeType="withEffect">
                                  <p:stCondLst>
                                    <p:cond delay="0"/>
                                  </p:stCondLst>
                                  <p:childTnLst>
                                    <p:animMotion origin="layout" path="M -2.5E-6 2.22222E-6 L -0.03776 0.22014 " pathEditMode="relative" rAng="0" ptsTypes="AA">
                                      <p:cBhvr>
                                        <p:cTn id="14" dur="2000" fill="hold"/>
                                        <p:tgtEl>
                                          <p:spTgt spid="67"/>
                                        </p:tgtEl>
                                        <p:attrNameLst>
                                          <p:attrName>ppt_x</p:attrName>
                                          <p:attrName>ppt_y</p:attrName>
                                        </p:attrNameLst>
                                      </p:cBhvr>
                                      <p:rCtr x="-1888" y="10995"/>
                                    </p:animMotion>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2"/>
                                        </p:tgtEl>
                                        <p:attrNameLst>
                                          <p:attrName>style.visibility</p:attrName>
                                        </p:attrNameLst>
                                      </p:cBhvr>
                                      <p:to>
                                        <p:strVal val="hidden"/>
                                      </p:to>
                                    </p:set>
                                  </p:childTnLst>
                                </p:cTn>
                              </p:par>
                              <p:par>
                                <p:cTn id="21" presetID="1" presetClass="entr" presetSubtype="0" fill="hold" grpId="1"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0" presetClass="path" presetSubtype="0" accel="50000" decel="50000" fill="hold" grpId="2" nodeType="withEffect">
                                  <p:stCondLst>
                                    <p:cond delay="0"/>
                                  </p:stCondLst>
                                  <p:childTnLst>
                                    <p:animMotion origin="layout" path="M -2.08333E-6 3.33333E-6 L 0.03776 -0.22014 " pathEditMode="relative" rAng="0" ptsTypes="AA">
                                      <p:cBhvr>
                                        <p:cTn id="32" dur="2000" fill="hold"/>
                                        <p:tgtEl>
                                          <p:spTgt spid="84"/>
                                        </p:tgtEl>
                                        <p:attrNameLst>
                                          <p:attrName>ppt_x</p:attrName>
                                          <p:attrName>ppt_y</p:attrName>
                                        </p:attrNameLst>
                                      </p:cBhvr>
                                      <p:rCtr x="1914" y="-11019"/>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8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42" presetClass="path" presetSubtype="0" accel="50000" decel="50000" fill="hold" grpId="0" nodeType="withEffect">
                                  <p:stCondLst>
                                    <p:cond delay="0"/>
                                  </p:stCondLst>
                                  <p:childTnLst>
                                    <p:animMotion origin="layout" path="M 0.03776 -0.22014 L -0.08945 -0.33357 " pathEditMode="relative" rAng="0" ptsTypes="AA">
                                      <p:cBhvr>
                                        <p:cTn id="46" dur="2000" fill="hold"/>
                                        <p:tgtEl>
                                          <p:spTgt spid="84"/>
                                        </p:tgtEl>
                                        <p:attrNameLst>
                                          <p:attrName>ppt_x</p:attrName>
                                          <p:attrName>ppt_y</p:attrName>
                                        </p:attrNameLst>
                                      </p:cBhvr>
                                      <p:rCtr x="-6393" y="-5718"/>
                                    </p:animMotion>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95"/>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99"/>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84" grpId="0" animBg="1"/>
      <p:bldP spid="84" grpId="1" animBg="1"/>
      <p:bldP spid="84"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2E10BBB-32E4-4B58-85DD-2380B50FDEAE}"/>
              </a:ext>
            </a:extLst>
          </p:cNvPr>
          <p:cNvSpPr>
            <a:spLocks noGrp="1"/>
          </p:cNvSpPr>
          <p:nvPr>
            <p:ph type="title"/>
          </p:nvPr>
        </p:nvSpPr>
        <p:spPr/>
        <p:txBody>
          <a:bodyPr/>
          <a:lstStyle/>
          <a:p>
            <a:r>
              <a:rPr lang="en-US"/>
              <a:t>Corda Architecture</a:t>
            </a:r>
            <a:endParaRPr lang="en-US" dirty="0"/>
          </a:p>
        </p:txBody>
      </p:sp>
      <p:sp>
        <p:nvSpPr>
          <p:cNvPr id="5" name="Text Placeholder 4">
            <a:extLst>
              <a:ext uri="{FF2B5EF4-FFF2-40B4-BE49-F238E27FC236}">
                <a16:creationId xmlns:a16="http://schemas.microsoft.com/office/drawing/2014/main" xmlns="" id="{2D06497A-052D-4394-99D6-6995A71B5B61}"/>
              </a:ext>
            </a:extLst>
          </p:cNvPr>
          <p:cNvSpPr>
            <a:spLocks noGrp="1"/>
          </p:cNvSpPr>
          <p:nvPr>
            <p:ph type="body" sz="quarter" idx="10"/>
          </p:nvPr>
        </p:nvSpPr>
        <p:spPr/>
        <p:txBody>
          <a:bodyPr/>
          <a:lstStyle/>
          <a:p>
            <a:r>
              <a:rPr lang="en-US" dirty="0"/>
              <a:t>04</a:t>
            </a:r>
          </a:p>
        </p:txBody>
      </p:sp>
    </p:spTree>
    <p:extLst>
      <p:ext uri="{BB962C8B-B14F-4D97-AF65-F5344CB8AC3E}">
        <p14:creationId xmlns:p14="http://schemas.microsoft.com/office/powerpoint/2010/main" val="19701960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F639891-CEBD-4A56-A1DA-71AD722E99BD}"/>
              </a:ext>
            </a:extLst>
          </p:cNvPr>
          <p:cNvSpPr>
            <a:spLocks noGrp="1"/>
          </p:cNvSpPr>
          <p:nvPr>
            <p:ph type="title"/>
          </p:nvPr>
        </p:nvSpPr>
        <p:spPr/>
        <p:txBody>
          <a:bodyPr/>
          <a:lstStyle/>
          <a:p>
            <a:r>
              <a:rPr lang="en-US" dirty="0"/>
              <a:t>Traditional vs Corda architecture</a:t>
            </a:r>
          </a:p>
        </p:txBody>
      </p:sp>
      <p:sp>
        <p:nvSpPr>
          <p:cNvPr id="4" name="Slide Number Placeholder 3">
            <a:extLst>
              <a:ext uri="{FF2B5EF4-FFF2-40B4-BE49-F238E27FC236}">
                <a16:creationId xmlns:a16="http://schemas.microsoft.com/office/drawing/2014/main" xmlns="" id="{54FF9B51-55BC-4145-B778-5D8CDF86A7B2}"/>
              </a:ext>
            </a:extLst>
          </p:cNvPr>
          <p:cNvSpPr>
            <a:spLocks noGrp="1"/>
          </p:cNvSpPr>
          <p:nvPr>
            <p:ph type="sldNum" sz="quarter" idx="2"/>
          </p:nvPr>
        </p:nvSpPr>
        <p:spPr>
          <a:xfrm>
            <a:off x="187326" y="6477000"/>
            <a:ext cx="181140" cy="268792"/>
          </a:xfrm>
        </p:spPr>
        <p:txBody>
          <a:bodyPr/>
          <a:lstStyle/>
          <a:p>
            <a:fld id="{86CB4B4D-7CA3-9044-876B-883B54F8677D}" type="slidenum">
              <a:rPr lang="en-US" smtClean="0"/>
              <a:pPr/>
              <a:t>38</a:t>
            </a:fld>
            <a:endParaRPr lang="en-US"/>
          </a:p>
        </p:txBody>
      </p:sp>
      <p:grpSp>
        <p:nvGrpSpPr>
          <p:cNvPr id="75" name="Group 74">
            <a:extLst>
              <a:ext uri="{FF2B5EF4-FFF2-40B4-BE49-F238E27FC236}">
                <a16:creationId xmlns:a16="http://schemas.microsoft.com/office/drawing/2014/main" xmlns="" id="{25AF88CE-1EC1-48EE-8138-0606452E41C2}"/>
              </a:ext>
            </a:extLst>
          </p:cNvPr>
          <p:cNvGrpSpPr/>
          <p:nvPr/>
        </p:nvGrpSpPr>
        <p:grpSpPr>
          <a:xfrm>
            <a:off x="691299" y="1131216"/>
            <a:ext cx="10558021" cy="5002491"/>
            <a:chOff x="1593723" y="1506475"/>
            <a:chExt cx="8845677" cy="3845719"/>
          </a:xfrm>
        </p:grpSpPr>
        <p:sp>
          <p:nvSpPr>
            <p:cNvPr id="5" name="object 2">
              <a:extLst>
                <a:ext uri="{FF2B5EF4-FFF2-40B4-BE49-F238E27FC236}">
                  <a16:creationId xmlns:a16="http://schemas.microsoft.com/office/drawing/2014/main" xmlns="" id="{D81FC389-AE46-478F-AE1E-58B026B2838E}"/>
                </a:ext>
              </a:extLst>
            </p:cNvPr>
            <p:cNvSpPr/>
            <p:nvPr/>
          </p:nvSpPr>
          <p:spPr>
            <a:xfrm>
              <a:off x="6072378" y="2266560"/>
              <a:ext cx="3161538" cy="925839"/>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pPr defTabSz="685783"/>
              <a:endParaRPr sz="1351" dirty="0">
                <a:solidFill>
                  <a:prstClr val="black"/>
                </a:solidFill>
                <a:latin typeface="Century Gothic"/>
              </a:endParaRPr>
            </a:p>
          </p:txBody>
        </p:sp>
        <p:sp>
          <p:nvSpPr>
            <p:cNvPr id="6" name="object 3">
              <a:extLst>
                <a:ext uri="{FF2B5EF4-FFF2-40B4-BE49-F238E27FC236}">
                  <a16:creationId xmlns:a16="http://schemas.microsoft.com/office/drawing/2014/main" xmlns="" id="{EC5B7520-8603-4A92-B0A9-5F2B6DFC0528}"/>
                </a:ext>
              </a:extLst>
            </p:cNvPr>
            <p:cNvSpPr/>
            <p:nvPr/>
          </p:nvSpPr>
          <p:spPr>
            <a:xfrm>
              <a:off x="6091810" y="2286000"/>
              <a:ext cx="3085147" cy="849630"/>
            </a:xfrm>
            <a:custGeom>
              <a:avLst/>
              <a:gdLst/>
              <a:ahLst/>
              <a:cxnLst/>
              <a:rect l="l" t="t" r="r" b="b"/>
              <a:pathLst>
                <a:path w="4113529" h="1132839">
                  <a:moveTo>
                    <a:pt x="4048633" y="0"/>
                  </a:moveTo>
                  <a:lnTo>
                    <a:pt x="64642" y="0"/>
                  </a:lnTo>
                  <a:lnTo>
                    <a:pt x="39487" y="5081"/>
                  </a:lnTo>
                  <a:lnTo>
                    <a:pt x="18938" y="18938"/>
                  </a:lnTo>
                  <a:lnTo>
                    <a:pt x="5081" y="39487"/>
                  </a:lnTo>
                  <a:lnTo>
                    <a:pt x="0" y="64643"/>
                  </a:lnTo>
                  <a:lnTo>
                    <a:pt x="0" y="1067689"/>
                  </a:lnTo>
                  <a:lnTo>
                    <a:pt x="5081" y="1092844"/>
                  </a:lnTo>
                  <a:lnTo>
                    <a:pt x="18938" y="1113393"/>
                  </a:lnTo>
                  <a:lnTo>
                    <a:pt x="39487" y="1127250"/>
                  </a:lnTo>
                  <a:lnTo>
                    <a:pt x="64642" y="1132332"/>
                  </a:lnTo>
                  <a:lnTo>
                    <a:pt x="4048633" y="1132332"/>
                  </a:lnTo>
                  <a:lnTo>
                    <a:pt x="4073788" y="1127250"/>
                  </a:lnTo>
                  <a:lnTo>
                    <a:pt x="4094337" y="1113393"/>
                  </a:lnTo>
                  <a:lnTo>
                    <a:pt x="4108194" y="1092844"/>
                  </a:lnTo>
                  <a:lnTo>
                    <a:pt x="4113275" y="1067689"/>
                  </a:lnTo>
                  <a:lnTo>
                    <a:pt x="4113275" y="64643"/>
                  </a:lnTo>
                  <a:lnTo>
                    <a:pt x="4108194" y="39487"/>
                  </a:lnTo>
                  <a:lnTo>
                    <a:pt x="4094337" y="18938"/>
                  </a:lnTo>
                  <a:lnTo>
                    <a:pt x="4073788" y="5081"/>
                  </a:lnTo>
                  <a:lnTo>
                    <a:pt x="4048633" y="0"/>
                  </a:lnTo>
                  <a:close/>
                </a:path>
              </a:pathLst>
            </a:custGeom>
            <a:solidFill>
              <a:srgbClr val="FAD2D2"/>
            </a:solidFill>
          </p:spPr>
          <p:txBody>
            <a:bodyPr wrap="square" lIns="0" tIns="0" rIns="0" bIns="0" rtlCol="0"/>
            <a:lstStyle/>
            <a:p>
              <a:pPr defTabSz="685783"/>
              <a:endParaRPr sz="1351" dirty="0">
                <a:solidFill>
                  <a:prstClr val="black"/>
                </a:solidFill>
                <a:latin typeface="Century Gothic"/>
              </a:endParaRPr>
            </a:p>
          </p:txBody>
        </p:sp>
        <p:sp>
          <p:nvSpPr>
            <p:cNvPr id="7" name="object 5">
              <a:extLst>
                <a:ext uri="{FF2B5EF4-FFF2-40B4-BE49-F238E27FC236}">
                  <a16:creationId xmlns:a16="http://schemas.microsoft.com/office/drawing/2014/main" xmlns="" id="{A333EEA2-FD66-4DA2-9722-92250EC82183}"/>
                </a:ext>
              </a:extLst>
            </p:cNvPr>
            <p:cNvSpPr txBox="1"/>
            <p:nvPr/>
          </p:nvSpPr>
          <p:spPr>
            <a:xfrm>
              <a:off x="3005710" y="2120264"/>
              <a:ext cx="991076" cy="196261"/>
            </a:xfrm>
            <a:prstGeom prst="rect">
              <a:avLst/>
            </a:prstGeom>
            <a:solidFill>
              <a:srgbClr val="D4E3FB">
                <a:alpha val="81959"/>
              </a:srgbClr>
            </a:solidFill>
            <a:ln w="12192">
              <a:solidFill>
                <a:srgbClr val="6C6C6C"/>
              </a:solidFill>
            </a:ln>
          </p:spPr>
          <p:txBody>
            <a:bodyPr vert="horz" wrap="square" lIns="0" tIns="88107" rIns="0" bIns="0" rtlCol="0">
              <a:spAutoFit/>
            </a:bodyPr>
            <a:lstStyle/>
            <a:p>
              <a:pPr marL="138110" defTabSz="685783">
                <a:spcBef>
                  <a:spcPts val="695"/>
                </a:spcBef>
              </a:pPr>
              <a:r>
                <a:rPr sz="1351" b="1" dirty="0">
                  <a:solidFill>
                    <a:prstClr val="black"/>
                  </a:solidFill>
                  <a:latin typeface="Century Gothic"/>
                  <a:cs typeface="Century Gothic"/>
                </a:rPr>
                <a:t>A’s</a:t>
              </a:r>
              <a:r>
                <a:rPr sz="1351" b="1" spc="-83" dirty="0">
                  <a:solidFill>
                    <a:prstClr val="black"/>
                  </a:solidFill>
                  <a:latin typeface="Century Gothic"/>
                  <a:cs typeface="Century Gothic"/>
                </a:rPr>
                <a:t> </a:t>
              </a:r>
              <a:r>
                <a:rPr sz="1351" b="1" dirty="0">
                  <a:solidFill>
                    <a:prstClr val="black"/>
                  </a:solidFill>
                  <a:latin typeface="Century Gothic"/>
                  <a:cs typeface="Century Gothic"/>
                </a:rPr>
                <a:t>View</a:t>
              </a:r>
              <a:endParaRPr sz="1351" dirty="0">
                <a:solidFill>
                  <a:prstClr val="black"/>
                </a:solidFill>
                <a:latin typeface="Century Gothic"/>
                <a:cs typeface="Century Gothic"/>
              </a:endParaRPr>
            </a:p>
          </p:txBody>
        </p:sp>
        <p:sp>
          <p:nvSpPr>
            <p:cNvPr id="8" name="object 6">
              <a:extLst>
                <a:ext uri="{FF2B5EF4-FFF2-40B4-BE49-F238E27FC236}">
                  <a16:creationId xmlns:a16="http://schemas.microsoft.com/office/drawing/2014/main" xmlns="" id="{62F69A63-58EC-41FF-A1E6-557955625440}"/>
                </a:ext>
              </a:extLst>
            </p:cNvPr>
            <p:cNvSpPr txBox="1"/>
            <p:nvPr/>
          </p:nvSpPr>
          <p:spPr>
            <a:xfrm>
              <a:off x="4409314" y="2120266"/>
              <a:ext cx="991076" cy="201807"/>
            </a:xfrm>
            <a:prstGeom prst="rect">
              <a:avLst/>
            </a:prstGeom>
            <a:solidFill>
              <a:srgbClr val="D4E3FB">
                <a:alpha val="81959"/>
              </a:srgbClr>
            </a:solidFill>
            <a:ln w="12192">
              <a:solidFill>
                <a:srgbClr val="6C6C6C"/>
              </a:solidFill>
            </a:ln>
          </p:spPr>
          <p:txBody>
            <a:bodyPr vert="horz" wrap="square" lIns="0" tIns="95251" rIns="0" bIns="0" rtlCol="0">
              <a:spAutoFit/>
            </a:bodyPr>
            <a:lstStyle/>
            <a:p>
              <a:pPr marL="151444" defTabSz="685783">
                <a:spcBef>
                  <a:spcPts val="751"/>
                </a:spcBef>
              </a:pPr>
              <a:r>
                <a:rPr sz="1351" b="1" dirty="0">
                  <a:solidFill>
                    <a:prstClr val="black"/>
                  </a:solidFill>
                  <a:latin typeface="Century Gothic"/>
                  <a:cs typeface="Century Gothic"/>
                </a:rPr>
                <a:t>B’s</a:t>
              </a:r>
              <a:r>
                <a:rPr sz="1351" b="1" spc="-87" dirty="0">
                  <a:solidFill>
                    <a:prstClr val="black"/>
                  </a:solidFill>
                  <a:latin typeface="Century Gothic"/>
                  <a:cs typeface="Century Gothic"/>
                </a:rPr>
                <a:t> </a:t>
              </a:r>
              <a:r>
                <a:rPr sz="1351" b="1" dirty="0">
                  <a:solidFill>
                    <a:prstClr val="black"/>
                  </a:solidFill>
                  <a:latin typeface="Century Gothic"/>
                  <a:cs typeface="Century Gothic"/>
                </a:rPr>
                <a:t>View</a:t>
              </a:r>
              <a:endParaRPr sz="1351" dirty="0">
                <a:solidFill>
                  <a:prstClr val="black"/>
                </a:solidFill>
                <a:latin typeface="Century Gothic"/>
                <a:cs typeface="Century Gothic"/>
              </a:endParaRPr>
            </a:p>
          </p:txBody>
        </p:sp>
        <p:sp>
          <p:nvSpPr>
            <p:cNvPr id="9" name="object 7">
              <a:extLst>
                <a:ext uri="{FF2B5EF4-FFF2-40B4-BE49-F238E27FC236}">
                  <a16:creationId xmlns:a16="http://schemas.microsoft.com/office/drawing/2014/main" xmlns="" id="{0CCD38A9-967E-41EA-8107-89EECD2BD2FE}"/>
                </a:ext>
              </a:extLst>
            </p:cNvPr>
            <p:cNvSpPr txBox="1"/>
            <p:nvPr/>
          </p:nvSpPr>
          <p:spPr>
            <a:xfrm>
              <a:off x="1707338" y="3367088"/>
              <a:ext cx="869156" cy="127866"/>
            </a:xfrm>
            <a:prstGeom prst="rect">
              <a:avLst/>
            </a:prstGeom>
          </p:spPr>
          <p:txBody>
            <a:bodyPr vert="horz" wrap="square" lIns="0" tIns="0" rIns="0" bIns="0" rtlCol="0">
              <a:spAutoFit/>
            </a:bodyPr>
            <a:lstStyle/>
            <a:p>
              <a:pPr marL="9525" defTabSz="685783"/>
              <a:r>
                <a:rPr sz="1351" b="1" spc="-4" dirty="0">
                  <a:solidFill>
                    <a:prstClr val="black"/>
                  </a:solidFill>
                  <a:latin typeface="Century Gothic"/>
                  <a:cs typeface="Century Gothic"/>
                </a:rPr>
                <a:t>DATABASE</a:t>
              </a:r>
              <a:endParaRPr sz="1351" dirty="0">
                <a:solidFill>
                  <a:prstClr val="black"/>
                </a:solidFill>
                <a:latin typeface="Century Gothic"/>
                <a:cs typeface="Century Gothic"/>
              </a:endParaRPr>
            </a:p>
          </p:txBody>
        </p:sp>
        <p:sp>
          <p:nvSpPr>
            <p:cNvPr id="10" name="object 8">
              <a:extLst>
                <a:ext uri="{FF2B5EF4-FFF2-40B4-BE49-F238E27FC236}">
                  <a16:creationId xmlns:a16="http://schemas.microsoft.com/office/drawing/2014/main" xmlns="" id="{BBA06B04-0FD8-40C8-BD85-0CE877CAAC9E}"/>
                </a:ext>
              </a:extLst>
            </p:cNvPr>
            <p:cNvSpPr txBox="1"/>
            <p:nvPr/>
          </p:nvSpPr>
          <p:spPr>
            <a:xfrm>
              <a:off x="1593723" y="2792540"/>
              <a:ext cx="1096328" cy="127866"/>
            </a:xfrm>
            <a:prstGeom prst="rect">
              <a:avLst/>
            </a:prstGeom>
          </p:spPr>
          <p:txBody>
            <a:bodyPr vert="horz" wrap="square" lIns="0" tIns="0" rIns="0" bIns="0" rtlCol="0">
              <a:spAutoFit/>
            </a:bodyPr>
            <a:lstStyle/>
            <a:p>
              <a:pPr marL="9525" defTabSz="685783"/>
              <a:r>
                <a:rPr sz="1351" b="1" dirty="0">
                  <a:solidFill>
                    <a:prstClr val="black"/>
                  </a:solidFill>
                  <a:latin typeface="Century Gothic"/>
                  <a:cs typeface="Century Gothic"/>
                </a:rPr>
                <a:t>MIDDLEWARE</a:t>
              </a:r>
              <a:endParaRPr sz="1351" dirty="0">
                <a:solidFill>
                  <a:prstClr val="black"/>
                </a:solidFill>
                <a:latin typeface="Century Gothic"/>
                <a:cs typeface="Century Gothic"/>
              </a:endParaRPr>
            </a:p>
          </p:txBody>
        </p:sp>
        <p:sp>
          <p:nvSpPr>
            <p:cNvPr id="11" name="object 9">
              <a:extLst>
                <a:ext uri="{FF2B5EF4-FFF2-40B4-BE49-F238E27FC236}">
                  <a16:creationId xmlns:a16="http://schemas.microsoft.com/office/drawing/2014/main" xmlns="" id="{7738C157-CB5F-4D50-AC38-0DA2EE0638BA}"/>
                </a:ext>
              </a:extLst>
            </p:cNvPr>
            <p:cNvSpPr txBox="1"/>
            <p:nvPr/>
          </p:nvSpPr>
          <p:spPr>
            <a:xfrm>
              <a:off x="1961083" y="2286476"/>
              <a:ext cx="362427" cy="127866"/>
            </a:xfrm>
            <a:prstGeom prst="rect">
              <a:avLst/>
            </a:prstGeom>
          </p:spPr>
          <p:txBody>
            <a:bodyPr vert="horz" wrap="square" lIns="0" tIns="0" rIns="0" bIns="0" rtlCol="0">
              <a:spAutoFit/>
            </a:bodyPr>
            <a:lstStyle/>
            <a:p>
              <a:pPr marL="9525" defTabSz="685783"/>
              <a:r>
                <a:rPr sz="1351" b="1" dirty="0">
                  <a:solidFill>
                    <a:prstClr val="black"/>
                  </a:solidFill>
                  <a:latin typeface="Century Gothic"/>
                  <a:cs typeface="Century Gothic"/>
                </a:rPr>
                <a:t>WEB</a:t>
              </a:r>
              <a:endParaRPr sz="1351" dirty="0">
                <a:solidFill>
                  <a:prstClr val="black"/>
                </a:solidFill>
                <a:latin typeface="Century Gothic"/>
                <a:cs typeface="Century Gothic"/>
              </a:endParaRPr>
            </a:p>
          </p:txBody>
        </p:sp>
        <p:sp>
          <p:nvSpPr>
            <p:cNvPr id="12" name="object 10">
              <a:extLst>
                <a:ext uri="{FF2B5EF4-FFF2-40B4-BE49-F238E27FC236}">
                  <a16:creationId xmlns:a16="http://schemas.microsoft.com/office/drawing/2014/main" xmlns="" id="{A6A0BBD1-F743-433C-BE10-1AFF3C259866}"/>
                </a:ext>
              </a:extLst>
            </p:cNvPr>
            <p:cNvSpPr txBox="1"/>
            <p:nvPr/>
          </p:nvSpPr>
          <p:spPr>
            <a:xfrm>
              <a:off x="3005710" y="2668904"/>
              <a:ext cx="991076" cy="195889"/>
            </a:xfrm>
            <a:prstGeom prst="rect">
              <a:avLst/>
            </a:prstGeom>
            <a:solidFill>
              <a:srgbClr val="D4E3FB">
                <a:alpha val="81959"/>
              </a:srgbClr>
            </a:solidFill>
            <a:ln w="12192">
              <a:solidFill>
                <a:srgbClr val="6C6C6C"/>
              </a:solidFill>
            </a:ln>
          </p:spPr>
          <p:txBody>
            <a:bodyPr vert="horz" wrap="square" lIns="0" tIns="87629" rIns="0" bIns="0" rtlCol="0">
              <a:spAutoFit/>
            </a:bodyPr>
            <a:lstStyle/>
            <a:p>
              <a:pPr marL="132395" defTabSz="685783">
                <a:spcBef>
                  <a:spcPts val="689"/>
                </a:spcBef>
              </a:pPr>
              <a:r>
                <a:rPr sz="1351" b="1" spc="-4" dirty="0">
                  <a:solidFill>
                    <a:prstClr val="black"/>
                  </a:solidFill>
                  <a:latin typeface="Century Gothic"/>
                  <a:cs typeface="Century Gothic"/>
                </a:rPr>
                <a:t>Biz</a:t>
              </a:r>
              <a:r>
                <a:rPr sz="1351" b="1" spc="-71" dirty="0">
                  <a:solidFill>
                    <a:prstClr val="black"/>
                  </a:solidFill>
                  <a:latin typeface="Century Gothic"/>
                  <a:cs typeface="Century Gothic"/>
                </a:rPr>
                <a:t> </a:t>
              </a:r>
              <a:r>
                <a:rPr sz="1351" b="1" spc="-4" dirty="0">
                  <a:solidFill>
                    <a:prstClr val="black"/>
                  </a:solidFill>
                  <a:latin typeface="Century Gothic"/>
                  <a:cs typeface="Century Gothic"/>
                </a:rPr>
                <a:t>Logic</a:t>
              </a:r>
              <a:endParaRPr sz="1351" dirty="0">
                <a:solidFill>
                  <a:prstClr val="black"/>
                </a:solidFill>
                <a:latin typeface="Century Gothic"/>
                <a:cs typeface="Century Gothic"/>
              </a:endParaRPr>
            </a:p>
          </p:txBody>
        </p:sp>
        <p:sp>
          <p:nvSpPr>
            <p:cNvPr id="13" name="object 11">
              <a:extLst>
                <a:ext uri="{FF2B5EF4-FFF2-40B4-BE49-F238E27FC236}">
                  <a16:creationId xmlns:a16="http://schemas.microsoft.com/office/drawing/2014/main" xmlns="" id="{AD42D84F-5C93-4500-AA64-A98B2A6AFEB4}"/>
                </a:ext>
              </a:extLst>
            </p:cNvPr>
            <p:cNvSpPr txBox="1"/>
            <p:nvPr/>
          </p:nvSpPr>
          <p:spPr>
            <a:xfrm>
              <a:off x="4409314" y="2668906"/>
              <a:ext cx="991076" cy="201435"/>
            </a:xfrm>
            <a:prstGeom prst="rect">
              <a:avLst/>
            </a:prstGeom>
            <a:solidFill>
              <a:srgbClr val="D4E3FB">
                <a:alpha val="81959"/>
              </a:srgbClr>
            </a:solidFill>
            <a:ln w="12192">
              <a:solidFill>
                <a:srgbClr val="6C6C6C"/>
              </a:solidFill>
            </a:ln>
          </p:spPr>
          <p:txBody>
            <a:bodyPr vert="horz" wrap="square" lIns="0" tIns="94773" rIns="0" bIns="0" rtlCol="0">
              <a:spAutoFit/>
            </a:bodyPr>
            <a:lstStyle/>
            <a:p>
              <a:pPr marL="131918" defTabSz="685783">
                <a:spcBef>
                  <a:spcPts val="747"/>
                </a:spcBef>
              </a:pPr>
              <a:r>
                <a:rPr sz="1351" b="1" spc="-4" dirty="0">
                  <a:solidFill>
                    <a:prstClr val="black"/>
                  </a:solidFill>
                  <a:latin typeface="Century Gothic"/>
                  <a:cs typeface="Century Gothic"/>
                </a:rPr>
                <a:t>Biz</a:t>
              </a:r>
              <a:r>
                <a:rPr sz="1351" b="1" spc="-71" dirty="0">
                  <a:solidFill>
                    <a:prstClr val="black"/>
                  </a:solidFill>
                  <a:latin typeface="Century Gothic"/>
                  <a:cs typeface="Century Gothic"/>
                </a:rPr>
                <a:t> </a:t>
              </a:r>
              <a:r>
                <a:rPr sz="1351" b="1" dirty="0">
                  <a:solidFill>
                    <a:prstClr val="black"/>
                  </a:solidFill>
                  <a:latin typeface="Century Gothic"/>
                  <a:cs typeface="Century Gothic"/>
                </a:rPr>
                <a:t>Logic</a:t>
              </a:r>
              <a:endParaRPr sz="1351" dirty="0">
                <a:solidFill>
                  <a:prstClr val="black"/>
                </a:solidFill>
                <a:latin typeface="Century Gothic"/>
                <a:cs typeface="Century Gothic"/>
              </a:endParaRPr>
            </a:p>
          </p:txBody>
        </p:sp>
        <p:sp>
          <p:nvSpPr>
            <p:cNvPr id="14" name="object 12">
              <a:extLst>
                <a:ext uri="{FF2B5EF4-FFF2-40B4-BE49-F238E27FC236}">
                  <a16:creationId xmlns:a16="http://schemas.microsoft.com/office/drawing/2014/main" xmlns="" id="{85ED8041-9514-4152-A6EF-B62D241F7D51}"/>
                </a:ext>
              </a:extLst>
            </p:cNvPr>
            <p:cNvSpPr/>
            <p:nvPr/>
          </p:nvSpPr>
          <p:spPr>
            <a:xfrm>
              <a:off x="3005710" y="3239548"/>
              <a:ext cx="991076" cy="378143"/>
            </a:xfrm>
            <a:custGeom>
              <a:avLst/>
              <a:gdLst/>
              <a:ahLst/>
              <a:cxnLst/>
              <a:rect l="l" t="t" r="r" b="b"/>
              <a:pathLst>
                <a:path w="1321435" h="504189">
                  <a:moveTo>
                    <a:pt x="0" y="0"/>
                  </a:moveTo>
                  <a:lnTo>
                    <a:pt x="0" y="432053"/>
                  </a:lnTo>
                  <a:lnTo>
                    <a:pt x="4444" y="440448"/>
                  </a:lnTo>
                  <a:lnTo>
                    <a:pt x="67149" y="463713"/>
                  </a:lnTo>
                  <a:lnTo>
                    <a:pt x="145137" y="477084"/>
                  </a:lnTo>
                  <a:lnTo>
                    <a:pt x="193500" y="482965"/>
                  </a:lnTo>
                  <a:lnTo>
                    <a:pt x="247447" y="488237"/>
                  </a:lnTo>
                  <a:lnTo>
                    <a:pt x="306484" y="492847"/>
                  </a:lnTo>
                  <a:lnTo>
                    <a:pt x="370114" y="496740"/>
                  </a:lnTo>
                  <a:lnTo>
                    <a:pt x="437841" y="499862"/>
                  </a:lnTo>
                  <a:lnTo>
                    <a:pt x="509171" y="502160"/>
                  </a:lnTo>
                  <a:lnTo>
                    <a:pt x="583607" y="503578"/>
                  </a:lnTo>
                  <a:lnTo>
                    <a:pt x="660653" y="504063"/>
                  </a:lnTo>
                  <a:lnTo>
                    <a:pt x="737700" y="503578"/>
                  </a:lnTo>
                  <a:lnTo>
                    <a:pt x="812136" y="502160"/>
                  </a:lnTo>
                  <a:lnTo>
                    <a:pt x="883466" y="499862"/>
                  </a:lnTo>
                  <a:lnTo>
                    <a:pt x="951193" y="496740"/>
                  </a:lnTo>
                  <a:lnTo>
                    <a:pt x="1014823" y="492847"/>
                  </a:lnTo>
                  <a:lnTo>
                    <a:pt x="1073860" y="488237"/>
                  </a:lnTo>
                  <a:lnTo>
                    <a:pt x="1127807" y="482965"/>
                  </a:lnTo>
                  <a:lnTo>
                    <a:pt x="1176170" y="477084"/>
                  </a:lnTo>
                  <a:lnTo>
                    <a:pt x="1218452" y="470648"/>
                  </a:lnTo>
                  <a:lnTo>
                    <a:pt x="1282792" y="456332"/>
                  </a:lnTo>
                  <a:lnTo>
                    <a:pt x="1321307" y="432053"/>
                  </a:lnTo>
                  <a:lnTo>
                    <a:pt x="1321307" y="72008"/>
                  </a:lnTo>
                  <a:lnTo>
                    <a:pt x="660653" y="72008"/>
                  </a:lnTo>
                  <a:lnTo>
                    <a:pt x="583607" y="71524"/>
                  </a:lnTo>
                  <a:lnTo>
                    <a:pt x="509171" y="70106"/>
                  </a:lnTo>
                  <a:lnTo>
                    <a:pt x="437841" y="67808"/>
                  </a:lnTo>
                  <a:lnTo>
                    <a:pt x="370114" y="64686"/>
                  </a:lnTo>
                  <a:lnTo>
                    <a:pt x="306484" y="60793"/>
                  </a:lnTo>
                  <a:lnTo>
                    <a:pt x="247447" y="56183"/>
                  </a:lnTo>
                  <a:lnTo>
                    <a:pt x="193500" y="50911"/>
                  </a:lnTo>
                  <a:lnTo>
                    <a:pt x="145137" y="45030"/>
                  </a:lnTo>
                  <a:lnTo>
                    <a:pt x="102855" y="38594"/>
                  </a:lnTo>
                  <a:lnTo>
                    <a:pt x="38515" y="24278"/>
                  </a:lnTo>
                  <a:lnTo>
                    <a:pt x="4444" y="8394"/>
                  </a:lnTo>
                  <a:lnTo>
                    <a:pt x="0" y="0"/>
                  </a:lnTo>
                  <a:close/>
                </a:path>
                <a:path w="1321435" h="504189">
                  <a:moveTo>
                    <a:pt x="1321307" y="0"/>
                  </a:moveTo>
                  <a:lnTo>
                    <a:pt x="1282792" y="24278"/>
                  </a:lnTo>
                  <a:lnTo>
                    <a:pt x="1218452" y="38594"/>
                  </a:lnTo>
                  <a:lnTo>
                    <a:pt x="1176170" y="45030"/>
                  </a:lnTo>
                  <a:lnTo>
                    <a:pt x="1127807" y="50911"/>
                  </a:lnTo>
                  <a:lnTo>
                    <a:pt x="1073860" y="56183"/>
                  </a:lnTo>
                  <a:lnTo>
                    <a:pt x="1014823" y="60793"/>
                  </a:lnTo>
                  <a:lnTo>
                    <a:pt x="951193" y="64686"/>
                  </a:lnTo>
                  <a:lnTo>
                    <a:pt x="883466" y="67808"/>
                  </a:lnTo>
                  <a:lnTo>
                    <a:pt x="812136" y="70106"/>
                  </a:lnTo>
                  <a:lnTo>
                    <a:pt x="737700" y="71524"/>
                  </a:lnTo>
                  <a:lnTo>
                    <a:pt x="660653" y="72008"/>
                  </a:lnTo>
                  <a:lnTo>
                    <a:pt x="1321307" y="72008"/>
                  </a:lnTo>
                  <a:lnTo>
                    <a:pt x="1321307" y="0"/>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15" name="object 13">
              <a:extLst>
                <a:ext uri="{FF2B5EF4-FFF2-40B4-BE49-F238E27FC236}">
                  <a16:creationId xmlns:a16="http://schemas.microsoft.com/office/drawing/2014/main" xmlns="" id="{3664977A-A795-437F-99ED-49CFCFE16733}"/>
                </a:ext>
              </a:extLst>
            </p:cNvPr>
            <p:cNvSpPr/>
            <p:nvPr/>
          </p:nvSpPr>
          <p:spPr>
            <a:xfrm>
              <a:off x="3005710" y="3185542"/>
              <a:ext cx="991076" cy="108109"/>
            </a:xfrm>
            <a:custGeom>
              <a:avLst/>
              <a:gdLst/>
              <a:ahLst/>
              <a:cxnLst/>
              <a:rect l="l" t="t" r="r" b="b"/>
              <a:pathLst>
                <a:path w="1321435" h="144145">
                  <a:moveTo>
                    <a:pt x="660653" y="0"/>
                  </a:moveTo>
                  <a:lnTo>
                    <a:pt x="583607" y="484"/>
                  </a:lnTo>
                  <a:lnTo>
                    <a:pt x="509171" y="1902"/>
                  </a:lnTo>
                  <a:lnTo>
                    <a:pt x="437841" y="4200"/>
                  </a:lnTo>
                  <a:lnTo>
                    <a:pt x="370114" y="7322"/>
                  </a:lnTo>
                  <a:lnTo>
                    <a:pt x="306484" y="11215"/>
                  </a:lnTo>
                  <a:lnTo>
                    <a:pt x="247447" y="15825"/>
                  </a:lnTo>
                  <a:lnTo>
                    <a:pt x="193500" y="21097"/>
                  </a:lnTo>
                  <a:lnTo>
                    <a:pt x="145137" y="26978"/>
                  </a:lnTo>
                  <a:lnTo>
                    <a:pt x="102855" y="33414"/>
                  </a:lnTo>
                  <a:lnTo>
                    <a:pt x="38515" y="47730"/>
                  </a:lnTo>
                  <a:lnTo>
                    <a:pt x="0" y="72009"/>
                  </a:lnTo>
                  <a:lnTo>
                    <a:pt x="4444" y="80403"/>
                  </a:lnTo>
                  <a:lnTo>
                    <a:pt x="67149" y="103668"/>
                  </a:lnTo>
                  <a:lnTo>
                    <a:pt x="145137" y="117039"/>
                  </a:lnTo>
                  <a:lnTo>
                    <a:pt x="193500" y="122920"/>
                  </a:lnTo>
                  <a:lnTo>
                    <a:pt x="247447" y="128192"/>
                  </a:lnTo>
                  <a:lnTo>
                    <a:pt x="306484" y="132802"/>
                  </a:lnTo>
                  <a:lnTo>
                    <a:pt x="370114" y="136695"/>
                  </a:lnTo>
                  <a:lnTo>
                    <a:pt x="437841" y="139817"/>
                  </a:lnTo>
                  <a:lnTo>
                    <a:pt x="509171" y="142115"/>
                  </a:lnTo>
                  <a:lnTo>
                    <a:pt x="583607" y="143533"/>
                  </a:lnTo>
                  <a:lnTo>
                    <a:pt x="660653" y="144018"/>
                  </a:lnTo>
                  <a:lnTo>
                    <a:pt x="737700" y="143533"/>
                  </a:lnTo>
                  <a:lnTo>
                    <a:pt x="812136" y="142115"/>
                  </a:lnTo>
                  <a:lnTo>
                    <a:pt x="883466" y="139817"/>
                  </a:lnTo>
                  <a:lnTo>
                    <a:pt x="951193" y="136695"/>
                  </a:lnTo>
                  <a:lnTo>
                    <a:pt x="1014823" y="132802"/>
                  </a:lnTo>
                  <a:lnTo>
                    <a:pt x="1073860" y="128192"/>
                  </a:lnTo>
                  <a:lnTo>
                    <a:pt x="1127807" y="122920"/>
                  </a:lnTo>
                  <a:lnTo>
                    <a:pt x="1176170" y="117039"/>
                  </a:lnTo>
                  <a:lnTo>
                    <a:pt x="1218452" y="110603"/>
                  </a:lnTo>
                  <a:lnTo>
                    <a:pt x="1282792" y="96287"/>
                  </a:lnTo>
                  <a:lnTo>
                    <a:pt x="1321307" y="72009"/>
                  </a:lnTo>
                  <a:lnTo>
                    <a:pt x="1316863" y="63614"/>
                  </a:lnTo>
                  <a:lnTo>
                    <a:pt x="1254158" y="40349"/>
                  </a:lnTo>
                  <a:lnTo>
                    <a:pt x="1176170" y="26978"/>
                  </a:lnTo>
                  <a:lnTo>
                    <a:pt x="1127807" y="21097"/>
                  </a:lnTo>
                  <a:lnTo>
                    <a:pt x="1073860" y="15825"/>
                  </a:lnTo>
                  <a:lnTo>
                    <a:pt x="1014823" y="11215"/>
                  </a:lnTo>
                  <a:lnTo>
                    <a:pt x="951193" y="7322"/>
                  </a:lnTo>
                  <a:lnTo>
                    <a:pt x="883466" y="4200"/>
                  </a:lnTo>
                  <a:lnTo>
                    <a:pt x="812136" y="1902"/>
                  </a:lnTo>
                  <a:lnTo>
                    <a:pt x="737700" y="484"/>
                  </a:lnTo>
                  <a:lnTo>
                    <a:pt x="660653" y="0"/>
                  </a:lnTo>
                  <a:close/>
                </a:path>
              </a:pathLst>
            </a:custGeom>
            <a:solidFill>
              <a:srgbClr val="BEBEBE"/>
            </a:solidFill>
          </p:spPr>
          <p:txBody>
            <a:bodyPr wrap="square" lIns="0" tIns="0" rIns="0" bIns="0" rtlCol="0"/>
            <a:lstStyle/>
            <a:p>
              <a:pPr defTabSz="685783"/>
              <a:endParaRPr sz="1351" dirty="0">
                <a:solidFill>
                  <a:prstClr val="black"/>
                </a:solidFill>
                <a:latin typeface="Century Gothic"/>
              </a:endParaRPr>
            </a:p>
          </p:txBody>
        </p:sp>
        <p:sp>
          <p:nvSpPr>
            <p:cNvPr id="16" name="object 14">
              <a:extLst>
                <a:ext uri="{FF2B5EF4-FFF2-40B4-BE49-F238E27FC236}">
                  <a16:creationId xmlns:a16="http://schemas.microsoft.com/office/drawing/2014/main" xmlns="" id="{79BCE368-9257-4381-962C-E794687FECEA}"/>
                </a:ext>
              </a:extLst>
            </p:cNvPr>
            <p:cNvSpPr/>
            <p:nvPr/>
          </p:nvSpPr>
          <p:spPr>
            <a:xfrm>
              <a:off x="3005710" y="3185542"/>
              <a:ext cx="991076" cy="108109"/>
            </a:xfrm>
            <a:custGeom>
              <a:avLst/>
              <a:gdLst/>
              <a:ahLst/>
              <a:cxnLst/>
              <a:rect l="l" t="t" r="r" b="b"/>
              <a:pathLst>
                <a:path w="1321435" h="144145">
                  <a:moveTo>
                    <a:pt x="1321307" y="72009"/>
                  </a:moveTo>
                  <a:lnTo>
                    <a:pt x="1282792" y="96287"/>
                  </a:lnTo>
                  <a:lnTo>
                    <a:pt x="1218452" y="110603"/>
                  </a:lnTo>
                  <a:lnTo>
                    <a:pt x="1176170" y="117039"/>
                  </a:lnTo>
                  <a:lnTo>
                    <a:pt x="1127807" y="122920"/>
                  </a:lnTo>
                  <a:lnTo>
                    <a:pt x="1073860" y="128192"/>
                  </a:lnTo>
                  <a:lnTo>
                    <a:pt x="1014823" y="132802"/>
                  </a:lnTo>
                  <a:lnTo>
                    <a:pt x="951193" y="136695"/>
                  </a:lnTo>
                  <a:lnTo>
                    <a:pt x="883466" y="139817"/>
                  </a:lnTo>
                  <a:lnTo>
                    <a:pt x="812136" y="142115"/>
                  </a:lnTo>
                  <a:lnTo>
                    <a:pt x="737700" y="143533"/>
                  </a:lnTo>
                  <a:lnTo>
                    <a:pt x="660653" y="144018"/>
                  </a:lnTo>
                  <a:lnTo>
                    <a:pt x="583607" y="143533"/>
                  </a:lnTo>
                  <a:lnTo>
                    <a:pt x="509171" y="142115"/>
                  </a:lnTo>
                  <a:lnTo>
                    <a:pt x="437841" y="139817"/>
                  </a:lnTo>
                  <a:lnTo>
                    <a:pt x="370114" y="136695"/>
                  </a:lnTo>
                  <a:lnTo>
                    <a:pt x="306484" y="132802"/>
                  </a:lnTo>
                  <a:lnTo>
                    <a:pt x="247447" y="128192"/>
                  </a:lnTo>
                  <a:lnTo>
                    <a:pt x="193500" y="122920"/>
                  </a:lnTo>
                  <a:lnTo>
                    <a:pt x="145137" y="117039"/>
                  </a:lnTo>
                  <a:lnTo>
                    <a:pt x="102855" y="110603"/>
                  </a:lnTo>
                  <a:lnTo>
                    <a:pt x="38515" y="96287"/>
                  </a:lnTo>
                  <a:lnTo>
                    <a:pt x="0" y="72009"/>
                  </a:lnTo>
                  <a:lnTo>
                    <a:pt x="4444" y="63614"/>
                  </a:lnTo>
                  <a:lnTo>
                    <a:pt x="67149" y="40349"/>
                  </a:lnTo>
                  <a:lnTo>
                    <a:pt x="145137" y="26978"/>
                  </a:lnTo>
                  <a:lnTo>
                    <a:pt x="193500" y="21097"/>
                  </a:lnTo>
                  <a:lnTo>
                    <a:pt x="247447" y="15825"/>
                  </a:lnTo>
                  <a:lnTo>
                    <a:pt x="306484" y="11215"/>
                  </a:lnTo>
                  <a:lnTo>
                    <a:pt x="370114" y="7322"/>
                  </a:lnTo>
                  <a:lnTo>
                    <a:pt x="437841" y="4200"/>
                  </a:lnTo>
                  <a:lnTo>
                    <a:pt x="509171" y="1902"/>
                  </a:lnTo>
                  <a:lnTo>
                    <a:pt x="583607" y="484"/>
                  </a:lnTo>
                  <a:lnTo>
                    <a:pt x="660653" y="0"/>
                  </a:lnTo>
                  <a:lnTo>
                    <a:pt x="737700" y="484"/>
                  </a:lnTo>
                  <a:lnTo>
                    <a:pt x="812136" y="1902"/>
                  </a:lnTo>
                  <a:lnTo>
                    <a:pt x="883466" y="4200"/>
                  </a:lnTo>
                  <a:lnTo>
                    <a:pt x="951193" y="7322"/>
                  </a:lnTo>
                  <a:lnTo>
                    <a:pt x="1014823" y="11215"/>
                  </a:lnTo>
                  <a:lnTo>
                    <a:pt x="1073860" y="15825"/>
                  </a:lnTo>
                  <a:lnTo>
                    <a:pt x="1127807" y="21097"/>
                  </a:lnTo>
                  <a:lnTo>
                    <a:pt x="1176170" y="26978"/>
                  </a:lnTo>
                  <a:lnTo>
                    <a:pt x="1218452" y="33414"/>
                  </a:lnTo>
                  <a:lnTo>
                    <a:pt x="1282792" y="47730"/>
                  </a:lnTo>
                  <a:lnTo>
                    <a:pt x="1321307" y="72009"/>
                  </a:lnTo>
                  <a:close/>
                </a:path>
              </a:pathLst>
            </a:custGeom>
            <a:ln w="12191">
              <a:solidFill>
                <a:srgbClr val="6C6C6C"/>
              </a:solidFill>
            </a:ln>
          </p:spPr>
          <p:txBody>
            <a:bodyPr wrap="square" lIns="0" tIns="0" rIns="0" bIns="0" rtlCol="0"/>
            <a:lstStyle/>
            <a:p>
              <a:pPr defTabSz="685783"/>
              <a:endParaRPr sz="1351" dirty="0">
                <a:solidFill>
                  <a:prstClr val="black"/>
                </a:solidFill>
                <a:latin typeface="Century Gothic"/>
              </a:endParaRPr>
            </a:p>
          </p:txBody>
        </p:sp>
        <p:sp>
          <p:nvSpPr>
            <p:cNvPr id="17" name="object 15">
              <a:extLst>
                <a:ext uri="{FF2B5EF4-FFF2-40B4-BE49-F238E27FC236}">
                  <a16:creationId xmlns:a16="http://schemas.microsoft.com/office/drawing/2014/main" xmlns="" id="{235EEE9C-59D8-4CDF-8F33-6B47086BBE0A}"/>
                </a:ext>
              </a:extLst>
            </p:cNvPr>
            <p:cNvSpPr/>
            <p:nvPr/>
          </p:nvSpPr>
          <p:spPr>
            <a:xfrm>
              <a:off x="3005710" y="3239548"/>
              <a:ext cx="991076" cy="378143"/>
            </a:xfrm>
            <a:custGeom>
              <a:avLst/>
              <a:gdLst/>
              <a:ahLst/>
              <a:cxnLst/>
              <a:rect l="l" t="t" r="r" b="b"/>
              <a:pathLst>
                <a:path w="1321435" h="504189">
                  <a:moveTo>
                    <a:pt x="1321307" y="0"/>
                  </a:moveTo>
                  <a:lnTo>
                    <a:pt x="1321307" y="432053"/>
                  </a:lnTo>
                  <a:lnTo>
                    <a:pt x="1316863" y="440448"/>
                  </a:lnTo>
                  <a:lnTo>
                    <a:pt x="1254158" y="463713"/>
                  </a:lnTo>
                  <a:lnTo>
                    <a:pt x="1176170" y="477084"/>
                  </a:lnTo>
                  <a:lnTo>
                    <a:pt x="1127807" y="482965"/>
                  </a:lnTo>
                  <a:lnTo>
                    <a:pt x="1073860" y="488237"/>
                  </a:lnTo>
                  <a:lnTo>
                    <a:pt x="1014823" y="492847"/>
                  </a:lnTo>
                  <a:lnTo>
                    <a:pt x="951193" y="496740"/>
                  </a:lnTo>
                  <a:lnTo>
                    <a:pt x="883466" y="499862"/>
                  </a:lnTo>
                  <a:lnTo>
                    <a:pt x="812136" y="502160"/>
                  </a:lnTo>
                  <a:lnTo>
                    <a:pt x="737700" y="503578"/>
                  </a:lnTo>
                  <a:lnTo>
                    <a:pt x="660653" y="504063"/>
                  </a:lnTo>
                  <a:lnTo>
                    <a:pt x="583607" y="503578"/>
                  </a:lnTo>
                  <a:lnTo>
                    <a:pt x="509171" y="502160"/>
                  </a:lnTo>
                  <a:lnTo>
                    <a:pt x="437841" y="499862"/>
                  </a:lnTo>
                  <a:lnTo>
                    <a:pt x="370114" y="496740"/>
                  </a:lnTo>
                  <a:lnTo>
                    <a:pt x="306484" y="492847"/>
                  </a:lnTo>
                  <a:lnTo>
                    <a:pt x="247447" y="488237"/>
                  </a:lnTo>
                  <a:lnTo>
                    <a:pt x="193500" y="482965"/>
                  </a:lnTo>
                  <a:lnTo>
                    <a:pt x="145137" y="477084"/>
                  </a:lnTo>
                  <a:lnTo>
                    <a:pt x="102855" y="470648"/>
                  </a:lnTo>
                  <a:lnTo>
                    <a:pt x="38515" y="456332"/>
                  </a:lnTo>
                  <a:lnTo>
                    <a:pt x="0" y="432053"/>
                  </a:lnTo>
                  <a:lnTo>
                    <a:pt x="0" y="0"/>
                  </a:lnTo>
                </a:path>
              </a:pathLst>
            </a:custGeom>
            <a:ln w="12192">
              <a:solidFill>
                <a:srgbClr val="6C6C6C"/>
              </a:solidFill>
            </a:ln>
          </p:spPr>
          <p:txBody>
            <a:bodyPr wrap="square" lIns="0" tIns="0" rIns="0" bIns="0" rtlCol="0"/>
            <a:lstStyle/>
            <a:p>
              <a:pPr defTabSz="685783"/>
              <a:endParaRPr sz="1351" dirty="0">
                <a:solidFill>
                  <a:prstClr val="black"/>
                </a:solidFill>
                <a:latin typeface="Century Gothic"/>
              </a:endParaRPr>
            </a:p>
          </p:txBody>
        </p:sp>
        <p:sp>
          <p:nvSpPr>
            <p:cNvPr id="18" name="object 16">
              <a:extLst>
                <a:ext uri="{FF2B5EF4-FFF2-40B4-BE49-F238E27FC236}">
                  <a16:creationId xmlns:a16="http://schemas.microsoft.com/office/drawing/2014/main" xmlns="" id="{EF901C39-8339-4110-AF47-A9AAD8C9F5CD}"/>
                </a:ext>
              </a:extLst>
            </p:cNvPr>
            <p:cNvSpPr/>
            <p:nvPr/>
          </p:nvSpPr>
          <p:spPr>
            <a:xfrm>
              <a:off x="4409314" y="3239548"/>
              <a:ext cx="991076" cy="378143"/>
            </a:xfrm>
            <a:custGeom>
              <a:avLst/>
              <a:gdLst/>
              <a:ahLst/>
              <a:cxnLst/>
              <a:rect l="l" t="t" r="r" b="b"/>
              <a:pathLst>
                <a:path w="1321435" h="504189">
                  <a:moveTo>
                    <a:pt x="0" y="0"/>
                  </a:moveTo>
                  <a:lnTo>
                    <a:pt x="0" y="432053"/>
                  </a:lnTo>
                  <a:lnTo>
                    <a:pt x="4444" y="440448"/>
                  </a:lnTo>
                  <a:lnTo>
                    <a:pt x="67149" y="463713"/>
                  </a:lnTo>
                  <a:lnTo>
                    <a:pt x="145137" y="477084"/>
                  </a:lnTo>
                  <a:lnTo>
                    <a:pt x="193500" y="482965"/>
                  </a:lnTo>
                  <a:lnTo>
                    <a:pt x="247447" y="488237"/>
                  </a:lnTo>
                  <a:lnTo>
                    <a:pt x="306484" y="492847"/>
                  </a:lnTo>
                  <a:lnTo>
                    <a:pt x="370114" y="496740"/>
                  </a:lnTo>
                  <a:lnTo>
                    <a:pt x="437841" y="499862"/>
                  </a:lnTo>
                  <a:lnTo>
                    <a:pt x="509171" y="502160"/>
                  </a:lnTo>
                  <a:lnTo>
                    <a:pt x="583607" y="503578"/>
                  </a:lnTo>
                  <a:lnTo>
                    <a:pt x="660653" y="504063"/>
                  </a:lnTo>
                  <a:lnTo>
                    <a:pt x="737700" y="503578"/>
                  </a:lnTo>
                  <a:lnTo>
                    <a:pt x="812136" y="502160"/>
                  </a:lnTo>
                  <a:lnTo>
                    <a:pt x="883466" y="499862"/>
                  </a:lnTo>
                  <a:lnTo>
                    <a:pt x="951193" y="496740"/>
                  </a:lnTo>
                  <a:lnTo>
                    <a:pt x="1014823" y="492847"/>
                  </a:lnTo>
                  <a:lnTo>
                    <a:pt x="1073860" y="488237"/>
                  </a:lnTo>
                  <a:lnTo>
                    <a:pt x="1127807" y="482965"/>
                  </a:lnTo>
                  <a:lnTo>
                    <a:pt x="1176170" y="477084"/>
                  </a:lnTo>
                  <a:lnTo>
                    <a:pt x="1218452" y="470648"/>
                  </a:lnTo>
                  <a:lnTo>
                    <a:pt x="1282792" y="456332"/>
                  </a:lnTo>
                  <a:lnTo>
                    <a:pt x="1321307" y="432053"/>
                  </a:lnTo>
                  <a:lnTo>
                    <a:pt x="1321307" y="72008"/>
                  </a:lnTo>
                  <a:lnTo>
                    <a:pt x="660653" y="72008"/>
                  </a:lnTo>
                  <a:lnTo>
                    <a:pt x="583607" y="71524"/>
                  </a:lnTo>
                  <a:lnTo>
                    <a:pt x="509171" y="70106"/>
                  </a:lnTo>
                  <a:lnTo>
                    <a:pt x="437841" y="67808"/>
                  </a:lnTo>
                  <a:lnTo>
                    <a:pt x="370114" y="64686"/>
                  </a:lnTo>
                  <a:lnTo>
                    <a:pt x="306484" y="60793"/>
                  </a:lnTo>
                  <a:lnTo>
                    <a:pt x="247447" y="56183"/>
                  </a:lnTo>
                  <a:lnTo>
                    <a:pt x="193500" y="50911"/>
                  </a:lnTo>
                  <a:lnTo>
                    <a:pt x="145137" y="45030"/>
                  </a:lnTo>
                  <a:lnTo>
                    <a:pt x="102855" y="38594"/>
                  </a:lnTo>
                  <a:lnTo>
                    <a:pt x="38515" y="24278"/>
                  </a:lnTo>
                  <a:lnTo>
                    <a:pt x="4444" y="8394"/>
                  </a:lnTo>
                  <a:lnTo>
                    <a:pt x="0" y="0"/>
                  </a:lnTo>
                  <a:close/>
                </a:path>
                <a:path w="1321435" h="504189">
                  <a:moveTo>
                    <a:pt x="1321307" y="0"/>
                  </a:moveTo>
                  <a:lnTo>
                    <a:pt x="1282792" y="24278"/>
                  </a:lnTo>
                  <a:lnTo>
                    <a:pt x="1218452" y="38594"/>
                  </a:lnTo>
                  <a:lnTo>
                    <a:pt x="1176170" y="45030"/>
                  </a:lnTo>
                  <a:lnTo>
                    <a:pt x="1127807" y="50911"/>
                  </a:lnTo>
                  <a:lnTo>
                    <a:pt x="1073860" y="56183"/>
                  </a:lnTo>
                  <a:lnTo>
                    <a:pt x="1014823" y="60793"/>
                  </a:lnTo>
                  <a:lnTo>
                    <a:pt x="951193" y="64686"/>
                  </a:lnTo>
                  <a:lnTo>
                    <a:pt x="883466" y="67808"/>
                  </a:lnTo>
                  <a:lnTo>
                    <a:pt x="812136" y="70106"/>
                  </a:lnTo>
                  <a:lnTo>
                    <a:pt x="737700" y="71524"/>
                  </a:lnTo>
                  <a:lnTo>
                    <a:pt x="660653" y="72008"/>
                  </a:lnTo>
                  <a:lnTo>
                    <a:pt x="1321307" y="72008"/>
                  </a:lnTo>
                  <a:lnTo>
                    <a:pt x="1321307" y="0"/>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19" name="object 17">
              <a:extLst>
                <a:ext uri="{FF2B5EF4-FFF2-40B4-BE49-F238E27FC236}">
                  <a16:creationId xmlns:a16="http://schemas.microsoft.com/office/drawing/2014/main" xmlns="" id="{3CD9E37C-66FA-452D-96DB-96CE1735913B}"/>
                </a:ext>
              </a:extLst>
            </p:cNvPr>
            <p:cNvSpPr/>
            <p:nvPr/>
          </p:nvSpPr>
          <p:spPr>
            <a:xfrm>
              <a:off x="4409314" y="3185542"/>
              <a:ext cx="991076" cy="108109"/>
            </a:xfrm>
            <a:custGeom>
              <a:avLst/>
              <a:gdLst/>
              <a:ahLst/>
              <a:cxnLst/>
              <a:rect l="l" t="t" r="r" b="b"/>
              <a:pathLst>
                <a:path w="1321435" h="144145">
                  <a:moveTo>
                    <a:pt x="660653" y="0"/>
                  </a:moveTo>
                  <a:lnTo>
                    <a:pt x="583607" y="484"/>
                  </a:lnTo>
                  <a:lnTo>
                    <a:pt x="509171" y="1902"/>
                  </a:lnTo>
                  <a:lnTo>
                    <a:pt x="437841" y="4200"/>
                  </a:lnTo>
                  <a:lnTo>
                    <a:pt x="370114" y="7322"/>
                  </a:lnTo>
                  <a:lnTo>
                    <a:pt x="306484" y="11215"/>
                  </a:lnTo>
                  <a:lnTo>
                    <a:pt x="247447" y="15825"/>
                  </a:lnTo>
                  <a:lnTo>
                    <a:pt x="193500" y="21097"/>
                  </a:lnTo>
                  <a:lnTo>
                    <a:pt x="145137" y="26978"/>
                  </a:lnTo>
                  <a:lnTo>
                    <a:pt x="102855" y="33414"/>
                  </a:lnTo>
                  <a:lnTo>
                    <a:pt x="38515" y="47730"/>
                  </a:lnTo>
                  <a:lnTo>
                    <a:pt x="0" y="72009"/>
                  </a:lnTo>
                  <a:lnTo>
                    <a:pt x="4444" y="80403"/>
                  </a:lnTo>
                  <a:lnTo>
                    <a:pt x="67149" y="103668"/>
                  </a:lnTo>
                  <a:lnTo>
                    <a:pt x="145137" y="117039"/>
                  </a:lnTo>
                  <a:lnTo>
                    <a:pt x="193500" y="122920"/>
                  </a:lnTo>
                  <a:lnTo>
                    <a:pt x="247447" y="128192"/>
                  </a:lnTo>
                  <a:lnTo>
                    <a:pt x="306484" y="132802"/>
                  </a:lnTo>
                  <a:lnTo>
                    <a:pt x="370114" y="136695"/>
                  </a:lnTo>
                  <a:lnTo>
                    <a:pt x="437841" y="139817"/>
                  </a:lnTo>
                  <a:lnTo>
                    <a:pt x="509171" y="142115"/>
                  </a:lnTo>
                  <a:lnTo>
                    <a:pt x="583607" y="143533"/>
                  </a:lnTo>
                  <a:lnTo>
                    <a:pt x="660653" y="144018"/>
                  </a:lnTo>
                  <a:lnTo>
                    <a:pt x="737700" y="143533"/>
                  </a:lnTo>
                  <a:lnTo>
                    <a:pt x="812136" y="142115"/>
                  </a:lnTo>
                  <a:lnTo>
                    <a:pt x="883466" y="139817"/>
                  </a:lnTo>
                  <a:lnTo>
                    <a:pt x="951193" y="136695"/>
                  </a:lnTo>
                  <a:lnTo>
                    <a:pt x="1014823" y="132802"/>
                  </a:lnTo>
                  <a:lnTo>
                    <a:pt x="1073860" y="128192"/>
                  </a:lnTo>
                  <a:lnTo>
                    <a:pt x="1127807" y="122920"/>
                  </a:lnTo>
                  <a:lnTo>
                    <a:pt x="1176170" y="117039"/>
                  </a:lnTo>
                  <a:lnTo>
                    <a:pt x="1218452" y="110603"/>
                  </a:lnTo>
                  <a:lnTo>
                    <a:pt x="1282792" y="96287"/>
                  </a:lnTo>
                  <a:lnTo>
                    <a:pt x="1321307" y="72009"/>
                  </a:lnTo>
                  <a:lnTo>
                    <a:pt x="1316863" y="63614"/>
                  </a:lnTo>
                  <a:lnTo>
                    <a:pt x="1254158" y="40349"/>
                  </a:lnTo>
                  <a:lnTo>
                    <a:pt x="1176170" y="26978"/>
                  </a:lnTo>
                  <a:lnTo>
                    <a:pt x="1127807" y="21097"/>
                  </a:lnTo>
                  <a:lnTo>
                    <a:pt x="1073860" y="15825"/>
                  </a:lnTo>
                  <a:lnTo>
                    <a:pt x="1014823" y="11215"/>
                  </a:lnTo>
                  <a:lnTo>
                    <a:pt x="951193" y="7322"/>
                  </a:lnTo>
                  <a:lnTo>
                    <a:pt x="883466" y="4200"/>
                  </a:lnTo>
                  <a:lnTo>
                    <a:pt x="812136" y="1902"/>
                  </a:lnTo>
                  <a:lnTo>
                    <a:pt x="737700" y="484"/>
                  </a:lnTo>
                  <a:lnTo>
                    <a:pt x="660653" y="0"/>
                  </a:lnTo>
                  <a:close/>
                </a:path>
              </a:pathLst>
            </a:custGeom>
            <a:solidFill>
              <a:srgbClr val="BEBEBE"/>
            </a:solidFill>
          </p:spPr>
          <p:txBody>
            <a:bodyPr wrap="square" lIns="0" tIns="0" rIns="0" bIns="0" rtlCol="0"/>
            <a:lstStyle/>
            <a:p>
              <a:pPr defTabSz="685783"/>
              <a:endParaRPr sz="1351" dirty="0">
                <a:solidFill>
                  <a:prstClr val="black"/>
                </a:solidFill>
                <a:latin typeface="Century Gothic"/>
              </a:endParaRPr>
            </a:p>
          </p:txBody>
        </p:sp>
        <p:sp>
          <p:nvSpPr>
            <p:cNvPr id="20" name="object 18">
              <a:extLst>
                <a:ext uri="{FF2B5EF4-FFF2-40B4-BE49-F238E27FC236}">
                  <a16:creationId xmlns:a16="http://schemas.microsoft.com/office/drawing/2014/main" xmlns="" id="{A2985AE8-F126-4948-9621-8495E938DCE7}"/>
                </a:ext>
              </a:extLst>
            </p:cNvPr>
            <p:cNvSpPr/>
            <p:nvPr/>
          </p:nvSpPr>
          <p:spPr>
            <a:xfrm>
              <a:off x="4409314" y="3185542"/>
              <a:ext cx="991076" cy="108109"/>
            </a:xfrm>
            <a:custGeom>
              <a:avLst/>
              <a:gdLst/>
              <a:ahLst/>
              <a:cxnLst/>
              <a:rect l="l" t="t" r="r" b="b"/>
              <a:pathLst>
                <a:path w="1321435" h="144145">
                  <a:moveTo>
                    <a:pt x="1321307" y="72009"/>
                  </a:moveTo>
                  <a:lnTo>
                    <a:pt x="1282792" y="96287"/>
                  </a:lnTo>
                  <a:lnTo>
                    <a:pt x="1218452" y="110603"/>
                  </a:lnTo>
                  <a:lnTo>
                    <a:pt x="1176170" y="117039"/>
                  </a:lnTo>
                  <a:lnTo>
                    <a:pt x="1127807" y="122920"/>
                  </a:lnTo>
                  <a:lnTo>
                    <a:pt x="1073860" y="128192"/>
                  </a:lnTo>
                  <a:lnTo>
                    <a:pt x="1014823" y="132802"/>
                  </a:lnTo>
                  <a:lnTo>
                    <a:pt x="951193" y="136695"/>
                  </a:lnTo>
                  <a:lnTo>
                    <a:pt x="883466" y="139817"/>
                  </a:lnTo>
                  <a:lnTo>
                    <a:pt x="812136" y="142115"/>
                  </a:lnTo>
                  <a:lnTo>
                    <a:pt x="737700" y="143533"/>
                  </a:lnTo>
                  <a:lnTo>
                    <a:pt x="660653" y="144018"/>
                  </a:lnTo>
                  <a:lnTo>
                    <a:pt x="583607" y="143533"/>
                  </a:lnTo>
                  <a:lnTo>
                    <a:pt x="509171" y="142115"/>
                  </a:lnTo>
                  <a:lnTo>
                    <a:pt x="437841" y="139817"/>
                  </a:lnTo>
                  <a:lnTo>
                    <a:pt x="370114" y="136695"/>
                  </a:lnTo>
                  <a:lnTo>
                    <a:pt x="306484" y="132802"/>
                  </a:lnTo>
                  <a:lnTo>
                    <a:pt x="247447" y="128192"/>
                  </a:lnTo>
                  <a:lnTo>
                    <a:pt x="193500" y="122920"/>
                  </a:lnTo>
                  <a:lnTo>
                    <a:pt x="145137" y="117039"/>
                  </a:lnTo>
                  <a:lnTo>
                    <a:pt x="102855" y="110603"/>
                  </a:lnTo>
                  <a:lnTo>
                    <a:pt x="38515" y="96287"/>
                  </a:lnTo>
                  <a:lnTo>
                    <a:pt x="0" y="72009"/>
                  </a:lnTo>
                  <a:lnTo>
                    <a:pt x="4444" y="63614"/>
                  </a:lnTo>
                  <a:lnTo>
                    <a:pt x="67149" y="40349"/>
                  </a:lnTo>
                  <a:lnTo>
                    <a:pt x="145137" y="26978"/>
                  </a:lnTo>
                  <a:lnTo>
                    <a:pt x="193500" y="21097"/>
                  </a:lnTo>
                  <a:lnTo>
                    <a:pt x="247447" y="15825"/>
                  </a:lnTo>
                  <a:lnTo>
                    <a:pt x="306484" y="11215"/>
                  </a:lnTo>
                  <a:lnTo>
                    <a:pt x="370114" y="7322"/>
                  </a:lnTo>
                  <a:lnTo>
                    <a:pt x="437841" y="4200"/>
                  </a:lnTo>
                  <a:lnTo>
                    <a:pt x="509171" y="1902"/>
                  </a:lnTo>
                  <a:lnTo>
                    <a:pt x="583607" y="484"/>
                  </a:lnTo>
                  <a:lnTo>
                    <a:pt x="660653" y="0"/>
                  </a:lnTo>
                  <a:lnTo>
                    <a:pt x="737700" y="484"/>
                  </a:lnTo>
                  <a:lnTo>
                    <a:pt x="812136" y="1902"/>
                  </a:lnTo>
                  <a:lnTo>
                    <a:pt x="883466" y="4200"/>
                  </a:lnTo>
                  <a:lnTo>
                    <a:pt x="951193" y="7322"/>
                  </a:lnTo>
                  <a:lnTo>
                    <a:pt x="1014823" y="11215"/>
                  </a:lnTo>
                  <a:lnTo>
                    <a:pt x="1073860" y="15825"/>
                  </a:lnTo>
                  <a:lnTo>
                    <a:pt x="1127807" y="21097"/>
                  </a:lnTo>
                  <a:lnTo>
                    <a:pt x="1176170" y="26978"/>
                  </a:lnTo>
                  <a:lnTo>
                    <a:pt x="1218452" y="33414"/>
                  </a:lnTo>
                  <a:lnTo>
                    <a:pt x="1282792" y="47730"/>
                  </a:lnTo>
                  <a:lnTo>
                    <a:pt x="1321307" y="72009"/>
                  </a:lnTo>
                  <a:close/>
                </a:path>
              </a:pathLst>
            </a:custGeom>
            <a:ln w="12191">
              <a:solidFill>
                <a:srgbClr val="6C6C6C"/>
              </a:solidFill>
            </a:ln>
          </p:spPr>
          <p:txBody>
            <a:bodyPr wrap="square" lIns="0" tIns="0" rIns="0" bIns="0" rtlCol="0"/>
            <a:lstStyle/>
            <a:p>
              <a:pPr defTabSz="685783"/>
              <a:endParaRPr sz="1351" dirty="0">
                <a:solidFill>
                  <a:prstClr val="black"/>
                </a:solidFill>
                <a:latin typeface="Century Gothic"/>
              </a:endParaRPr>
            </a:p>
          </p:txBody>
        </p:sp>
        <p:sp>
          <p:nvSpPr>
            <p:cNvPr id="21" name="object 19">
              <a:extLst>
                <a:ext uri="{FF2B5EF4-FFF2-40B4-BE49-F238E27FC236}">
                  <a16:creationId xmlns:a16="http://schemas.microsoft.com/office/drawing/2014/main" xmlns="" id="{5DE2BF5E-2730-4D8A-9297-B19BC0DE4895}"/>
                </a:ext>
              </a:extLst>
            </p:cNvPr>
            <p:cNvSpPr/>
            <p:nvPr/>
          </p:nvSpPr>
          <p:spPr>
            <a:xfrm>
              <a:off x="4409314" y="3239548"/>
              <a:ext cx="991076" cy="378143"/>
            </a:xfrm>
            <a:custGeom>
              <a:avLst/>
              <a:gdLst/>
              <a:ahLst/>
              <a:cxnLst/>
              <a:rect l="l" t="t" r="r" b="b"/>
              <a:pathLst>
                <a:path w="1321435" h="504189">
                  <a:moveTo>
                    <a:pt x="1321307" y="0"/>
                  </a:moveTo>
                  <a:lnTo>
                    <a:pt x="1321307" y="432053"/>
                  </a:lnTo>
                  <a:lnTo>
                    <a:pt x="1316863" y="440448"/>
                  </a:lnTo>
                  <a:lnTo>
                    <a:pt x="1254158" y="463713"/>
                  </a:lnTo>
                  <a:lnTo>
                    <a:pt x="1176170" y="477084"/>
                  </a:lnTo>
                  <a:lnTo>
                    <a:pt x="1127807" y="482965"/>
                  </a:lnTo>
                  <a:lnTo>
                    <a:pt x="1073860" y="488237"/>
                  </a:lnTo>
                  <a:lnTo>
                    <a:pt x="1014823" y="492847"/>
                  </a:lnTo>
                  <a:lnTo>
                    <a:pt x="951193" y="496740"/>
                  </a:lnTo>
                  <a:lnTo>
                    <a:pt x="883466" y="499862"/>
                  </a:lnTo>
                  <a:lnTo>
                    <a:pt x="812136" y="502160"/>
                  </a:lnTo>
                  <a:lnTo>
                    <a:pt x="737700" y="503578"/>
                  </a:lnTo>
                  <a:lnTo>
                    <a:pt x="660653" y="504063"/>
                  </a:lnTo>
                  <a:lnTo>
                    <a:pt x="583607" y="503578"/>
                  </a:lnTo>
                  <a:lnTo>
                    <a:pt x="509171" y="502160"/>
                  </a:lnTo>
                  <a:lnTo>
                    <a:pt x="437841" y="499862"/>
                  </a:lnTo>
                  <a:lnTo>
                    <a:pt x="370114" y="496740"/>
                  </a:lnTo>
                  <a:lnTo>
                    <a:pt x="306484" y="492847"/>
                  </a:lnTo>
                  <a:lnTo>
                    <a:pt x="247447" y="488237"/>
                  </a:lnTo>
                  <a:lnTo>
                    <a:pt x="193500" y="482965"/>
                  </a:lnTo>
                  <a:lnTo>
                    <a:pt x="145137" y="477084"/>
                  </a:lnTo>
                  <a:lnTo>
                    <a:pt x="102855" y="470648"/>
                  </a:lnTo>
                  <a:lnTo>
                    <a:pt x="38515" y="456332"/>
                  </a:lnTo>
                  <a:lnTo>
                    <a:pt x="0" y="432053"/>
                  </a:lnTo>
                  <a:lnTo>
                    <a:pt x="0" y="0"/>
                  </a:lnTo>
                </a:path>
              </a:pathLst>
            </a:custGeom>
            <a:ln w="12192">
              <a:solidFill>
                <a:srgbClr val="6C6C6C"/>
              </a:solidFill>
            </a:ln>
          </p:spPr>
          <p:txBody>
            <a:bodyPr wrap="square" lIns="0" tIns="0" rIns="0" bIns="0" rtlCol="0"/>
            <a:lstStyle/>
            <a:p>
              <a:pPr defTabSz="685783"/>
              <a:endParaRPr sz="1351" dirty="0">
                <a:solidFill>
                  <a:prstClr val="black"/>
                </a:solidFill>
                <a:latin typeface="Century Gothic"/>
              </a:endParaRPr>
            </a:p>
          </p:txBody>
        </p:sp>
        <p:sp>
          <p:nvSpPr>
            <p:cNvPr id="22" name="object 20">
              <a:extLst>
                <a:ext uri="{FF2B5EF4-FFF2-40B4-BE49-F238E27FC236}">
                  <a16:creationId xmlns:a16="http://schemas.microsoft.com/office/drawing/2014/main" xmlns="" id="{763F5DE8-E23B-4818-939A-258556D893C8}"/>
                </a:ext>
              </a:extLst>
            </p:cNvPr>
            <p:cNvSpPr txBox="1"/>
            <p:nvPr/>
          </p:nvSpPr>
          <p:spPr>
            <a:xfrm>
              <a:off x="3283078" y="3322892"/>
              <a:ext cx="1841183" cy="127866"/>
            </a:xfrm>
            <a:prstGeom prst="rect">
              <a:avLst/>
            </a:prstGeom>
          </p:spPr>
          <p:txBody>
            <a:bodyPr vert="horz" wrap="square" lIns="0" tIns="0" rIns="0" bIns="0" rtlCol="0">
              <a:spAutoFit/>
            </a:bodyPr>
            <a:lstStyle/>
            <a:p>
              <a:pPr marL="9525" defTabSz="685783">
                <a:tabLst>
                  <a:tab pos="1412523" algn="l"/>
                </a:tabLst>
              </a:pPr>
              <a:r>
                <a:rPr sz="1351" spc="-4" dirty="0">
                  <a:latin typeface="Century Gothic"/>
                  <a:cs typeface="Century Gothic"/>
                </a:rPr>
                <a:t>Da</a:t>
              </a:r>
              <a:r>
                <a:rPr sz="1351" spc="-11" dirty="0">
                  <a:latin typeface="Century Gothic"/>
                  <a:cs typeface="Century Gothic"/>
                </a:rPr>
                <a:t>t</a:t>
              </a:r>
              <a:r>
                <a:rPr sz="1351" dirty="0">
                  <a:latin typeface="Century Gothic"/>
                  <a:cs typeface="Century Gothic"/>
                </a:rPr>
                <a:t>a	</a:t>
              </a:r>
              <a:r>
                <a:rPr sz="1351" spc="-4" dirty="0">
                  <a:latin typeface="Century Gothic"/>
                  <a:cs typeface="Century Gothic"/>
                </a:rPr>
                <a:t>Da</a:t>
              </a:r>
              <a:r>
                <a:rPr sz="1351" spc="-11" dirty="0">
                  <a:latin typeface="Century Gothic"/>
                  <a:cs typeface="Century Gothic"/>
                </a:rPr>
                <a:t>t</a:t>
              </a:r>
              <a:r>
                <a:rPr sz="1351" dirty="0">
                  <a:latin typeface="Century Gothic"/>
                  <a:cs typeface="Century Gothic"/>
                </a:rPr>
                <a:t>a</a:t>
              </a:r>
              <a:endParaRPr sz="1351" dirty="0">
                <a:solidFill>
                  <a:prstClr val="black"/>
                </a:solidFill>
                <a:latin typeface="Century Gothic"/>
                <a:cs typeface="Century Gothic"/>
              </a:endParaRPr>
            </a:p>
          </p:txBody>
        </p:sp>
        <p:sp>
          <p:nvSpPr>
            <p:cNvPr id="23" name="object 21">
              <a:extLst>
                <a:ext uri="{FF2B5EF4-FFF2-40B4-BE49-F238E27FC236}">
                  <a16:creationId xmlns:a16="http://schemas.microsoft.com/office/drawing/2014/main" xmlns="" id="{09C8618B-6C23-4BEF-8D30-7FBC238D4843}"/>
                </a:ext>
              </a:extLst>
            </p:cNvPr>
            <p:cNvSpPr/>
            <p:nvPr/>
          </p:nvSpPr>
          <p:spPr>
            <a:xfrm>
              <a:off x="3462909" y="2517458"/>
              <a:ext cx="79058" cy="150971"/>
            </a:xfrm>
            <a:custGeom>
              <a:avLst/>
              <a:gdLst/>
              <a:ahLst/>
              <a:cxnLst/>
              <a:rect l="l" t="t" r="r" b="b"/>
              <a:pathLst>
                <a:path w="105410" h="201294">
                  <a:moveTo>
                    <a:pt x="35051" y="96138"/>
                  </a:moveTo>
                  <a:lnTo>
                    <a:pt x="0" y="96138"/>
                  </a:lnTo>
                  <a:lnTo>
                    <a:pt x="52577" y="201294"/>
                  </a:lnTo>
                  <a:lnTo>
                    <a:pt x="96393" y="113664"/>
                  </a:lnTo>
                  <a:lnTo>
                    <a:pt x="35051" y="113664"/>
                  </a:lnTo>
                  <a:lnTo>
                    <a:pt x="35051" y="96138"/>
                  </a:lnTo>
                  <a:close/>
                </a:path>
                <a:path w="105410" h="201294">
                  <a:moveTo>
                    <a:pt x="70103" y="0"/>
                  </a:moveTo>
                  <a:lnTo>
                    <a:pt x="35051" y="0"/>
                  </a:lnTo>
                  <a:lnTo>
                    <a:pt x="35051" y="113664"/>
                  </a:lnTo>
                  <a:lnTo>
                    <a:pt x="70103" y="113664"/>
                  </a:lnTo>
                  <a:lnTo>
                    <a:pt x="70103" y="0"/>
                  </a:lnTo>
                  <a:close/>
                </a:path>
                <a:path w="105410" h="201294">
                  <a:moveTo>
                    <a:pt x="105156" y="96138"/>
                  </a:moveTo>
                  <a:lnTo>
                    <a:pt x="70103" y="96138"/>
                  </a:lnTo>
                  <a:lnTo>
                    <a:pt x="70103" y="113664"/>
                  </a:lnTo>
                  <a:lnTo>
                    <a:pt x="96393" y="113664"/>
                  </a:lnTo>
                  <a:lnTo>
                    <a:pt x="105156" y="96138"/>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24" name="object 22">
              <a:extLst>
                <a:ext uri="{FF2B5EF4-FFF2-40B4-BE49-F238E27FC236}">
                  <a16:creationId xmlns:a16="http://schemas.microsoft.com/office/drawing/2014/main" xmlns="" id="{21135191-479D-4FF8-B657-EB09B21B4F81}"/>
                </a:ext>
              </a:extLst>
            </p:cNvPr>
            <p:cNvSpPr/>
            <p:nvPr/>
          </p:nvSpPr>
          <p:spPr>
            <a:xfrm>
              <a:off x="3462909" y="3066097"/>
              <a:ext cx="79058" cy="227648"/>
            </a:xfrm>
            <a:custGeom>
              <a:avLst/>
              <a:gdLst/>
              <a:ahLst/>
              <a:cxnLst/>
              <a:rect l="l" t="t" r="r" b="b"/>
              <a:pathLst>
                <a:path w="105410" h="303529">
                  <a:moveTo>
                    <a:pt x="35051" y="198247"/>
                  </a:moveTo>
                  <a:lnTo>
                    <a:pt x="0" y="198247"/>
                  </a:lnTo>
                  <a:lnTo>
                    <a:pt x="52577" y="303403"/>
                  </a:lnTo>
                  <a:lnTo>
                    <a:pt x="96392" y="215773"/>
                  </a:lnTo>
                  <a:lnTo>
                    <a:pt x="35051" y="215773"/>
                  </a:lnTo>
                  <a:lnTo>
                    <a:pt x="35051" y="198247"/>
                  </a:lnTo>
                  <a:close/>
                </a:path>
                <a:path w="105410" h="303529">
                  <a:moveTo>
                    <a:pt x="70103" y="0"/>
                  </a:moveTo>
                  <a:lnTo>
                    <a:pt x="35051" y="0"/>
                  </a:lnTo>
                  <a:lnTo>
                    <a:pt x="35051" y="215773"/>
                  </a:lnTo>
                  <a:lnTo>
                    <a:pt x="70103" y="215773"/>
                  </a:lnTo>
                  <a:lnTo>
                    <a:pt x="70103" y="0"/>
                  </a:lnTo>
                  <a:close/>
                </a:path>
                <a:path w="105410" h="303529">
                  <a:moveTo>
                    <a:pt x="105156" y="198247"/>
                  </a:moveTo>
                  <a:lnTo>
                    <a:pt x="70103" y="198247"/>
                  </a:lnTo>
                  <a:lnTo>
                    <a:pt x="70103" y="215773"/>
                  </a:lnTo>
                  <a:lnTo>
                    <a:pt x="96392" y="215773"/>
                  </a:lnTo>
                  <a:lnTo>
                    <a:pt x="105156" y="198247"/>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25" name="object 23">
              <a:extLst>
                <a:ext uri="{FF2B5EF4-FFF2-40B4-BE49-F238E27FC236}">
                  <a16:creationId xmlns:a16="http://schemas.microsoft.com/office/drawing/2014/main" xmlns="" id="{6023D583-D1D3-4563-8E4E-20344AD0AC5F}"/>
                </a:ext>
              </a:extLst>
            </p:cNvPr>
            <p:cNvSpPr/>
            <p:nvPr/>
          </p:nvSpPr>
          <p:spPr>
            <a:xfrm>
              <a:off x="4865370" y="2517458"/>
              <a:ext cx="79058" cy="150971"/>
            </a:xfrm>
            <a:custGeom>
              <a:avLst/>
              <a:gdLst/>
              <a:ahLst/>
              <a:cxnLst/>
              <a:rect l="l" t="t" r="r" b="b"/>
              <a:pathLst>
                <a:path w="105410" h="201294">
                  <a:moveTo>
                    <a:pt x="35051" y="96138"/>
                  </a:moveTo>
                  <a:lnTo>
                    <a:pt x="0" y="96138"/>
                  </a:lnTo>
                  <a:lnTo>
                    <a:pt x="52577" y="201294"/>
                  </a:lnTo>
                  <a:lnTo>
                    <a:pt x="96392" y="113664"/>
                  </a:lnTo>
                  <a:lnTo>
                    <a:pt x="35051" y="113664"/>
                  </a:lnTo>
                  <a:lnTo>
                    <a:pt x="35051" y="96138"/>
                  </a:lnTo>
                  <a:close/>
                </a:path>
                <a:path w="105410" h="201294">
                  <a:moveTo>
                    <a:pt x="70103" y="0"/>
                  </a:moveTo>
                  <a:lnTo>
                    <a:pt x="35051" y="0"/>
                  </a:lnTo>
                  <a:lnTo>
                    <a:pt x="35051" y="113664"/>
                  </a:lnTo>
                  <a:lnTo>
                    <a:pt x="70103" y="113664"/>
                  </a:lnTo>
                  <a:lnTo>
                    <a:pt x="70103" y="0"/>
                  </a:lnTo>
                  <a:close/>
                </a:path>
                <a:path w="105410" h="201294">
                  <a:moveTo>
                    <a:pt x="105155" y="96138"/>
                  </a:moveTo>
                  <a:lnTo>
                    <a:pt x="70103" y="96138"/>
                  </a:lnTo>
                  <a:lnTo>
                    <a:pt x="70103" y="113664"/>
                  </a:lnTo>
                  <a:lnTo>
                    <a:pt x="96392" y="113664"/>
                  </a:lnTo>
                  <a:lnTo>
                    <a:pt x="105155" y="96138"/>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26" name="object 24">
              <a:extLst>
                <a:ext uri="{FF2B5EF4-FFF2-40B4-BE49-F238E27FC236}">
                  <a16:creationId xmlns:a16="http://schemas.microsoft.com/office/drawing/2014/main" xmlns="" id="{01E83CA9-19BD-4DB7-8114-286F0071A0B3}"/>
                </a:ext>
              </a:extLst>
            </p:cNvPr>
            <p:cNvSpPr/>
            <p:nvPr/>
          </p:nvSpPr>
          <p:spPr>
            <a:xfrm>
              <a:off x="4865370" y="3080957"/>
              <a:ext cx="79058" cy="150971"/>
            </a:xfrm>
            <a:custGeom>
              <a:avLst/>
              <a:gdLst/>
              <a:ahLst/>
              <a:cxnLst/>
              <a:rect l="l" t="t" r="r" b="b"/>
              <a:pathLst>
                <a:path w="105410" h="201295">
                  <a:moveTo>
                    <a:pt x="35051" y="96138"/>
                  </a:moveTo>
                  <a:lnTo>
                    <a:pt x="0" y="96138"/>
                  </a:lnTo>
                  <a:lnTo>
                    <a:pt x="52577" y="201294"/>
                  </a:lnTo>
                  <a:lnTo>
                    <a:pt x="96392" y="113664"/>
                  </a:lnTo>
                  <a:lnTo>
                    <a:pt x="35051" y="113664"/>
                  </a:lnTo>
                  <a:lnTo>
                    <a:pt x="35051" y="96138"/>
                  </a:lnTo>
                  <a:close/>
                </a:path>
                <a:path w="105410" h="201295">
                  <a:moveTo>
                    <a:pt x="70103" y="0"/>
                  </a:moveTo>
                  <a:lnTo>
                    <a:pt x="35051" y="0"/>
                  </a:lnTo>
                  <a:lnTo>
                    <a:pt x="35051" y="113664"/>
                  </a:lnTo>
                  <a:lnTo>
                    <a:pt x="70103" y="113664"/>
                  </a:lnTo>
                  <a:lnTo>
                    <a:pt x="70103" y="0"/>
                  </a:lnTo>
                  <a:close/>
                </a:path>
                <a:path w="105410" h="201295">
                  <a:moveTo>
                    <a:pt x="105155" y="96138"/>
                  </a:moveTo>
                  <a:lnTo>
                    <a:pt x="70103" y="96138"/>
                  </a:lnTo>
                  <a:lnTo>
                    <a:pt x="70103" y="113664"/>
                  </a:lnTo>
                  <a:lnTo>
                    <a:pt x="96392" y="113664"/>
                  </a:lnTo>
                  <a:lnTo>
                    <a:pt x="105155" y="96138"/>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27" name="object 25">
              <a:extLst>
                <a:ext uri="{FF2B5EF4-FFF2-40B4-BE49-F238E27FC236}">
                  <a16:creationId xmlns:a16="http://schemas.microsoft.com/office/drawing/2014/main" xmlns="" id="{F599DA3D-0357-4FFF-87EF-0AE33875D859}"/>
                </a:ext>
              </a:extLst>
            </p:cNvPr>
            <p:cNvSpPr txBox="1"/>
            <p:nvPr/>
          </p:nvSpPr>
          <p:spPr>
            <a:xfrm>
              <a:off x="2865119" y="3763901"/>
              <a:ext cx="2605088" cy="286787"/>
            </a:xfrm>
            <a:prstGeom prst="rect">
              <a:avLst/>
            </a:prstGeom>
            <a:solidFill>
              <a:srgbClr val="F1F1F1">
                <a:alpha val="81959"/>
              </a:srgbClr>
            </a:solidFill>
            <a:ln w="12192">
              <a:solidFill>
                <a:srgbClr val="6C6C6C"/>
              </a:solidFill>
            </a:ln>
          </p:spPr>
          <p:txBody>
            <a:bodyPr vert="horz" wrap="square" lIns="0" tIns="40005" rIns="0" bIns="0" rtlCol="0">
              <a:spAutoFit/>
            </a:bodyPr>
            <a:lstStyle/>
            <a:p>
              <a:pPr marL="880565" marR="363370" indent="-512433" defTabSz="685783">
                <a:spcBef>
                  <a:spcPts val="315"/>
                </a:spcBef>
              </a:pPr>
              <a:r>
                <a:rPr sz="1351" b="1" dirty="0">
                  <a:solidFill>
                    <a:prstClr val="black"/>
                  </a:solidFill>
                  <a:latin typeface="Century Gothic"/>
                  <a:cs typeface="Century Gothic"/>
                </a:rPr>
                <a:t>Manual </a:t>
              </a:r>
              <a:r>
                <a:rPr sz="1351" b="1" spc="-4" dirty="0">
                  <a:solidFill>
                    <a:prstClr val="black"/>
                  </a:solidFill>
                  <a:latin typeface="Century Gothic"/>
                  <a:cs typeface="Century Gothic"/>
                </a:rPr>
                <a:t>Reconciliation</a:t>
              </a:r>
              <a:r>
                <a:rPr lang="en-US" sz="1351" b="1" spc="-4" dirty="0">
                  <a:solidFill>
                    <a:prstClr val="black"/>
                  </a:solidFill>
                  <a:latin typeface="Century Gothic"/>
                  <a:cs typeface="Century Gothic"/>
                </a:rPr>
                <a:t>  </a:t>
              </a:r>
              <a:r>
                <a:rPr sz="1351" b="1" spc="-4" dirty="0">
                  <a:solidFill>
                    <a:prstClr val="black"/>
                  </a:solidFill>
                  <a:latin typeface="Century Gothic"/>
                  <a:cs typeface="Century Gothic"/>
                </a:rPr>
                <a:t>processes</a:t>
              </a:r>
              <a:endParaRPr sz="1351" dirty="0">
                <a:solidFill>
                  <a:prstClr val="black"/>
                </a:solidFill>
                <a:latin typeface="Century Gothic"/>
                <a:cs typeface="Century Gothic"/>
              </a:endParaRPr>
            </a:p>
          </p:txBody>
        </p:sp>
        <p:sp>
          <p:nvSpPr>
            <p:cNvPr id="28" name="object 26">
              <a:extLst>
                <a:ext uri="{FF2B5EF4-FFF2-40B4-BE49-F238E27FC236}">
                  <a16:creationId xmlns:a16="http://schemas.microsoft.com/office/drawing/2014/main" xmlns="" id="{AA6CBD1C-28EE-4D93-8B44-AB42ED09ADA2}"/>
                </a:ext>
              </a:extLst>
            </p:cNvPr>
            <p:cNvSpPr/>
            <p:nvPr/>
          </p:nvSpPr>
          <p:spPr>
            <a:xfrm>
              <a:off x="5602986" y="1506475"/>
              <a:ext cx="0" cy="3845719"/>
            </a:xfrm>
            <a:custGeom>
              <a:avLst/>
              <a:gdLst/>
              <a:ahLst/>
              <a:cxnLst/>
              <a:rect l="l" t="t" r="r" b="b"/>
              <a:pathLst>
                <a:path h="5127625">
                  <a:moveTo>
                    <a:pt x="0" y="0"/>
                  </a:moveTo>
                  <a:lnTo>
                    <a:pt x="0" y="5127218"/>
                  </a:lnTo>
                </a:path>
              </a:pathLst>
            </a:custGeom>
            <a:ln w="15240">
              <a:solidFill>
                <a:srgbClr val="949494"/>
              </a:solidFill>
            </a:ln>
          </p:spPr>
          <p:txBody>
            <a:bodyPr wrap="square" lIns="0" tIns="0" rIns="0" bIns="0" rtlCol="0"/>
            <a:lstStyle/>
            <a:p>
              <a:pPr defTabSz="685783"/>
              <a:endParaRPr sz="1351" dirty="0">
                <a:solidFill>
                  <a:prstClr val="black"/>
                </a:solidFill>
                <a:latin typeface="Century Gothic"/>
              </a:endParaRPr>
            </a:p>
          </p:txBody>
        </p:sp>
        <p:sp>
          <p:nvSpPr>
            <p:cNvPr id="29" name="object 27">
              <a:extLst>
                <a:ext uri="{FF2B5EF4-FFF2-40B4-BE49-F238E27FC236}">
                  <a16:creationId xmlns:a16="http://schemas.microsoft.com/office/drawing/2014/main" xmlns="" id="{371FED05-4ABC-48FA-AC28-C35B6BE7A1B7}"/>
                </a:ext>
              </a:extLst>
            </p:cNvPr>
            <p:cNvSpPr txBox="1"/>
            <p:nvPr/>
          </p:nvSpPr>
          <p:spPr>
            <a:xfrm>
              <a:off x="9372504" y="4549141"/>
              <a:ext cx="1017271" cy="255732"/>
            </a:xfrm>
            <a:prstGeom prst="rect">
              <a:avLst/>
            </a:prstGeom>
          </p:spPr>
          <p:txBody>
            <a:bodyPr vert="horz" wrap="square" lIns="0" tIns="0" rIns="0" bIns="0" rtlCol="0">
              <a:spAutoFit/>
            </a:bodyPr>
            <a:lstStyle/>
            <a:p>
              <a:pPr marL="129537" marR="3811" indent="-120012" defTabSz="685783"/>
              <a:r>
                <a:rPr sz="1351" b="1" dirty="0">
                  <a:solidFill>
                    <a:prstClr val="black"/>
                  </a:solidFill>
                  <a:latin typeface="Century Gothic"/>
                  <a:cs typeface="Century Gothic"/>
                </a:rPr>
                <a:t>CONSENSUS  SERVICES</a:t>
              </a:r>
              <a:endParaRPr sz="1351" dirty="0">
                <a:solidFill>
                  <a:prstClr val="black"/>
                </a:solidFill>
                <a:latin typeface="Century Gothic"/>
                <a:cs typeface="Century Gothic"/>
              </a:endParaRPr>
            </a:p>
          </p:txBody>
        </p:sp>
        <p:sp>
          <p:nvSpPr>
            <p:cNvPr id="30" name="object 28">
              <a:extLst>
                <a:ext uri="{FF2B5EF4-FFF2-40B4-BE49-F238E27FC236}">
                  <a16:creationId xmlns:a16="http://schemas.microsoft.com/office/drawing/2014/main" xmlns="" id="{68764E0F-6571-430C-B5A5-E9D37E93B186}"/>
                </a:ext>
              </a:extLst>
            </p:cNvPr>
            <p:cNvSpPr txBox="1"/>
            <p:nvPr/>
          </p:nvSpPr>
          <p:spPr>
            <a:xfrm>
              <a:off x="9372504" y="3844385"/>
              <a:ext cx="1017271" cy="255732"/>
            </a:xfrm>
            <a:prstGeom prst="rect">
              <a:avLst/>
            </a:prstGeom>
          </p:spPr>
          <p:txBody>
            <a:bodyPr vert="horz" wrap="square" lIns="0" tIns="0" rIns="0" bIns="0" rtlCol="0">
              <a:spAutoFit/>
            </a:bodyPr>
            <a:lstStyle/>
            <a:p>
              <a:pPr marL="53815" marR="3811" indent="-44767" defTabSz="685783"/>
              <a:r>
                <a:rPr sz="1351" b="1" dirty="0">
                  <a:solidFill>
                    <a:prstClr val="black"/>
                  </a:solidFill>
                  <a:latin typeface="Century Gothic"/>
                  <a:cs typeface="Century Gothic"/>
                </a:rPr>
                <a:t>CONSENSUS  </a:t>
              </a:r>
              <a:r>
                <a:rPr sz="1351" b="1" spc="-4" dirty="0">
                  <a:solidFill>
                    <a:prstClr val="black"/>
                  </a:solidFill>
                  <a:latin typeface="Century Gothic"/>
                  <a:cs typeface="Century Gothic"/>
                </a:rPr>
                <a:t>PROTOCOL</a:t>
              </a:r>
              <a:endParaRPr sz="1351" dirty="0">
                <a:solidFill>
                  <a:prstClr val="black"/>
                </a:solidFill>
                <a:latin typeface="Century Gothic"/>
                <a:cs typeface="Century Gothic"/>
              </a:endParaRPr>
            </a:p>
          </p:txBody>
        </p:sp>
        <p:sp>
          <p:nvSpPr>
            <p:cNvPr id="31" name="object 29">
              <a:extLst>
                <a:ext uri="{FF2B5EF4-FFF2-40B4-BE49-F238E27FC236}">
                  <a16:creationId xmlns:a16="http://schemas.microsoft.com/office/drawing/2014/main" xmlns="" id="{2A0BF276-AE75-4DC6-BD97-47C5F1F0EDFF}"/>
                </a:ext>
              </a:extLst>
            </p:cNvPr>
            <p:cNvSpPr txBox="1"/>
            <p:nvPr/>
          </p:nvSpPr>
          <p:spPr>
            <a:xfrm>
              <a:off x="9456609" y="3367088"/>
              <a:ext cx="869156" cy="127866"/>
            </a:xfrm>
            <a:prstGeom prst="rect">
              <a:avLst/>
            </a:prstGeom>
          </p:spPr>
          <p:txBody>
            <a:bodyPr vert="horz" wrap="square" lIns="0" tIns="0" rIns="0" bIns="0" rtlCol="0">
              <a:spAutoFit/>
            </a:bodyPr>
            <a:lstStyle/>
            <a:p>
              <a:pPr marL="9525" defTabSz="685783"/>
              <a:r>
                <a:rPr sz="1351" b="1" spc="-4" dirty="0">
                  <a:solidFill>
                    <a:prstClr val="black"/>
                  </a:solidFill>
                  <a:latin typeface="Century Gothic"/>
                  <a:cs typeface="Century Gothic"/>
                </a:rPr>
                <a:t>DATABASE</a:t>
              </a:r>
              <a:endParaRPr sz="1351" dirty="0">
                <a:solidFill>
                  <a:prstClr val="black"/>
                </a:solidFill>
                <a:latin typeface="Century Gothic"/>
                <a:cs typeface="Century Gothic"/>
              </a:endParaRPr>
            </a:p>
          </p:txBody>
        </p:sp>
        <p:sp>
          <p:nvSpPr>
            <p:cNvPr id="32" name="object 30">
              <a:extLst>
                <a:ext uri="{FF2B5EF4-FFF2-40B4-BE49-F238E27FC236}">
                  <a16:creationId xmlns:a16="http://schemas.microsoft.com/office/drawing/2014/main" xmlns="" id="{B4A5109D-8C53-4172-95F1-904BEB081CD9}"/>
                </a:ext>
              </a:extLst>
            </p:cNvPr>
            <p:cNvSpPr txBox="1"/>
            <p:nvPr/>
          </p:nvSpPr>
          <p:spPr>
            <a:xfrm>
              <a:off x="9343072" y="2792540"/>
              <a:ext cx="1096328" cy="127866"/>
            </a:xfrm>
            <a:prstGeom prst="rect">
              <a:avLst/>
            </a:prstGeom>
          </p:spPr>
          <p:txBody>
            <a:bodyPr vert="horz" wrap="square" lIns="0" tIns="0" rIns="0" bIns="0" rtlCol="0">
              <a:spAutoFit/>
            </a:bodyPr>
            <a:lstStyle/>
            <a:p>
              <a:pPr marL="9525" defTabSz="685783"/>
              <a:r>
                <a:rPr sz="1351" b="1" dirty="0">
                  <a:solidFill>
                    <a:prstClr val="black"/>
                  </a:solidFill>
                  <a:latin typeface="Century Gothic"/>
                  <a:cs typeface="Century Gothic"/>
                </a:rPr>
                <a:t>MIDDLEWARE</a:t>
              </a:r>
              <a:endParaRPr sz="1351" dirty="0">
                <a:solidFill>
                  <a:prstClr val="black"/>
                </a:solidFill>
                <a:latin typeface="Century Gothic"/>
                <a:cs typeface="Century Gothic"/>
              </a:endParaRPr>
            </a:p>
          </p:txBody>
        </p:sp>
        <p:sp>
          <p:nvSpPr>
            <p:cNvPr id="33" name="object 31">
              <a:extLst>
                <a:ext uri="{FF2B5EF4-FFF2-40B4-BE49-F238E27FC236}">
                  <a16:creationId xmlns:a16="http://schemas.microsoft.com/office/drawing/2014/main" xmlns="" id="{09C1C9FD-075B-4FCC-8A89-552FE7A1E9A9}"/>
                </a:ext>
              </a:extLst>
            </p:cNvPr>
            <p:cNvSpPr txBox="1"/>
            <p:nvPr/>
          </p:nvSpPr>
          <p:spPr>
            <a:xfrm>
              <a:off x="9710641" y="2286476"/>
              <a:ext cx="362427" cy="127866"/>
            </a:xfrm>
            <a:prstGeom prst="rect">
              <a:avLst/>
            </a:prstGeom>
          </p:spPr>
          <p:txBody>
            <a:bodyPr vert="horz" wrap="square" lIns="0" tIns="0" rIns="0" bIns="0" rtlCol="0">
              <a:spAutoFit/>
            </a:bodyPr>
            <a:lstStyle/>
            <a:p>
              <a:pPr marL="9525" defTabSz="685783"/>
              <a:r>
                <a:rPr sz="1351" b="1" dirty="0">
                  <a:solidFill>
                    <a:prstClr val="black"/>
                  </a:solidFill>
                  <a:latin typeface="Century Gothic"/>
                  <a:cs typeface="Century Gothic"/>
                </a:rPr>
                <a:t>WEB</a:t>
              </a:r>
              <a:endParaRPr sz="1351" dirty="0">
                <a:solidFill>
                  <a:prstClr val="black"/>
                </a:solidFill>
                <a:latin typeface="Century Gothic"/>
                <a:cs typeface="Century Gothic"/>
              </a:endParaRPr>
            </a:p>
          </p:txBody>
        </p:sp>
        <p:sp>
          <p:nvSpPr>
            <p:cNvPr id="34" name="object 32">
              <a:extLst>
                <a:ext uri="{FF2B5EF4-FFF2-40B4-BE49-F238E27FC236}">
                  <a16:creationId xmlns:a16="http://schemas.microsoft.com/office/drawing/2014/main" xmlns="" id="{15D2573A-B294-417A-BA63-7A6CB8DB780F}"/>
                </a:ext>
              </a:extLst>
            </p:cNvPr>
            <p:cNvSpPr/>
            <p:nvPr/>
          </p:nvSpPr>
          <p:spPr>
            <a:xfrm>
              <a:off x="6458713" y="2120265"/>
              <a:ext cx="991076" cy="396716"/>
            </a:xfrm>
            <a:custGeom>
              <a:avLst/>
              <a:gdLst/>
              <a:ahLst/>
              <a:cxnLst/>
              <a:rect l="l" t="t" r="r" b="b"/>
              <a:pathLst>
                <a:path w="1321434" h="528955">
                  <a:moveTo>
                    <a:pt x="0" y="528827"/>
                  </a:moveTo>
                  <a:lnTo>
                    <a:pt x="1321307" y="528827"/>
                  </a:lnTo>
                  <a:lnTo>
                    <a:pt x="1321307" y="0"/>
                  </a:lnTo>
                  <a:lnTo>
                    <a:pt x="0" y="0"/>
                  </a:lnTo>
                  <a:lnTo>
                    <a:pt x="0" y="528827"/>
                  </a:lnTo>
                  <a:close/>
                </a:path>
              </a:pathLst>
            </a:custGeom>
            <a:solidFill>
              <a:srgbClr val="D4E3FB">
                <a:alpha val="81959"/>
              </a:srgbClr>
            </a:solidFill>
          </p:spPr>
          <p:txBody>
            <a:bodyPr wrap="square" lIns="0" tIns="0" rIns="0" bIns="0" rtlCol="0"/>
            <a:lstStyle/>
            <a:p>
              <a:pPr defTabSz="685783"/>
              <a:endParaRPr sz="1351" dirty="0">
                <a:solidFill>
                  <a:prstClr val="black"/>
                </a:solidFill>
                <a:latin typeface="Century Gothic"/>
              </a:endParaRPr>
            </a:p>
          </p:txBody>
        </p:sp>
        <p:sp>
          <p:nvSpPr>
            <p:cNvPr id="35" name="object 33">
              <a:extLst>
                <a:ext uri="{FF2B5EF4-FFF2-40B4-BE49-F238E27FC236}">
                  <a16:creationId xmlns:a16="http://schemas.microsoft.com/office/drawing/2014/main" xmlns="" id="{4353083C-A523-4E28-A9F3-33AF512DF0DA}"/>
                </a:ext>
              </a:extLst>
            </p:cNvPr>
            <p:cNvSpPr txBox="1"/>
            <p:nvPr/>
          </p:nvSpPr>
          <p:spPr>
            <a:xfrm>
              <a:off x="6458713" y="2120264"/>
              <a:ext cx="991076" cy="196261"/>
            </a:xfrm>
            <a:prstGeom prst="rect">
              <a:avLst/>
            </a:prstGeom>
            <a:ln w="12192">
              <a:solidFill>
                <a:srgbClr val="6C6C6C"/>
              </a:solidFill>
            </a:ln>
          </p:spPr>
          <p:txBody>
            <a:bodyPr vert="horz" wrap="square" lIns="0" tIns="88107" rIns="0" bIns="0" rtlCol="0">
              <a:spAutoFit/>
            </a:bodyPr>
            <a:lstStyle/>
            <a:p>
              <a:pPr marL="138586" defTabSz="685783">
                <a:spcBef>
                  <a:spcPts val="695"/>
                </a:spcBef>
              </a:pPr>
              <a:r>
                <a:rPr sz="1351" b="1" dirty="0">
                  <a:solidFill>
                    <a:prstClr val="black"/>
                  </a:solidFill>
                  <a:latin typeface="Century Gothic"/>
                  <a:cs typeface="Century Gothic"/>
                </a:rPr>
                <a:t>A’s</a:t>
              </a:r>
              <a:r>
                <a:rPr sz="1351" b="1" spc="-83" dirty="0">
                  <a:solidFill>
                    <a:prstClr val="black"/>
                  </a:solidFill>
                  <a:latin typeface="Century Gothic"/>
                  <a:cs typeface="Century Gothic"/>
                </a:rPr>
                <a:t> </a:t>
              </a:r>
              <a:r>
                <a:rPr sz="1351" b="1" dirty="0">
                  <a:solidFill>
                    <a:prstClr val="black"/>
                  </a:solidFill>
                  <a:latin typeface="Century Gothic"/>
                  <a:cs typeface="Century Gothic"/>
                </a:rPr>
                <a:t>View</a:t>
              </a:r>
              <a:endParaRPr sz="1351" dirty="0">
                <a:solidFill>
                  <a:prstClr val="black"/>
                </a:solidFill>
                <a:latin typeface="Century Gothic"/>
                <a:cs typeface="Century Gothic"/>
              </a:endParaRPr>
            </a:p>
          </p:txBody>
        </p:sp>
        <p:sp>
          <p:nvSpPr>
            <p:cNvPr id="36" name="object 34">
              <a:extLst>
                <a:ext uri="{FF2B5EF4-FFF2-40B4-BE49-F238E27FC236}">
                  <a16:creationId xmlns:a16="http://schemas.microsoft.com/office/drawing/2014/main" xmlns="" id="{A4197B9D-9B36-43FA-86CA-49C00CEF21DD}"/>
                </a:ext>
              </a:extLst>
            </p:cNvPr>
            <p:cNvSpPr txBox="1"/>
            <p:nvPr/>
          </p:nvSpPr>
          <p:spPr>
            <a:xfrm>
              <a:off x="7862315" y="2120266"/>
              <a:ext cx="990124" cy="201807"/>
            </a:xfrm>
            <a:prstGeom prst="rect">
              <a:avLst/>
            </a:prstGeom>
            <a:solidFill>
              <a:srgbClr val="D4E3FB">
                <a:alpha val="81959"/>
              </a:srgbClr>
            </a:solidFill>
            <a:ln w="12192">
              <a:solidFill>
                <a:srgbClr val="6C6C6C"/>
              </a:solidFill>
            </a:ln>
          </p:spPr>
          <p:txBody>
            <a:bodyPr vert="horz" wrap="square" lIns="0" tIns="95251" rIns="0" bIns="0" rtlCol="0">
              <a:spAutoFit/>
            </a:bodyPr>
            <a:lstStyle/>
            <a:p>
              <a:pPr marL="151920" defTabSz="685783">
                <a:spcBef>
                  <a:spcPts val="751"/>
                </a:spcBef>
              </a:pPr>
              <a:r>
                <a:rPr sz="1351" b="1" dirty="0">
                  <a:solidFill>
                    <a:prstClr val="black"/>
                  </a:solidFill>
                  <a:latin typeface="Century Gothic"/>
                  <a:cs typeface="Century Gothic"/>
                </a:rPr>
                <a:t>B’s</a:t>
              </a:r>
              <a:r>
                <a:rPr sz="1351" b="1" spc="-87" dirty="0">
                  <a:solidFill>
                    <a:prstClr val="black"/>
                  </a:solidFill>
                  <a:latin typeface="Century Gothic"/>
                  <a:cs typeface="Century Gothic"/>
                </a:rPr>
                <a:t> </a:t>
              </a:r>
              <a:r>
                <a:rPr sz="1351" b="1" dirty="0">
                  <a:solidFill>
                    <a:prstClr val="black"/>
                  </a:solidFill>
                  <a:latin typeface="Century Gothic"/>
                  <a:cs typeface="Century Gothic"/>
                </a:rPr>
                <a:t>View</a:t>
              </a:r>
              <a:endParaRPr sz="1351" dirty="0">
                <a:solidFill>
                  <a:prstClr val="black"/>
                </a:solidFill>
                <a:latin typeface="Century Gothic"/>
                <a:cs typeface="Century Gothic"/>
              </a:endParaRPr>
            </a:p>
          </p:txBody>
        </p:sp>
        <p:sp>
          <p:nvSpPr>
            <p:cNvPr id="37" name="object 35">
              <a:extLst>
                <a:ext uri="{FF2B5EF4-FFF2-40B4-BE49-F238E27FC236}">
                  <a16:creationId xmlns:a16="http://schemas.microsoft.com/office/drawing/2014/main" xmlns="" id="{19524B3F-FF6C-43B8-AB05-AFC87FC2380B}"/>
                </a:ext>
              </a:extLst>
            </p:cNvPr>
            <p:cNvSpPr/>
            <p:nvPr/>
          </p:nvSpPr>
          <p:spPr>
            <a:xfrm>
              <a:off x="6458713" y="2668906"/>
              <a:ext cx="991076" cy="303092"/>
            </a:xfrm>
            <a:custGeom>
              <a:avLst/>
              <a:gdLst/>
              <a:ahLst/>
              <a:cxnLst/>
              <a:rect l="l" t="t" r="r" b="b"/>
              <a:pathLst>
                <a:path w="1321434" h="528954">
                  <a:moveTo>
                    <a:pt x="0" y="528827"/>
                  </a:moveTo>
                  <a:lnTo>
                    <a:pt x="1321307" y="528827"/>
                  </a:lnTo>
                  <a:lnTo>
                    <a:pt x="1321307" y="0"/>
                  </a:lnTo>
                  <a:lnTo>
                    <a:pt x="0" y="0"/>
                  </a:lnTo>
                  <a:lnTo>
                    <a:pt x="0" y="528827"/>
                  </a:lnTo>
                  <a:close/>
                </a:path>
              </a:pathLst>
            </a:custGeom>
            <a:solidFill>
              <a:srgbClr val="D4E3FB">
                <a:alpha val="81959"/>
              </a:srgbClr>
            </a:solidFill>
          </p:spPr>
          <p:txBody>
            <a:bodyPr wrap="square" lIns="0" tIns="0" rIns="0" bIns="0" rtlCol="0"/>
            <a:lstStyle/>
            <a:p>
              <a:pPr defTabSz="685783"/>
              <a:endParaRPr sz="1351" dirty="0">
                <a:solidFill>
                  <a:prstClr val="black"/>
                </a:solidFill>
                <a:latin typeface="Century Gothic"/>
              </a:endParaRPr>
            </a:p>
          </p:txBody>
        </p:sp>
        <p:sp>
          <p:nvSpPr>
            <p:cNvPr id="38" name="object 36">
              <a:extLst>
                <a:ext uri="{FF2B5EF4-FFF2-40B4-BE49-F238E27FC236}">
                  <a16:creationId xmlns:a16="http://schemas.microsoft.com/office/drawing/2014/main" xmlns="" id="{40B4718C-1AB0-4E70-852F-B8C2D91436E4}"/>
                </a:ext>
              </a:extLst>
            </p:cNvPr>
            <p:cNvSpPr txBox="1"/>
            <p:nvPr/>
          </p:nvSpPr>
          <p:spPr>
            <a:xfrm>
              <a:off x="6458713" y="2668904"/>
              <a:ext cx="991076" cy="195889"/>
            </a:xfrm>
            <a:prstGeom prst="rect">
              <a:avLst/>
            </a:prstGeom>
            <a:ln w="12192">
              <a:solidFill>
                <a:srgbClr val="6C6C6C"/>
              </a:solidFill>
            </a:ln>
          </p:spPr>
          <p:txBody>
            <a:bodyPr vert="horz" wrap="square" lIns="0" tIns="87629" rIns="0" bIns="0" rtlCol="0">
              <a:spAutoFit/>
            </a:bodyPr>
            <a:lstStyle/>
            <a:p>
              <a:pPr marL="132871" defTabSz="685783">
                <a:spcBef>
                  <a:spcPts val="689"/>
                </a:spcBef>
              </a:pPr>
              <a:r>
                <a:rPr sz="1351" b="1" spc="-4" dirty="0">
                  <a:solidFill>
                    <a:prstClr val="black"/>
                  </a:solidFill>
                  <a:latin typeface="Century Gothic"/>
                  <a:cs typeface="Century Gothic"/>
                </a:rPr>
                <a:t>Biz</a:t>
              </a:r>
              <a:r>
                <a:rPr sz="1351" b="1" spc="-71" dirty="0">
                  <a:solidFill>
                    <a:prstClr val="black"/>
                  </a:solidFill>
                  <a:latin typeface="Century Gothic"/>
                  <a:cs typeface="Century Gothic"/>
                </a:rPr>
                <a:t> </a:t>
              </a:r>
              <a:r>
                <a:rPr sz="1351" b="1" spc="-4" dirty="0">
                  <a:solidFill>
                    <a:prstClr val="black"/>
                  </a:solidFill>
                  <a:latin typeface="Century Gothic"/>
                  <a:cs typeface="Century Gothic"/>
                </a:rPr>
                <a:t>Logic</a:t>
              </a:r>
              <a:endParaRPr sz="1351" dirty="0">
                <a:solidFill>
                  <a:prstClr val="black"/>
                </a:solidFill>
                <a:latin typeface="Century Gothic"/>
                <a:cs typeface="Century Gothic"/>
              </a:endParaRPr>
            </a:p>
          </p:txBody>
        </p:sp>
        <p:sp>
          <p:nvSpPr>
            <p:cNvPr id="39" name="object 37">
              <a:extLst>
                <a:ext uri="{FF2B5EF4-FFF2-40B4-BE49-F238E27FC236}">
                  <a16:creationId xmlns:a16="http://schemas.microsoft.com/office/drawing/2014/main" xmlns="" id="{999E3167-4085-416F-82F8-896F3E6A2031}"/>
                </a:ext>
              </a:extLst>
            </p:cNvPr>
            <p:cNvSpPr txBox="1"/>
            <p:nvPr/>
          </p:nvSpPr>
          <p:spPr>
            <a:xfrm>
              <a:off x="7862315" y="2668906"/>
              <a:ext cx="990124" cy="201435"/>
            </a:xfrm>
            <a:prstGeom prst="rect">
              <a:avLst/>
            </a:prstGeom>
            <a:solidFill>
              <a:srgbClr val="D4E3FB">
                <a:alpha val="81959"/>
              </a:srgbClr>
            </a:solidFill>
            <a:ln w="12191">
              <a:solidFill>
                <a:srgbClr val="6C6C6C"/>
              </a:solidFill>
            </a:ln>
          </p:spPr>
          <p:txBody>
            <a:bodyPr vert="horz" wrap="square" lIns="0" tIns="94773" rIns="0" bIns="0" rtlCol="0">
              <a:spAutoFit/>
            </a:bodyPr>
            <a:lstStyle/>
            <a:p>
              <a:pPr marL="132395" defTabSz="685783">
                <a:spcBef>
                  <a:spcPts val="747"/>
                </a:spcBef>
              </a:pPr>
              <a:r>
                <a:rPr sz="1351" b="1" spc="-4" dirty="0">
                  <a:solidFill>
                    <a:prstClr val="black"/>
                  </a:solidFill>
                  <a:latin typeface="Century Gothic"/>
                  <a:cs typeface="Century Gothic"/>
                </a:rPr>
                <a:t>Biz</a:t>
              </a:r>
              <a:r>
                <a:rPr sz="1351" b="1" spc="-71" dirty="0">
                  <a:solidFill>
                    <a:prstClr val="black"/>
                  </a:solidFill>
                  <a:latin typeface="Century Gothic"/>
                  <a:cs typeface="Century Gothic"/>
                </a:rPr>
                <a:t> </a:t>
              </a:r>
              <a:r>
                <a:rPr sz="1351" b="1" dirty="0">
                  <a:solidFill>
                    <a:prstClr val="black"/>
                  </a:solidFill>
                  <a:latin typeface="Century Gothic"/>
                  <a:cs typeface="Century Gothic"/>
                </a:rPr>
                <a:t>Logic</a:t>
              </a:r>
              <a:endParaRPr sz="1351" dirty="0">
                <a:solidFill>
                  <a:prstClr val="black"/>
                </a:solidFill>
                <a:latin typeface="Century Gothic"/>
                <a:cs typeface="Century Gothic"/>
              </a:endParaRPr>
            </a:p>
          </p:txBody>
        </p:sp>
        <p:sp>
          <p:nvSpPr>
            <p:cNvPr id="40" name="object 38">
              <a:extLst>
                <a:ext uri="{FF2B5EF4-FFF2-40B4-BE49-F238E27FC236}">
                  <a16:creationId xmlns:a16="http://schemas.microsoft.com/office/drawing/2014/main" xmlns="" id="{9B586B51-030A-4D70-921E-DEE51DC2895F}"/>
                </a:ext>
              </a:extLst>
            </p:cNvPr>
            <p:cNvSpPr/>
            <p:nvPr/>
          </p:nvSpPr>
          <p:spPr>
            <a:xfrm>
              <a:off x="6458713" y="3239548"/>
              <a:ext cx="991076" cy="378143"/>
            </a:xfrm>
            <a:custGeom>
              <a:avLst/>
              <a:gdLst/>
              <a:ahLst/>
              <a:cxnLst/>
              <a:rect l="l" t="t" r="r" b="b"/>
              <a:pathLst>
                <a:path w="1321434" h="504189">
                  <a:moveTo>
                    <a:pt x="0" y="0"/>
                  </a:moveTo>
                  <a:lnTo>
                    <a:pt x="0" y="432053"/>
                  </a:lnTo>
                  <a:lnTo>
                    <a:pt x="4444" y="440448"/>
                  </a:lnTo>
                  <a:lnTo>
                    <a:pt x="67149" y="463713"/>
                  </a:lnTo>
                  <a:lnTo>
                    <a:pt x="145137" y="477084"/>
                  </a:lnTo>
                  <a:lnTo>
                    <a:pt x="193500" y="482965"/>
                  </a:lnTo>
                  <a:lnTo>
                    <a:pt x="247447" y="488237"/>
                  </a:lnTo>
                  <a:lnTo>
                    <a:pt x="306484" y="492847"/>
                  </a:lnTo>
                  <a:lnTo>
                    <a:pt x="370114" y="496740"/>
                  </a:lnTo>
                  <a:lnTo>
                    <a:pt x="437841" y="499862"/>
                  </a:lnTo>
                  <a:lnTo>
                    <a:pt x="509171" y="502160"/>
                  </a:lnTo>
                  <a:lnTo>
                    <a:pt x="583607" y="503578"/>
                  </a:lnTo>
                  <a:lnTo>
                    <a:pt x="660653" y="504063"/>
                  </a:lnTo>
                  <a:lnTo>
                    <a:pt x="737700" y="503578"/>
                  </a:lnTo>
                  <a:lnTo>
                    <a:pt x="812136" y="502160"/>
                  </a:lnTo>
                  <a:lnTo>
                    <a:pt x="883466" y="499862"/>
                  </a:lnTo>
                  <a:lnTo>
                    <a:pt x="951193" y="496740"/>
                  </a:lnTo>
                  <a:lnTo>
                    <a:pt x="1014823" y="492847"/>
                  </a:lnTo>
                  <a:lnTo>
                    <a:pt x="1073860" y="488237"/>
                  </a:lnTo>
                  <a:lnTo>
                    <a:pt x="1127807" y="482965"/>
                  </a:lnTo>
                  <a:lnTo>
                    <a:pt x="1176170" y="477084"/>
                  </a:lnTo>
                  <a:lnTo>
                    <a:pt x="1218452" y="470648"/>
                  </a:lnTo>
                  <a:lnTo>
                    <a:pt x="1282792" y="456332"/>
                  </a:lnTo>
                  <a:lnTo>
                    <a:pt x="1321307" y="432053"/>
                  </a:lnTo>
                  <a:lnTo>
                    <a:pt x="1321307" y="72008"/>
                  </a:lnTo>
                  <a:lnTo>
                    <a:pt x="660653" y="72008"/>
                  </a:lnTo>
                  <a:lnTo>
                    <a:pt x="583607" y="71524"/>
                  </a:lnTo>
                  <a:lnTo>
                    <a:pt x="509171" y="70106"/>
                  </a:lnTo>
                  <a:lnTo>
                    <a:pt x="437841" y="67808"/>
                  </a:lnTo>
                  <a:lnTo>
                    <a:pt x="370114" y="64686"/>
                  </a:lnTo>
                  <a:lnTo>
                    <a:pt x="306484" y="60793"/>
                  </a:lnTo>
                  <a:lnTo>
                    <a:pt x="247447" y="56183"/>
                  </a:lnTo>
                  <a:lnTo>
                    <a:pt x="193500" y="50911"/>
                  </a:lnTo>
                  <a:lnTo>
                    <a:pt x="145137" y="45030"/>
                  </a:lnTo>
                  <a:lnTo>
                    <a:pt x="102855" y="38594"/>
                  </a:lnTo>
                  <a:lnTo>
                    <a:pt x="38515" y="24278"/>
                  </a:lnTo>
                  <a:lnTo>
                    <a:pt x="4444" y="8394"/>
                  </a:lnTo>
                  <a:lnTo>
                    <a:pt x="0" y="0"/>
                  </a:lnTo>
                  <a:close/>
                </a:path>
                <a:path w="1321434" h="504189">
                  <a:moveTo>
                    <a:pt x="1321307" y="0"/>
                  </a:moveTo>
                  <a:lnTo>
                    <a:pt x="1282792" y="24278"/>
                  </a:lnTo>
                  <a:lnTo>
                    <a:pt x="1218452" y="38594"/>
                  </a:lnTo>
                  <a:lnTo>
                    <a:pt x="1176170" y="45030"/>
                  </a:lnTo>
                  <a:lnTo>
                    <a:pt x="1127807" y="50911"/>
                  </a:lnTo>
                  <a:lnTo>
                    <a:pt x="1073860" y="56183"/>
                  </a:lnTo>
                  <a:lnTo>
                    <a:pt x="1014823" y="60793"/>
                  </a:lnTo>
                  <a:lnTo>
                    <a:pt x="951193" y="64686"/>
                  </a:lnTo>
                  <a:lnTo>
                    <a:pt x="883466" y="67808"/>
                  </a:lnTo>
                  <a:lnTo>
                    <a:pt x="812136" y="70106"/>
                  </a:lnTo>
                  <a:lnTo>
                    <a:pt x="737700" y="71524"/>
                  </a:lnTo>
                  <a:lnTo>
                    <a:pt x="660653" y="72008"/>
                  </a:lnTo>
                  <a:lnTo>
                    <a:pt x="1321307" y="72008"/>
                  </a:lnTo>
                  <a:lnTo>
                    <a:pt x="1321307" y="0"/>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41" name="object 39">
              <a:extLst>
                <a:ext uri="{FF2B5EF4-FFF2-40B4-BE49-F238E27FC236}">
                  <a16:creationId xmlns:a16="http://schemas.microsoft.com/office/drawing/2014/main" xmlns="" id="{4723A969-E007-46BD-9E21-7B6FC256BA51}"/>
                </a:ext>
              </a:extLst>
            </p:cNvPr>
            <p:cNvSpPr/>
            <p:nvPr/>
          </p:nvSpPr>
          <p:spPr>
            <a:xfrm>
              <a:off x="6458713" y="3185542"/>
              <a:ext cx="991076" cy="108109"/>
            </a:xfrm>
            <a:custGeom>
              <a:avLst/>
              <a:gdLst/>
              <a:ahLst/>
              <a:cxnLst/>
              <a:rect l="l" t="t" r="r" b="b"/>
              <a:pathLst>
                <a:path w="1321434" h="144145">
                  <a:moveTo>
                    <a:pt x="660653" y="0"/>
                  </a:moveTo>
                  <a:lnTo>
                    <a:pt x="583607" y="484"/>
                  </a:lnTo>
                  <a:lnTo>
                    <a:pt x="509171" y="1902"/>
                  </a:lnTo>
                  <a:lnTo>
                    <a:pt x="437841" y="4200"/>
                  </a:lnTo>
                  <a:lnTo>
                    <a:pt x="370114" y="7322"/>
                  </a:lnTo>
                  <a:lnTo>
                    <a:pt x="306484" y="11215"/>
                  </a:lnTo>
                  <a:lnTo>
                    <a:pt x="247447" y="15825"/>
                  </a:lnTo>
                  <a:lnTo>
                    <a:pt x="193500" y="21097"/>
                  </a:lnTo>
                  <a:lnTo>
                    <a:pt x="145137" y="26978"/>
                  </a:lnTo>
                  <a:lnTo>
                    <a:pt x="102855" y="33414"/>
                  </a:lnTo>
                  <a:lnTo>
                    <a:pt x="38515" y="47730"/>
                  </a:lnTo>
                  <a:lnTo>
                    <a:pt x="0" y="72009"/>
                  </a:lnTo>
                  <a:lnTo>
                    <a:pt x="4444" y="80403"/>
                  </a:lnTo>
                  <a:lnTo>
                    <a:pt x="67149" y="103668"/>
                  </a:lnTo>
                  <a:lnTo>
                    <a:pt x="145137" y="117039"/>
                  </a:lnTo>
                  <a:lnTo>
                    <a:pt x="193500" y="122920"/>
                  </a:lnTo>
                  <a:lnTo>
                    <a:pt x="247447" y="128192"/>
                  </a:lnTo>
                  <a:lnTo>
                    <a:pt x="306484" y="132802"/>
                  </a:lnTo>
                  <a:lnTo>
                    <a:pt x="370114" y="136695"/>
                  </a:lnTo>
                  <a:lnTo>
                    <a:pt x="437841" y="139817"/>
                  </a:lnTo>
                  <a:lnTo>
                    <a:pt x="509171" y="142115"/>
                  </a:lnTo>
                  <a:lnTo>
                    <a:pt x="583607" y="143533"/>
                  </a:lnTo>
                  <a:lnTo>
                    <a:pt x="660653" y="144018"/>
                  </a:lnTo>
                  <a:lnTo>
                    <a:pt x="737700" y="143533"/>
                  </a:lnTo>
                  <a:lnTo>
                    <a:pt x="812136" y="142115"/>
                  </a:lnTo>
                  <a:lnTo>
                    <a:pt x="883466" y="139817"/>
                  </a:lnTo>
                  <a:lnTo>
                    <a:pt x="951193" y="136695"/>
                  </a:lnTo>
                  <a:lnTo>
                    <a:pt x="1014823" y="132802"/>
                  </a:lnTo>
                  <a:lnTo>
                    <a:pt x="1073860" y="128192"/>
                  </a:lnTo>
                  <a:lnTo>
                    <a:pt x="1127807" y="122920"/>
                  </a:lnTo>
                  <a:lnTo>
                    <a:pt x="1176170" y="117039"/>
                  </a:lnTo>
                  <a:lnTo>
                    <a:pt x="1218452" y="110603"/>
                  </a:lnTo>
                  <a:lnTo>
                    <a:pt x="1282792" y="96287"/>
                  </a:lnTo>
                  <a:lnTo>
                    <a:pt x="1321307" y="72009"/>
                  </a:lnTo>
                  <a:lnTo>
                    <a:pt x="1316863" y="63614"/>
                  </a:lnTo>
                  <a:lnTo>
                    <a:pt x="1254158" y="40349"/>
                  </a:lnTo>
                  <a:lnTo>
                    <a:pt x="1176170" y="26978"/>
                  </a:lnTo>
                  <a:lnTo>
                    <a:pt x="1127807" y="21097"/>
                  </a:lnTo>
                  <a:lnTo>
                    <a:pt x="1073860" y="15825"/>
                  </a:lnTo>
                  <a:lnTo>
                    <a:pt x="1014823" y="11215"/>
                  </a:lnTo>
                  <a:lnTo>
                    <a:pt x="951193" y="7322"/>
                  </a:lnTo>
                  <a:lnTo>
                    <a:pt x="883466" y="4200"/>
                  </a:lnTo>
                  <a:lnTo>
                    <a:pt x="812136" y="1902"/>
                  </a:lnTo>
                  <a:lnTo>
                    <a:pt x="737700" y="484"/>
                  </a:lnTo>
                  <a:lnTo>
                    <a:pt x="660653" y="0"/>
                  </a:lnTo>
                  <a:close/>
                </a:path>
              </a:pathLst>
            </a:custGeom>
            <a:solidFill>
              <a:srgbClr val="BEBEBE"/>
            </a:solidFill>
          </p:spPr>
          <p:txBody>
            <a:bodyPr wrap="square" lIns="0" tIns="0" rIns="0" bIns="0" rtlCol="0"/>
            <a:lstStyle/>
            <a:p>
              <a:pPr defTabSz="685783"/>
              <a:endParaRPr sz="1351" dirty="0">
                <a:solidFill>
                  <a:prstClr val="black"/>
                </a:solidFill>
                <a:latin typeface="Century Gothic"/>
              </a:endParaRPr>
            </a:p>
          </p:txBody>
        </p:sp>
        <p:sp>
          <p:nvSpPr>
            <p:cNvPr id="42" name="object 40">
              <a:extLst>
                <a:ext uri="{FF2B5EF4-FFF2-40B4-BE49-F238E27FC236}">
                  <a16:creationId xmlns:a16="http://schemas.microsoft.com/office/drawing/2014/main" xmlns="" id="{02DCE614-05D7-41DE-BFB3-2E9DA02DB9F6}"/>
                </a:ext>
              </a:extLst>
            </p:cNvPr>
            <p:cNvSpPr/>
            <p:nvPr/>
          </p:nvSpPr>
          <p:spPr>
            <a:xfrm>
              <a:off x="6458713" y="3185542"/>
              <a:ext cx="991076" cy="108109"/>
            </a:xfrm>
            <a:custGeom>
              <a:avLst/>
              <a:gdLst/>
              <a:ahLst/>
              <a:cxnLst/>
              <a:rect l="l" t="t" r="r" b="b"/>
              <a:pathLst>
                <a:path w="1321434" h="144145">
                  <a:moveTo>
                    <a:pt x="1321307" y="72009"/>
                  </a:moveTo>
                  <a:lnTo>
                    <a:pt x="1282792" y="96287"/>
                  </a:lnTo>
                  <a:lnTo>
                    <a:pt x="1218452" y="110603"/>
                  </a:lnTo>
                  <a:lnTo>
                    <a:pt x="1176170" y="117039"/>
                  </a:lnTo>
                  <a:lnTo>
                    <a:pt x="1127807" y="122920"/>
                  </a:lnTo>
                  <a:lnTo>
                    <a:pt x="1073860" y="128192"/>
                  </a:lnTo>
                  <a:lnTo>
                    <a:pt x="1014823" y="132802"/>
                  </a:lnTo>
                  <a:lnTo>
                    <a:pt x="951193" y="136695"/>
                  </a:lnTo>
                  <a:lnTo>
                    <a:pt x="883466" y="139817"/>
                  </a:lnTo>
                  <a:lnTo>
                    <a:pt x="812136" y="142115"/>
                  </a:lnTo>
                  <a:lnTo>
                    <a:pt x="737700" y="143533"/>
                  </a:lnTo>
                  <a:lnTo>
                    <a:pt x="660653" y="144018"/>
                  </a:lnTo>
                  <a:lnTo>
                    <a:pt x="583607" y="143533"/>
                  </a:lnTo>
                  <a:lnTo>
                    <a:pt x="509171" y="142115"/>
                  </a:lnTo>
                  <a:lnTo>
                    <a:pt x="437841" y="139817"/>
                  </a:lnTo>
                  <a:lnTo>
                    <a:pt x="370114" y="136695"/>
                  </a:lnTo>
                  <a:lnTo>
                    <a:pt x="306484" y="132802"/>
                  </a:lnTo>
                  <a:lnTo>
                    <a:pt x="247447" y="128192"/>
                  </a:lnTo>
                  <a:lnTo>
                    <a:pt x="193500" y="122920"/>
                  </a:lnTo>
                  <a:lnTo>
                    <a:pt x="145137" y="117039"/>
                  </a:lnTo>
                  <a:lnTo>
                    <a:pt x="102855" y="110603"/>
                  </a:lnTo>
                  <a:lnTo>
                    <a:pt x="38515" y="96287"/>
                  </a:lnTo>
                  <a:lnTo>
                    <a:pt x="0" y="72009"/>
                  </a:lnTo>
                  <a:lnTo>
                    <a:pt x="4444" y="63614"/>
                  </a:lnTo>
                  <a:lnTo>
                    <a:pt x="67149" y="40349"/>
                  </a:lnTo>
                  <a:lnTo>
                    <a:pt x="145137" y="26978"/>
                  </a:lnTo>
                  <a:lnTo>
                    <a:pt x="193500" y="21097"/>
                  </a:lnTo>
                  <a:lnTo>
                    <a:pt x="247447" y="15825"/>
                  </a:lnTo>
                  <a:lnTo>
                    <a:pt x="306484" y="11215"/>
                  </a:lnTo>
                  <a:lnTo>
                    <a:pt x="370114" y="7322"/>
                  </a:lnTo>
                  <a:lnTo>
                    <a:pt x="437841" y="4200"/>
                  </a:lnTo>
                  <a:lnTo>
                    <a:pt x="509171" y="1902"/>
                  </a:lnTo>
                  <a:lnTo>
                    <a:pt x="583607" y="484"/>
                  </a:lnTo>
                  <a:lnTo>
                    <a:pt x="660653" y="0"/>
                  </a:lnTo>
                  <a:lnTo>
                    <a:pt x="737700" y="484"/>
                  </a:lnTo>
                  <a:lnTo>
                    <a:pt x="812136" y="1902"/>
                  </a:lnTo>
                  <a:lnTo>
                    <a:pt x="883466" y="4200"/>
                  </a:lnTo>
                  <a:lnTo>
                    <a:pt x="951193" y="7322"/>
                  </a:lnTo>
                  <a:lnTo>
                    <a:pt x="1014823" y="11215"/>
                  </a:lnTo>
                  <a:lnTo>
                    <a:pt x="1073860" y="15825"/>
                  </a:lnTo>
                  <a:lnTo>
                    <a:pt x="1127807" y="21097"/>
                  </a:lnTo>
                  <a:lnTo>
                    <a:pt x="1176170" y="26978"/>
                  </a:lnTo>
                  <a:lnTo>
                    <a:pt x="1218452" y="33414"/>
                  </a:lnTo>
                  <a:lnTo>
                    <a:pt x="1282792" y="47730"/>
                  </a:lnTo>
                  <a:lnTo>
                    <a:pt x="1321307" y="72009"/>
                  </a:lnTo>
                  <a:close/>
                </a:path>
              </a:pathLst>
            </a:custGeom>
            <a:ln w="12191">
              <a:solidFill>
                <a:srgbClr val="6C6C6C"/>
              </a:solidFill>
            </a:ln>
          </p:spPr>
          <p:txBody>
            <a:bodyPr wrap="square" lIns="0" tIns="0" rIns="0" bIns="0" rtlCol="0"/>
            <a:lstStyle/>
            <a:p>
              <a:pPr defTabSz="685783"/>
              <a:endParaRPr sz="1351" dirty="0">
                <a:solidFill>
                  <a:prstClr val="black"/>
                </a:solidFill>
                <a:latin typeface="Century Gothic"/>
              </a:endParaRPr>
            </a:p>
          </p:txBody>
        </p:sp>
        <p:sp>
          <p:nvSpPr>
            <p:cNvPr id="43" name="object 41">
              <a:extLst>
                <a:ext uri="{FF2B5EF4-FFF2-40B4-BE49-F238E27FC236}">
                  <a16:creationId xmlns:a16="http://schemas.microsoft.com/office/drawing/2014/main" xmlns="" id="{2678271C-23C5-448E-9CDE-8FEA38EE17E3}"/>
                </a:ext>
              </a:extLst>
            </p:cNvPr>
            <p:cNvSpPr/>
            <p:nvPr/>
          </p:nvSpPr>
          <p:spPr>
            <a:xfrm>
              <a:off x="6458713" y="3239548"/>
              <a:ext cx="991076" cy="378143"/>
            </a:xfrm>
            <a:custGeom>
              <a:avLst/>
              <a:gdLst/>
              <a:ahLst/>
              <a:cxnLst/>
              <a:rect l="l" t="t" r="r" b="b"/>
              <a:pathLst>
                <a:path w="1321434" h="504189">
                  <a:moveTo>
                    <a:pt x="1321307" y="0"/>
                  </a:moveTo>
                  <a:lnTo>
                    <a:pt x="1321307" y="432053"/>
                  </a:lnTo>
                  <a:lnTo>
                    <a:pt x="1316863" y="440448"/>
                  </a:lnTo>
                  <a:lnTo>
                    <a:pt x="1254158" y="463713"/>
                  </a:lnTo>
                  <a:lnTo>
                    <a:pt x="1176170" y="477084"/>
                  </a:lnTo>
                  <a:lnTo>
                    <a:pt x="1127807" y="482965"/>
                  </a:lnTo>
                  <a:lnTo>
                    <a:pt x="1073860" y="488237"/>
                  </a:lnTo>
                  <a:lnTo>
                    <a:pt x="1014823" y="492847"/>
                  </a:lnTo>
                  <a:lnTo>
                    <a:pt x="951193" y="496740"/>
                  </a:lnTo>
                  <a:lnTo>
                    <a:pt x="883466" y="499862"/>
                  </a:lnTo>
                  <a:lnTo>
                    <a:pt x="812136" y="502160"/>
                  </a:lnTo>
                  <a:lnTo>
                    <a:pt x="737700" y="503578"/>
                  </a:lnTo>
                  <a:lnTo>
                    <a:pt x="660653" y="504063"/>
                  </a:lnTo>
                  <a:lnTo>
                    <a:pt x="583607" y="503578"/>
                  </a:lnTo>
                  <a:lnTo>
                    <a:pt x="509171" y="502160"/>
                  </a:lnTo>
                  <a:lnTo>
                    <a:pt x="437841" y="499862"/>
                  </a:lnTo>
                  <a:lnTo>
                    <a:pt x="370114" y="496740"/>
                  </a:lnTo>
                  <a:lnTo>
                    <a:pt x="306484" y="492847"/>
                  </a:lnTo>
                  <a:lnTo>
                    <a:pt x="247447" y="488237"/>
                  </a:lnTo>
                  <a:lnTo>
                    <a:pt x="193500" y="482965"/>
                  </a:lnTo>
                  <a:lnTo>
                    <a:pt x="145137" y="477084"/>
                  </a:lnTo>
                  <a:lnTo>
                    <a:pt x="102855" y="470648"/>
                  </a:lnTo>
                  <a:lnTo>
                    <a:pt x="38515" y="456332"/>
                  </a:lnTo>
                  <a:lnTo>
                    <a:pt x="0" y="432053"/>
                  </a:lnTo>
                  <a:lnTo>
                    <a:pt x="0" y="0"/>
                  </a:lnTo>
                </a:path>
              </a:pathLst>
            </a:custGeom>
            <a:ln w="12192">
              <a:solidFill>
                <a:srgbClr val="6C6C6C"/>
              </a:solidFill>
            </a:ln>
          </p:spPr>
          <p:txBody>
            <a:bodyPr wrap="square" lIns="0" tIns="0" rIns="0" bIns="0" rtlCol="0"/>
            <a:lstStyle/>
            <a:p>
              <a:pPr defTabSz="685783"/>
              <a:endParaRPr sz="1351" dirty="0">
                <a:solidFill>
                  <a:prstClr val="black"/>
                </a:solidFill>
                <a:latin typeface="Century Gothic"/>
              </a:endParaRPr>
            </a:p>
          </p:txBody>
        </p:sp>
        <p:sp>
          <p:nvSpPr>
            <p:cNvPr id="44" name="object 42">
              <a:extLst>
                <a:ext uri="{FF2B5EF4-FFF2-40B4-BE49-F238E27FC236}">
                  <a16:creationId xmlns:a16="http://schemas.microsoft.com/office/drawing/2014/main" xmlns="" id="{9EC68E39-60D9-4D24-820C-3806C3DF2983}"/>
                </a:ext>
              </a:extLst>
            </p:cNvPr>
            <p:cNvSpPr/>
            <p:nvPr/>
          </p:nvSpPr>
          <p:spPr>
            <a:xfrm>
              <a:off x="7862316" y="3239548"/>
              <a:ext cx="990124" cy="378143"/>
            </a:xfrm>
            <a:custGeom>
              <a:avLst/>
              <a:gdLst/>
              <a:ahLst/>
              <a:cxnLst/>
              <a:rect l="l" t="t" r="r" b="b"/>
              <a:pathLst>
                <a:path w="1320165" h="504189">
                  <a:moveTo>
                    <a:pt x="0" y="0"/>
                  </a:moveTo>
                  <a:lnTo>
                    <a:pt x="0" y="432053"/>
                  </a:lnTo>
                  <a:lnTo>
                    <a:pt x="4438" y="440448"/>
                  </a:lnTo>
                  <a:lnTo>
                    <a:pt x="67064" y="463713"/>
                  </a:lnTo>
                  <a:lnTo>
                    <a:pt x="144957" y="477084"/>
                  </a:lnTo>
                  <a:lnTo>
                    <a:pt x="193262" y="482965"/>
                  </a:lnTo>
                  <a:lnTo>
                    <a:pt x="247145" y="488237"/>
                  </a:lnTo>
                  <a:lnTo>
                    <a:pt x="306113" y="492847"/>
                  </a:lnTo>
                  <a:lnTo>
                    <a:pt x="369669" y="496740"/>
                  </a:lnTo>
                  <a:lnTo>
                    <a:pt x="437321" y="499862"/>
                  </a:lnTo>
                  <a:lnTo>
                    <a:pt x="508571" y="502160"/>
                  </a:lnTo>
                  <a:lnTo>
                    <a:pt x="582926" y="503578"/>
                  </a:lnTo>
                  <a:lnTo>
                    <a:pt x="659892" y="504063"/>
                  </a:lnTo>
                  <a:lnTo>
                    <a:pt x="736857" y="503578"/>
                  </a:lnTo>
                  <a:lnTo>
                    <a:pt x="811212" y="502160"/>
                  </a:lnTo>
                  <a:lnTo>
                    <a:pt x="882462" y="499862"/>
                  </a:lnTo>
                  <a:lnTo>
                    <a:pt x="950114" y="496740"/>
                  </a:lnTo>
                  <a:lnTo>
                    <a:pt x="1013670" y="492847"/>
                  </a:lnTo>
                  <a:lnTo>
                    <a:pt x="1072638" y="488237"/>
                  </a:lnTo>
                  <a:lnTo>
                    <a:pt x="1126521" y="482965"/>
                  </a:lnTo>
                  <a:lnTo>
                    <a:pt x="1174826" y="477084"/>
                  </a:lnTo>
                  <a:lnTo>
                    <a:pt x="1217057" y="470648"/>
                  </a:lnTo>
                  <a:lnTo>
                    <a:pt x="1281317" y="456332"/>
                  </a:lnTo>
                  <a:lnTo>
                    <a:pt x="1319784" y="432053"/>
                  </a:lnTo>
                  <a:lnTo>
                    <a:pt x="1319784" y="72008"/>
                  </a:lnTo>
                  <a:lnTo>
                    <a:pt x="659892" y="72008"/>
                  </a:lnTo>
                  <a:lnTo>
                    <a:pt x="582926" y="71524"/>
                  </a:lnTo>
                  <a:lnTo>
                    <a:pt x="508571" y="70106"/>
                  </a:lnTo>
                  <a:lnTo>
                    <a:pt x="437321" y="67808"/>
                  </a:lnTo>
                  <a:lnTo>
                    <a:pt x="369669" y="64686"/>
                  </a:lnTo>
                  <a:lnTo>
                    <a:pt x="306113" y="60793"/>
                  </a:lnTo>
                  <a:lnTo>
                    <a:pt x="247145" y="56183"/>
                  </a:lnTo>
                  <a:lnTo>
                    <a:pt x="193262" y="50911"/>
                  </a:lnTo>
                  <a:lnTo>
                    <a:pt x="144957" y="45030"/>
                  </a:lnTo>
                  <a:lnTo>
                    <a:pt x="102726" y="38594"/>
                  </a:lnTo>
                  <a:lnTo>
                    <a:pt x="38466" y="24278"/>
                  </a:lnTo>
                  <a:lnTo>
                    <a:pt x="4438" y="8394"/>
                  </a:lnTo>
                  <a:lnTo>
                    <a:pt x="0" y="0"/>
                  </a:lnTo>
                  <a:close/>
                </a:path>
                <a:path w="1320165" h="504189">
                  <a:moveTo>
                    <a:pt x="1319784" y="0"/>
                  </a:moveTo>
                  <a:lnTo>
                    <a:pt x="1281317" y="24278"/>
                  </a:lnTo>
                  <a:lnTo>
                    <a:pt x="1217057" y="38594"/>
                  </a:lnTo>
                  <a:lnTo>
                    <a:pt x="1174826" y="45030"/>
                  </a:lnTo>
                  <a:lnTo>
                    <a:pt x="1126521" y="50911"/>
                  </a:lnTo>
                  <a:lnTo>
                    <a:pt x="1072638" y="56183"/>
                  </a:lnTo>
                  <a:lnTo>
                    <a:pt x="1013670" y="60793"/>
                  </a:lnTo>
                  <a:lnTo>
                    <a:pt x="950114" y="64686"/>
                  </a:lnTo>
                  <a:lnTo>
                    <a:pt x="882462" y="67808"/>
                  </a:lnTo>
                  <a:lnTo>
                    <a:pt x="811212" y="70106"/>
                  </a:lnTo>
                  <a:lnTo>
                    <a:pt x="736857" y="71524"/>
                  </a:lnTo>
                  <a:lnTo>
                    <a:pt x="659892" y="72008"/>
                  </a:lnTo>
                  <a:lnTo>
                    <a:pt x="1319784" y="72008"/>
                  </a:lnTo>
                  <a:lnTo>
                    <a:pt x="1319784" y="0"/>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45" name="object 43">
              <a:extLst>
                <a:ext uri="{FF2B5EF4-FFF2-40B4-BE49-F238E27FC236}">
                  <a16:creationId xmlns:a16="http://schemas.microsoft.com/office/drawing/2014/main" xmlns="" id="{746C2DF4-C097-4B90-A8E6-CE2E412EDCC2}"/>
                </a:ext>
              </a:extLst>
            </p:cNvPr>
            <p:cNvSpPr/>
            <p:nvPr/>
          </p:nvSpPr>
          <p:spPr>
            <a:xfrm>
              <a:off x="7862316" y="3185542"/>
              <a:ext cx="990124" cy="108109"/>
            </a:xfrm>
            <a:custGeom>
              <a:avLst/>
              <a:gdLst/>
              <a:ahLst/>
              <a:cxnLst/>
              <a:rect l="l" t="t" r="r" b="b"/>
              <a:pathLst>
                <a:path w="1320165" h="144145">
                  <a:moveTo>
                    <a:pt x="659892" y="0"/>
                  </a:moveTo>
                  <a:lnTo>
                    <a:pt x="582926" y="484"/>
                  </a:lnTo>
                  <a:lnTo>
                    <a:pt x="508571" y="1902"/>
                  </a:lnTo>
                  <a:lnTo>
                    <a:pt x="437321" y="4200"/>
                  </a:lnTo>
                  <a:lnTo>
                    <a:pt x="369669" y="7322"/>
                  </a:lnTo>
                  <a:lnTo>
                    <a:pt x="306113" y="11215"/>
                  </a:lnTo>
                  <a:lnTo>
                    <a:pt x="247145" y="15825"/>
                  </a:lnTo>
                  <a:lnTo>
                    <a:pt x="193262" y="21097"/>
                  </a:lnTo>
                  <a:lnTo>
                    <a:pt x="144957" y="26978"/>
                  </a:lnTo>
                  <a:lnTo>
                    <a:pt x="102726" y="33414"/>
                  </a:lnTo>
                  <a:lnTo>
                    <a:pt x="38466" y="47730"/>
                  </a:lnTo>
                  <a:lnTo>
                    <a:pt x="0" y="72009"/>
                  </a:lnTo>
                  <a:lnTo>
                    <a:pt x="4438" y="80403"/>
                  </a:lnTo>
                  <a:lnTo>
                    <a:pt x="67064" y="103668"/>
                  </a:lnTo>
                  <a:lnTo>
                    <a:pt x="144957" y="117039"/>
                  </a:lnTo>
                  <a:lnTo>
                    <a:pt x="193262" y="122920"/>
                  </a:lnTo>
                  <a:lnTo>
                    <a:pt x="247145" y="128192"/>
                  </a:lnTo>
                  <a:lnTo>
                    <a:pt x="306113" y="132802"/>
                  </a:lnTo>
                  <a:lnTo>
                    <a:pt x="369669" y="136695"/>
                  </a:lnTo>
                  <a:lnTo>
                    <a:pt x="437321" y="139817"/>
                  </a:lnTo>
                  <a:lnTo>
                    <a:pt x="508571" y="142115"/>
                  </a:lnTo>
                  <a:lnTo>
                    <a:pt x="582926" y="143533"/>
                  </a:lnTo>
                  <a:lnTo>
                    <a:pt x="659892" y="144018"/>
                  </a:lnTo>
                  <a:lnTo>
                    <a:pt x="736857" y="143533"/>
                  </a:lnTo>
                  <a:lnTo>
                    <a:pt x="811212" y="142115"/>
                  </a:lnTo>
                  <a:lnTo>
                    <a:pt x="882462" y="139817"/>
                  </a:lnTo>
                  <a:lnTo>
                    <a:pt x="950114" y="136695"/>
                  </a:lnTo>
                  <a:lnTo>
                    <a:pt x="1013670" y="132802"/>
                  </a:lnTo>
                  <a:lnTo>
                    <a:pt x="1072638" y="128192"/>
                  </a:lnTo>
                  <a:lnTo>
                    <a:pt x="1126521" y="122920"/>
                  </a:lnTo>
                  <a:lnTo>
                    <a:pt x="1174826" y="117039"/>
                  </a:lnTo>
                  <a:lnTo>
                    <a:pt x="1217057" y="110603"/>
                  </a:lnTo>
                  <a:lnTo>
                    <a:pt x="1281317" y="96287"/>
                  </a:lnTo>
                  <a:lnTo>
                    <a:pt x="1319784" y="72009"/>
                  </a:lnTo>
                  <a:lnTo>
                    <a:pt x="1315345" y="63614"/>
                  </a:lnTo>
                  <a:lnTo>
                    <a:pt x="1252719" y="40349"/>
                  </a:lnTo>
                  <a:lnTo>
                    <a:pt x="1174826" y="26978"/>
                  </a:lnTo>
                  <a:lnTo>
                    <a:pt x="1126521" y="21097"/>
                  </a:lnTo>
                  <a:lnTo>
                    <a:pt x="1072638" y="15825"/>
                  </a:lnTo>
                  <a:lnTo>
                    <a:pt x="1013670" y="11215"/>
                  </a:lnTo>
                  <a:lnTo>
                    <a:pt x="950114" y="7322"/>
                  </a:lnTo>
                  <a:lnTo>
                    <a:pt x="882462" y="4200"/>
                  </a:lnTo>
                  <a:lnTo>
                    <a:pt x="811212" y="1902"/>
                  </a:lnTo>
                  <a:lnTo>
                    <a:pt x="736857" y="484"/>
                  </a:lnTo>
                  <a:lnTo>
                    <a:pt x="659892" y="0"/>
                  </a:lnTo>
                  <a:close/>
                </a:path>
              </a:pathLst>
            </a:custGeom>
            <a:solidFill>
              <a:srgbClr val="BEBEBE"/>
            </a:solidFill>
          </p:spPr>
          <p:txBody>
            <a:bodyPr wrap="square" lIns="0" tIns="0" rIns="0" bIns="0" rtlCol="0"/>
            <a:lstStyle/>
            <a:p>
              <a:pPr defTabSz="685783"/>
              <a:endParaRPr sz="1351" dirty="0">
                <a:solidFill>
                  <a:prstClr val="black"/>
                </a:solidFill>
                <a:latin typeface="Century Gothic"/>
              </a:endParaRPr>
            </a:p>
          </p:txBody>
        </p:sp>
        <p:sp>
          <p:nvSpPr>
            <p:cNvPr id="46" name="object 44">
              <a:extLst>
                <a:ext uri="{FF2B5EF4-FFF2-40B4-BE49-F238E27FC236}">
                  <a16:creationId xmlns:a16="http://schemas.microsoft.com/office/drawing/2014/main" xmlns="" id="{D176C651-9391-4340-AFE2-A08BA35CFBFB}"/>
                </a:ext>
              </a:extLst>
            </p:cNvPr>
            <p:cNvSpPr/>
            <p:nvPr/>
          </p:nvSpPr>
          <p:spPr>
            <a:xfrm>
              <a:off x="7862316" y="3185542"/>
              <a:ext cx="990124" cy="108109"/>
            </a:xfrm>
            <a:custGeom>
              <a:avLst/>
              <a:gdLst/>
              <a:ahLst/>
              <a:cxnLst/>
              <a:rect l="l" t="t" r="r" b="b"/>
              <a:pathLst>
                <a:path w="1320165" h="144145">
                  <a:moveTo>
                    <a:pt x="1319784" y="72009"/>
                  </a:moveTo>
                  <a:lnTo>
                    <a:pt x="1281317" y="96287"/>
                  </a:lnTo>
                  <a:lnTo>
                    <a:pt x="1217057" y="110603"/>
                  </a:lnTo>
                  <a:lnTo>
                    <a:pt x="1174826" y="117039"/>
                  </a:lnTo>
                  <a:lnTo>
                    <a:pt x="1126521" y="122920"/>
                  </a:lnTo>
                  <a:lnTo>
                    <a:pt x="1072638" y="128192"/>
                  </a:lnTo>
                  <a:lnTo>
                    <a:pt x="1013670" y="132802"/>
                  </a:lnTo>
                  <a:lnTo>
                    <a:pt x="950114" y="136695"/>
                  </a:lnTo>
                  <a:lnTo>
                    <a:pt x="882462" y="139817"/>
                  </a:lnTo>
                  <a:lnTo>
                    <a:pt x="811212" y="142115"/>
                  </a:lnTo>
                  <a:lnTo>
                    <a:pt x="736857" y="143533"/>
                  </a:lnTo>
                  <a:lnTo>
                    <a:pt x="659892" y="144018"/>
                  </a:lnTo>
                  <a:lnTo>
                    <a:pt x="582926" y="143533"/>
                  </a:lnTo>
                  <a:lnTo>
                    <a:pt x="508571" y="142115"/>
                  </a:lnTo>
                  <a:lnTo>
                    <a:pt x="437321" y="139817"/>
                  </a:lnTo>
                  <a:lnTo>
                    <a:pt x="369669" y="136695"/>
                  </a:lnTo>
                  <a:lnTo>
                    <a:pt x="306113" y="132802"/>
                  </a:lnTo>
                  <a:lnTo>
                    <a:pt x="247145" y="128192"/>
                  </a:lnTo>
                  <a:lnTo>
                    <a:pt x="193262" y="122920"/>
                  </a:lnTo>
                  <a:lnTo>
                    <a:pt x="144957" y="117039"/>
                  </a:lnTo>
                  <a:lnTo>
                    <a:pt x="102726" y="110603"/>
                  </a:lnTo>
                  <a:lnTo>
                    <a:pt x="38466" y="96287"/>
                  </a:lnTo>
                  <a:lnTo>
                    <a:pt x="0" y="72009"/>
                  </a:lnTo>
                  <a:lnTo>
                    <a:pt x="4438" y="63614"/>
                  </a:lnTo>
                  <a:lnTo>
                    <a:pt x="67064" y="40349"/>
                  </a:lnTo>
                  <a:lnTo>
                    <a:pt x="144957" y="26978"/>
                  </a:lnTo>
                  <a:lnTo>
                    <a:pt x="193262" y="21097"/>
                  </a:lnTo>
                  <a:lnTo>
                    <a:pt x="247145" y="15825"/>
                  </a:lnTo>
                  <a:lnTo>
                    <a:pt x="306113" y="11215"/>
                  </a:lnTo>
                  <a:lnTo>
                    <a:pt x="369669" y="7322"/>
                  </a:lnTo>
                  <a:lnTo>
                    <a:pt x="437321" y="4200"/>
                  </a:lnTo>
                  <a:lnTo>
                    <a:pt x="508571" y="1902"/>
                  </a:lnTo>
                  <a:lnTo>
                    <a:pt x="582926" y="484"/>
                  </a:lnTo>
                  <a:lnTo>
                    <a:pt x="659892" y="0"/>
                  </a:lnTo>
                  <a:lnTo>
                    <a:pt x="736857" y="484"/>
                  </a:lnTo>
                  <a:lnTo>
                    <a:pt x="811212" y="1902"/>
                  </a:lnTo>
                  <a:lnTo>
                    <a:pt x="882462" y="4200"/>
                  </a:lnTo>
                  <a:lnTo>
                    <a:pt x="950114" y="7322"/>
                  </a:lnTo>
                  <a:lnTo>
                    <a:pt x="1013670" y="11215"/>
                  </a:lnTo>
                  <a:lnTo>
                    <a:pt x="1072638" y="15825"/>
                  </a:lnTo>
                  <a:lnTo>
                    <a:pt x="1126521" y="21097"/>
                  </a:lnTo>
                  <a:lnTo>
                    <a:pt x="1174826" y="26978"/>
                  </a:lnTo>
                  <a:lnTo>
                    <a:pt x="1217057" y="33414"/>
                  </a:lnTo>
                  <a:lnTo>
                    <a:pt x="1281317" y="47730"/>
                  </a:lnTo>
                  <a:lnTo>
                    <a:pt x="1319784" y="72009"/>
                  </a:lnTo>
                  <a:close/>
                </a:path>
              </a:pathLst>
            </a:custGeom>
            <a:ln w="12191">
              <a:solidFill>
                <a:srgbClr val="6C6C6C"/>
              </a:solidFill>
            </a:ln>
          </p:spPr>
          <p:txBody>
            <a:bodyPr wrap="square" lIns="0" tIns="0" rIns="0" bIns="0" rtlCol="0"/>
            <a:lstStyle/>
            <a:p>
              <a:pPr defTabSz="685783"/>
              <a:endParaRPr sz="1351" dirty="0">
                <a:solidFill>
                  <a:prstClr val="black"/>
                </a:solidFill>
                <a:latin typeface="Century Gothic"/>
              </a:endParaRPr>
            </a:p>
          </p:txBody>
        </p:sp>
        <p:sp>
          <p:nvSpPr>
            <p:cNvPr id="47" name="object 45">
              <a:extLst>
                <a:ext uri="{FF2B5EF4-FFF2-40B4-BE49-F238E27FC236}">
                  <a16:creationId xmlns:a16="http://schemas.microsoft.com/office/drawing/2014/main" xmlns="" id="{C91A314D-C376-49DB-801C-515A8FB101A4}"/>
                </a:ext>
              </a:extLst>
            </p:cNvPr>
            <p:cNvSpPr/>
            <p:nvPr/>
          </p:nvSpPr>
          <p:spPr>
            <a:xfrm>
              <a:off x="7862316" y="3239548"/>
              <a:ext cx="990124" cy="378143"/>
            </a:xfrm>
            <a:custGeom>
              <a:avLst/>
              <a:gdLst/>
              <a:ahLst/>
              <a:cxnLst/>
              <a:rect l="l" t="t" r="r" b="b"/>
              <a:pathLst>
                <a:path w="1320165" h="504189">
                  <a:moveTo>
                    <a:pt x="1319784" y="0"/>
                  </a:moveTo>
                  <a:lnTo>
                    <a:pt x="1319784" y="432053"/>
                  </a:lnTo>
                  <a:lnTo>
                    <a:pt x="1315345" y="440448"/>
                  </a:lnTo>
                  <a:lnTo>
                    <a:pt x="1252719" y="463713"/>
                  </a:lnTo>
                  <a:lnTo>
                    <a:pt x="1174826" y="477084"/>
                  </a:lnTo>
                  <a:lnTo>
                    <a:pt x="1126521" y="482965"/>
                  </a:lnTo>
                  <a:lnTo>
                    <a:pt x="1072638" y="488237"/>
                  </a:lnTo>
                  <a:lnTo>
                    <a:pt x="1013670" y="492847"/>
                  </a:lnTo>
                  <a:lnTo>
                    <a:pt x="950114" y="496740"/>
                  </a:lnTo>
                  <a:lnTo>
                    <a:pt x="882462" y="499862"/>
                  </a:lnTo>
                  <a:lnTo>
                    <a:pt x="811212" y="502160"/>
                  </a:lnTo>
                  <a:lnTo>
                    <a:pt x="736857" y="503578"/>
                  </a:lnTo>
                  <a:lnTo>
                    <a:pt x="659892" y="504063"/>
                  </a:lnTo>
                  <a:lnTo>
                    <a:pt x="582926" y="503578"/>
                  </a:lnTo>
                  <a:lnTo>
                    <a:pt x="508571" y="502160"/>
                  </a:lnTo>
                  <a:lnTo>
                    <a:pt x="437321" y="499862"/>
                  </a:lnTo>
                  <a:lnTo>
                    <a:pt x="369669" y="496740"/>
                  </a:lnTo>
                  <a:lnTo>
                    <a:pt x="306113" y="492847"/>
                  </a:lnTo>
                  <a:lnTo>
                    <a:pt x="247145" y="488237"/>
                  </a:lnTo>
                  <a:lnTo>
                    <a:pt x="193262" y="482965"/>
                  </a:lnTo>
                  <a:lnTo>
                    <a:pt x="144957" y="477084"/>
                  </a:lnTo>
                  <a:lnTo>
                    <a:pt x="102726" y="470648"/>
                  </a:lnTo>
                  <a:lnTo>
                    <a:pt x="38466" y="456332"/>
                  </a:lnTo>
                  <a:lnTo>
                    <a:pt x="0" y="432053"/>
                  </a:lnTo>
                  <a:lnTo>
                    <a:pt x="0" y="0"/>
                  </a:lnTo>
                </a:path>
              </a:pathLst>
            </a:custGeom>
            <a:ln w="12192">
              <a:solidFill>
                <a:srgbClr val="6C6C6C"/>
              </a:solidFill>
            </a:ln>
          </p:spPr>
          <p:txBody>
            <a:bodyPr wrap="square" lIns="0" tIns="0" rIns="0" bIns="0" rtlCol="0"/>
            <a:lstStyle/>
            <a:p>
              <a:pPr defTabSz="685783"/>
              <a:endParaRPr sz="1351" dirty="0">
                <a:solidFill>
                  <a:prstClr val="black"/>
                </a:solidFill>
                <a:latin typeface="Century Gothic"/>
              </a:endParaRPr>
            </a:p>
          </p:txBody>
        </p:sp>
        <p:sp>
          <p:nvSpPr>
            <p:cNvPr id="48" name="object 46">
              <a:extLst>
                <a:ext uri="{FF2B5EF4-FFF2-40B4-BE49-F238E27FC236}">
                  <a16:creationId xmlns:a16="http://schemas.microsoft.com/office/drawing/2014/main" xmlns="" id="{9001BD21-BEF5-49E0-B599-A10AF73030D5}"/>
                </a:ext>
              </a:extLst>
            </p:cNvPr>
            <p:cNvSpPr txBox="1"/>
            <p:nvPr/>
          </p:nvSpPr>
          <p:spPr>
            <a:xfrm>
              <a:off x="6736556" y="3322892"/>
              <a:ext cx="1841183" cy="127866"/>
            </a:xfrm>
            <a:prstGeom prst="rect">
              <a:avLst/>
            </a:prstGeom>
          </p:spPr>
          <p:txBody>
            <a:bodyPr vert="horz" wrap="square" lIns="0" tIns="0" rIns="0" bIns="0" rtlCol="0">
              <a:spAutoFit/>
            </a:bodyPr>
            <a:lstStyle/>
            <a:p>
              <a:pPr marL="9525" defTabSz="685783">
                <a:tabLst>
                  <a:tab pos="1412523" algn="l"/>
                </a:tabLst>
              </a:pPr>
              <a:r>
                <a:rPr sz="1351" spc="-4" dirty="0">
                  <a:latin typeface="Century Gothic"/>
                  <a:cs typeface="Century Gothic"/>
                </a:rPr>
                <a:t>Da</a:t>
              </a:r>
              <a:r>
                <a:rPr sz="1351" spc="-11" dirty="0">
                  <a:latin typeface="Century Gothic"/>
                  <a:cs typeface="Century Gothic"/>
                </a:rPr>
                <a:t>t</a:t>
              </a:r>
              <a:r>
                <a:rPr sz="1351" dirty="0">
                  <a:latin typeface="Century Gothic"/>
                  <a:cs typeface="Century Gothic"/>
                </a:rPr>
                <a:t>a	</a:t>
              </a:r>
              <a:r>
                <a:rPr sz="1351" spc="-4" dirty="0">
                  <a:latin typeface="Century Gothic"/>
                  <a:cs typeface="Century Gothic"/>
                </a:rPr>
                <a:t>Da</a:t>
              </a:r>
              <a:r>
                <a:rPr sz="1351" spc="-11" dirty="0">
                  <a:latin typeface="Century Gothic"/>
                  <a:cs typeface="Century Gothic"/>
                </a:rPr>
                <a:t>t</a:t>
              </a:r>
              <a:r>
                <a:rPr sz="1351" dirty="0">
                  <a:latin typeface="Century Gothic"/>
                  <a:cs typeface="Century Gothic"/>
                </a:rPr>
                <a:t>a</a:t>
              </a:r>
              <a:endParaRPr sz="1351" dirty="0">
                <a:solidFill>
                  <a:prstClr val="black"/>
                </a:solidFill>
                <a:latin typeface="Century Gothic"/>
                <a:cs typeface="Century Gothic"/>
              </a:endParaRPr>
            </a:p>
          </p:txBody>
        </p:sp>
        <p:sp>
          <p:nvSpPr>
            <p:cNvPr id="49" name="object 47">
              <a:extLst>
                <a:ext uri="{FF2B5EF4-FFF2-40B4-BE49-F238E27FC236}">
                  <a16:creationId xmlns:a16="http://schemas.microsoft.com/office/drawing/2014/main" xmlns="" id="{86CA653C-A71F-4806-8478-FC0953D2E727}"/>
                </a:ext>
              </a:extLst>
            </p:cNvPr>
            <p:cNvSpPr/>
            <p:nvPr/>
          </p:nvSpPr>
          <p:spPr>
            <a:xfrm>
              <a:off x="6915912" y="2517458"/>
              <a:ext cx="79058" cy="150971"/>
            </a:xfrm>
            <a:custGeom>
              <a:avLst/>
              <a:gdLst/>
              <a:ahLst/>
              <a:cxnLst/>
              <a:rect l="l" t="t" r="r" b="b"/>
              <a:pathLst>
                <a:path w="105409" h="201294">
                  <a:moveTo>
                    <a:pt x="35051" y="96138"/>
                  </a:moveTo>
                  <a:lnTo>
                    <a:pt x="0" y="96138"/>
                  </a:lnTo>
                  <a:lnTo>
                    <a:pt x="52577" y="201294"/>
                  </a:lnTo>
                  <a:lnTo>
                    <a:pt x="96393" y="113664"/>
                  </a:lnTo>
                  <a:lnTo>
                    <a:pt x="35051" y="113664"/>
                  </a:lnTo>
                  <a:lnTo>
                    <a:pt x="35051" y="96138"/>
                  </a:lnTo>
                  <a:close/>
                </a:path>
                <a:path w="105409" h="201294">
                  <a:moveTo>
                    <a:pt x="70103" y="0"/>
                  </a:moveTo>
                  <a:lnTo>
                    <a:pt x="35051" y="0"/>
                  </a:lnTo>
                  <a:lnTo>
                    <a:pt x="35051" y="113664"/>
                  </a:lnTo>
                  <a:lnTo>
                    <a:pt x="70103" y="113664"/>
                  </a:lnTo>
                  <a:lnTo>
                    <a:pt x="70103" y="0"/>
                  </a:lnTo>
                  <a:close/>
                </a:path>
                <a:path w="105409" h="201294">
                  <a:moveTo>
                    <a:pt x="105155" y="96138"/>
                  </a:moveTo>
                  <a:lnTo>
                    <a:pt x="70103" y="96138"/>
                  </a:lnTo>
                  <a:lnTo>
                    <a:pt x="70103" y="113664"/>
                  </a:lnTo>
                  <a:lnTo>
                    <a:pt x="96393" y="113664"/>
                  </a:lnTo>
                  <a:lnTo>
                    <a:pt x="105155" y="96138"/>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50" name="object 48">
              <a:extLst>
                <a:ext uri="{FF2B5EF4-FFF2-40B4-BE49-F238E27FC236}">
                  <a16:creationId xmlns:a16="http://schemas.microsoft.com/office/drawing/2014/main" xmlns="" id="{7CD538CE-2374-448D-8561-E2CF239F7244}"/>
                </a:ext>
              </a:extLst>
            </p:cNvPr>
            <p:cNvSpPr/>
            <p:nvPr/>
          </p:nvSpPr>
          <p:spPr>
            <a:xfrm>
              <a:off x="6915912" y="3066097"/>
              <a:ext cx="79058" cy="227648"/>
            </a:xfrm>
            <a:custGeom>
              <a:avLst/>
              <a:gdLst/>
              <a:ahLst/>
              <a:cxnLst/>
              <a:rect l="l" t="t" r="r" b="b"/>
              <a:pathLst>
                <a:path w="105409" h="303529">
                  <a:moveTo>
                    <a:pt x="35051" y="198247"/>
                  </a:moveTo>
                  <a:lnTo>
                    <a:pt x="0" y="198247"/>
                  </a:lnTo>
                  <a:lnTo>
                    <a:pt x="52577" y="303403"/>
                  </a:lnTo>
                  <a:lnTo>
                    <a:pt x="96392" y="215773"/>
                  </a:lnTo>
                  <a:lnTo>
                    <a:pt x="35051" y="215773"/>
                  </a:lnTo>
                  <a:lnTo>
                    <a:pt x="35051" y="198247"/>
                  </a:lnTo>
                  <a:close/>
                </a:path>
                <a:path w="105409" h="303529">
                  <a:moveTo>
                    <a:pt x="70103" y="0"/>
                  </a:moveTo>
                  <a:lnTo>
                    <a:pt x="35051" y="0"/>
                  </a:lnTo>
                  <a:lnTo>
                    <a:pt x="35051" y="215773"/>
                  </a:lnTo>
                  <a:lnTo>
                    <a:pt x="70103" y="215773"/>
                  </a:lnTo>
                  <a:lnTo>
                    <a:pt x="70103" y="0"/>
                  </a:lnTo>
                  <a:close/>
                </a:path>
                <a:path w="105409" h="303529">
                  <a:moveTo>
                    <a:pt x="105155" y="198247"/>
                  </a:moveTo>
                  <a:lnTo>
                    <a:pt x="70103" y="198247"/>
                  </a:lnTo>
                  <a:lnTo>
                    <a:pt x="70103" y="215773"/>
                  </a:lnTo>
                  <a:lnTo>
                    <a:pt x="96392" y="215773"/>
                  </a:lnTo>
                  <a:lnTo>
                    <a:pt x="105155" y="198247"/>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51" name="object 49">
              <a:extLst>
                <a:ext uri="{FF2B5EF4-FFF2-40B4-BE49-F238E27FC236}">
                  <a16:creationId xmlns:a16="http://schemas.microsoft.com/office/drawing/2014/main" xmlns="" id="{98C32D82-127A-4D7F-AC71-A18778479EC6}"/>
                </a:ext>
              </a:extLst>
            </p:cNvPr>
            <p:cNvSpPr/>
            <p:nvPr/>
          </p:nvSpPr>
          <p:spPr>
            <a:xfrm>
              <a:off x="8318372" y="2517458"/>
              <a:ext cx="79058" cy="150971"/>
            </a:xfrm>
            <a:custGeom>
              <a:avLst/>
              <a:gdLst/>
              <a:ahLst/>
              <a:cxnLst/>
              <a:rect l="l" t="t" r="r" b="b"/>
              <a:pathLst>
                <a:path w="105409" h="201294">
                  <a:moveTo>
                    <a:pt x="35052" y="96138"/>
                  </a:moveTo>
                  <a:lnTo>
                    <a:pt x="0" y="96138"/>
                  </a:lnTo>
                  <a:lnTo>
                    <a:pt x="52578" y="201294"/>
                  </a:lnTo>
                  <a:lnTo>
                    <a:pt x="96393" y="113664"/>
                  </a:lnTo>
                  <a:lnTo>
                    <a:pt x="35052" y="113664"/>
                  </a:lnTo>
                  <a:lnTo>
                    <a:pt x="35052" y="96138"/>
                  </a:lnTo>
                  <a:close/>
                </a:path>
                <a:path w="105409" h="201294">
                  <a:moveTo>
                    <a:pt x="70104" y="0"/>
                  </a:moveTo>
                  <a:lnTo>
                    <a:pt x="35052" y="0"/>
                  </a:lnTo>
                  <a:lnTo>
                    <a:pt x="35052" y="113664"/>
                  </a:lnTo>
                  <a:lnTo>
                    <a:pt x="70104" y="113664"/>
                  </a:lnTo>
                  <a:lnTo>
                    <a:pt x="70104" y="0"/>
                  </a:lnTo>
                  <a:close/>
                </a:path>
                <a:path w="105409" h="201294">
                  <a:moveTo>
                    <a:pt x="105156" y="96138"/>
                  </a:moveTo>
                  <a:lnTo>
                    <a:pt x="70104" y="96138"/>
                  </a:lnTo>
                  <a:lnTo>
                    <a:pt x="70104" y="113664"/>
                  </a:lnTo>
                  <a:lnTo>
                    <a:pt x="96393" y="113664"/>
                  </a:lnTo>
                  <a:lnTo>
                    <a:pt x="105156" y="96138"/>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52" name="object 50">
              <a:extLst>
                <a:ext uri="{FF2B5EF4-FFF2-40B4-BE49-F238E27FC236}">
                  <a16:creationId xmlns:a16="http://schemas.microsoft.com/office/drawing/2014/main" xmlns="" id="{8AB11B39-A961-48AF-A7F6-E9B2C161F6A3}"/>
                </a:ext>
              </a:extLst>
            </p:cNvPr>
            <p:cNvSpPr/>
            <p:nvPr/>
          </p:nvSpPr>
          <p:spPr>
            <a:xfrm>
              <a:off x="8318372" y="3080957"/>
              <a:ext cx="79058" cy="150971"/>
            </a:xfrm>
            <a:custGeom>
              <a:avLst/>
              <a:gdLst/>
              <a:ahLst/>
              <a:cxnLst/>
              <a:rect l="l" t="t" r="r" b="b"/>
              <a:pathLst>
                <a:path w="105409" h="201295">
                  <a:moveTo>
                    <a:pt x="35052" y="96138"/>
                  </a:moveTo>
                  <a:lnTo>
                    <a:pt x="0" y="96138"/>
                  </a:lnTo>
                  <a:lnTo>
                    <a:pt x="52578" y="201294"/>
                  </a:lnTo>
                  <a:lnTo>
                    <a:pt x="96393" y="113664"/>
                  </a:lnTo>
                  <a:lnTo>
                    <a:pt x="35052" y="113664"/>
                  </a:lnTo>
                  <a:lnTo>
                    <a:pt x="35052" y="96138"/>
                  </a:lnTo>
                  <a:close/>
                </a:path>
                <a:path w="105409" h="201295">
                  <a:moveTo>
                    <a:pt x="70104" y="0"/>
                  </a:moveTo>
                  <a:lnTo>
                    <a:pt x="35052" y="0"/>
                  </a:lnTo>
                  <a:lnTo>
                    <a:pt x="35052" y="113664"/>
                  </a:lnTo>
                  <a:lnTo>
                    <a:pt x="70104" y="113664"/>
                  </a:lnTo>
                  <a:lnTo>
                    <a:pt x="70104" y="0"/>
                  </a:lnTo>
                  <a:close/>
                </a:path>
                <a:path w="105409" h="201295">
                  <a:moveTo>
                    <a:pt x="105156" y="96138"/>
                  </a:moveTo>
                  <a:lnTo>
                    <a:pt x="70104" y="96138"/>
                  </a:lnTo>
                  <a:lnTo>
                    <a:pt x="70104" y="113664"/>
                  </a:lnTo>
                  <a:lnTo>
                    <a:pt x="96393" y="113664"/>
                  </a:lnTo>
                  <a:lnTo>
                    <a:pt x="105156" y="96138"/>
                  </a:lnTo>
                  <a:close/>
                </a:path>
              </a:pathLst>
            </a:custGeom>
            <a:solidFill>
              <a:srgbClr val="949494"/>
            </a:solidFill>
          </p:spPr>
          <p:txBody>
            <a:bodyPr wrap="square" lIns="0" tIns="0" rIns="0" bIns="0" rtlCol="0"/>
            <a:lstStyle/>
            <a:p>
              <a:pPr defTabSz="685783"/>
              <a:endParaRPr sz="1351" dirty="0">
                <a:solidFill>
                  <a:prstClr val="black"/>
                </a:solidFill>
                <a:latin typeface="Century Gothic"/>
              </a:endParaRPr>
            </a:p>
          </p:txBody>
        </p:sp>
        <p:sp>
          <p:nvSpPr>
            <p:cNvPr id="53" name="object 51">
              <a:extLst>
                <a:ext uri="{FF2B5EF4-FFF2-40B4-BE49-F238E27FC236}">
                  <a16:creationId xmlns:a16="http://schemas.microsoft.com/office/drawing/2014/main" xmlns="" id="{5BD951EF-5C9D-43B4-856C-6CCEDB32B583}"/>
                </a:ext>
              </a:extLst>
            </p:cNvPr>
            <p:cNvSpPr/>
            <p:nvPr/>
          </p:nvSpPr>
          <p:spPr>
            <a:xfrm>
              <a:off x="5571460" y="2546544"/>
              <a:ext cx="724661" cy="280067"/>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pPr defTabSz="685783"/>
              <a:endParaRPr sz="1351" dirty="0">
                <a:solidFill>
                  <a:prstClr val="black"/>
                </a:solidFill>
                <a:latin typeface="Century Gothic"/>
              </a:endParaRPr>
            </a:p>
          </p:txBody>
        </p:sp>
        <p:sp>
          <p:nvSpPr>
            <p:cNvPr id="54" name="object 52">
              <a:extLst>
                <a:ext uri="{FF2B5EF4-FFF2-40B4-BE49-F238E27FC236}">
                  <a16:creationId xmlns:a16="http://schemas.microsoft.com/office/drawing/2014/main" xmlns="" id="{116784A7-B472-43AF-AD73-B87A99C6C2F9}"/>
                </a:ext>
              </a:extLst>
            </p:cNvPr>
            <p:cNvSpPr/>
            <p:nvPr/>
          </p:nvSpPr>
          <p:spPr>
            <a:xfrm>
              <a:off x="6072378" y="3798190"/>
              <a:ext cx="3161538" cy="456057"/>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pPr defTabSz="685783"/>
              <a:endParaRPr sz="1351" dirty="0">
                <a:solidFill>
                  <a:prstClr val="black"/>
                </a:solidFill>
                <a:latin typeface="Century Gothic"/>
              </a:endParaRPr>
            </a:p>
          </p:txBody>
        </p:sp>
        <p:sp>
          <p:nvSpPr>
            <p:cNvPr id="55" name="object 53">
              <a:extLst>
                <a:ext uri="{FF2B5EF4-FFF2-40B4-BE49-F238E27FC236}">
                  <a16:creationId xmlns:a16="http://schemas.microsoft.com/office/drawing/2014/main" xmlns="" id="{C0F76DAE-3066-48DF-8931-E8FD0813D73A}"/>
                </a:ext>
              </a:extLst>
            </p:cNvPr>
            <p:cNvSpPr/>
            <p:nvPr/>
          </p:nvSpPr>
          <p:spPr>
            <a:xfrm>
              <a:off x="6091810" y="3817621"/>
              <a:ext cx="3085147" cy="379571"/>
            </a:xfrm>
            <a:custGeom>
              <a:avLst/>
              <a:gdLst/>
              <a:ahLst/>
              <a:cxnLst/>
              <a:rect l="l" t="t" r="r" b="b"/>
              <a:pathLst>
                <a:path w="4113529" h="506095">
                  <a:moveTo>
                    <a:pt x="4084446" y="0"/>
                  </a:moveTo>
                  <a:lnTo>
                    <a:pt x="28828" y="0"/>
                  </a:lnTo>
                  <a:lnTo>
                    <a:pt x="17627" y="2272"/>
                  </a:lnTo>
                  <a:lnTo>
                    <a:pt x="8461" y="8461"/>
                  </a:lnTo>
                  <a:lnTo>
                    <a:pt x="2272" y="17627"/>
                  </a:lnTo>
                  <a:lnTo>
                    <a:pt x="0" y="28828"/>
                  </a:lnTo>
                  <a:lnTo>
                    <a:pt x="0" y="477138"/>
                  </a:lnTo>
                  <a:lnTo>
                    <a:pt x="2272" y="488340"/>
                  </a:lnTo>
                  <a:lnTo>
                    <a:pt x="8461" y="497506"/>
                  </a:lnTo>
                  <a:lnTo>
                    <a:pt x="17627" y="503695"/>
                  </a:lnTo>
                  <a:lnTo>
                    <a:pt x="28828" y="505968"/>
                  </a:lnTo>
                  <a:lnTo>
                    <a:pt x="4084446" y="505968"/>
                  </a:lnTo>
                  <a:lnTo>
                    <a:pt x="4095648" y="503695"/>
                  </a:lnTo>
                  <a:lnTo>
                    <a:pt x="4104814" y="497506"/>
                  </a:lnTo>
                  <a:lnTo>
                    <a:pt x="4111003" y="488340"/>
                  </a:lnTo>
                  <a:lnTo>
                    <a:pt x="4113275" y="477138"/>
                  </a:lnTo>
                  <a:lnTo>
                    <a:pt x="4113275" y="28828"/>
                  </a:lnTo>
                  <a:lnTo>
                    <a:pt x="4111003" y="17627"/>
                  </a:lnTo>
                  <a:lnTo>
                    <a:pt x="4104814" y="8461"/>
                  </a:lnTo>
                  <a:lnTo>
                    <a:pt x="4095648" y="2272"/>
                  </a:lnTo>
                  <a:lnTo>
                    <a:pt x="4084446" y="0"/>
                  </a:lnTo>
                  <a:close/>
                </a:path>
              </a:pathLst>
            </a:custGeom>
            <a:solidFill>
              <a:srgbClr val="FAD2D2"/>
            </a:solidFill>
          </p:spPr>
          <p:txBody>
            <a:bodyPr wrap="square" lIns="0" tIns="0" rIns="0" bIns="0" rtlCol="0"/>
            <a:lstStyle/>
            <a:p>
              <a:pPr defTabSz="685783"/>
              <a:endParaRPr sz="1351" dirty="0">
                <a:solidFill>
                  <a:prstClr val="black"/>
                </a:solidFill>
                <a:latin typeface="Century Gothic"/>
              </a:endParaRPr>
            </a:p>
          </p:txBody>
        </p:sp>
        <p:sp>
          <p:nvSpPr>
            <p:cNvPr id="56" name="object 54">
              <a:extLst>
                <a:ext uri="{FF2B5EF4-FFF2-40B4-BE49-F238E27FC236}">
                  <a16:creationId xmlns:a16="http://schemas.microsoft.com/office/drawing/2014/main" xmlns="" id="{3E258744-9E98-4B7D-9AC2-4E4B707D5027}"/>
                </a:ext>
              </a:extLst>
            </p:cNvPr>
            <p:cNvSpPr/>
            <p:nvPr/>
          </p:nvSpPr>
          <p:spPr>
            <a:xfrm>
              <a:off x="6072378" y="4278249"/>
              <a:ext cx="3161538" cy="944118"/>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pPr defTabSz="685783"/>
              <a:endParaRPr sz="1351" dirty="0">
                <a:solidFill>
                  <a:prstClr val="black"/>
                </a:solidFill>
                <a:latin typeface="Century Gothic"/>
              </a:endParaRPr>
            </a:p>
          </p:txBody>
        </p:sp>
        <p:sp>
          <p:nvSpPr>
            <p:cNvPr id="57" name="object 55">
              <a:extLst>
                <a:ext uri="{FF2B5EF4-FFF2-40B4-BE49-F238E27FC236}">
                  <a16:creationId xmlns:a16="http://schemas.microsoft.com/office/drawing/2014/main" xmlns="" id="{AE3A2A44-3DE7-42CD-B6CE-749EEF9AAC8A}"/>
                </a:ext>
              </a:extLst>
            </p:cNvPr>
            <p:cNvSpPr/>
            <p:nvPr/>
          </p:nvSpPr>
          <p:spPr>
            <a:xfrm>
              <a:off x="6091810" y="4297679"/>
              <a:ext cx="3085147" cy="867728"/>
            </a:xfrm>
            <a:custGeom>
              <a:avLst/>
              <a:gdLst/>
              <a:ahLst/>
              <a:cxnLst/>
              <a:rect l="l" t="t" r="r" b="b"/>
              <a:pathLst>
                <a:path w="4113529" h="1156970">
                  <a:moveTo>
                    <a:pt x="4047236" y="0"/>
                  </a:moveTo>
                  <a:lnTo>
                    <a:pt x="66039" y="0"/>
                  </a:lnTo>
                  <a:lnTo>
                    <a:pt x="40344" y="5193"/>
                  </a:lnTo>
                  <a:lnTo>
                    <a:pt x="19351" y="19351"/>
                  </a:lnTo>
                  <a:lnTo>
                    <a:pt x="5193" y="40344"/>
                  </a:lnTo>
                  <a:lnTo>
                    <a:pt x="0" y="66040"/>
                  </a:lnTo>
                  <a:lnTo>
                    <a:pt x="0" y="1090688"/>
                  </a:lnTo>
                  <a:lnTo>
                    <a:pt x="5193" y="1116387"/>
                  </a:lnTo>
                  <a:lnTo>
                    <a:pt x="19351" y="1137375"/>
                  </a:lnTo>
                  <a:lnTo>
                    <a:pt x="40344" y="1151526"/>
                  </a:lnTo>
                  <a:lnTo>
                    <a:pt x="66039" y="1156716"/>
                  </a:lnTo>
                  <a:lnTo>
                    <a:pt x="4047236" y="1156716"/>
                  </a:lnTo>
                  <a:lnTo>
                    <a:pt x="4072931" y="1151526"/>
                  </a:lnTo>
                  <a:lnTo>
                    <a:pt x="4093924" y="1137375"/>
                  </a:lnTo>
                  <a:lnTo>
                    <a:pt x="4108082" y="1116387"/>
                  </a:lnTo>
                  <a:lnTo>
                    <a:pt x="4113275" y="1090688"/>
                  </a:lnTo>
                  <a:lnTo>
                    <a:pt x="4113275" y="66040"/>
                  </a:lnTo>
                  <a:lnTo>
                    <a:pt x="4108082" y="40344"/>
                  </a:lnTo>
                  <a:lnTo>
                    <a:pt x="4093924" y="19351"/>
                  </a:lnTo>
                  <a:lnTo>
                    <a:pt x="4072931" y="5193"/>
                  </a:lnTo>
                  <a:lnTo>
                    <a:pt x="4047236" y="0"/>
                  </a:lnTo>
                  <a:close/>
                </a:path>
              </a:pathLst>
            </a:custGeom>
            <a:solidFill>
              <a:srgbClr val="FAD2D2"/>
            </a:solidFill>
          </p:spPr>
          <p:txBody>
            <a:bodyPr wrap="square" lIns="0" tIns="0" rIns="0" bIns="0" rtlCol="0"/>
            <a:lstStyle/>
            <a:p>
              <a:pPr defTabSz="685783"/>
              <a:endParaRPr sz="1351" dirty="0">
                <a:solidFill>
                  <a:prstClr val="black"/>
                </a:solidFill>
                <a:latin typeface="Century Gothic"/>
              </a:endParaRPr>
            </a:p>
          </p:txBody>
        </p:sp>
        <p:sp>
          <p:nvSpPr>
            <p:cNvPr id="58" name="object 56">
              <a:extLst>
                <a:ext uri="{FF2B5EF4-FFF2-40B4-BE49-F238E27FC236}">
                  <a16:creationId xmlns:a16="http://schemas.microsoft.com/office/drawing/2014/main" xmlns="" id="{EC7C6185-364B-4874-86ED-D60727476CF8}"/>
                </a:ext>
              </a:extLst>
            </p:cNvPr>
            <p:cNvSpPr/>
            <p:nvPr/>
          </p:nvSpPr>
          <p:spPr>
            <a:xfrm>
              <a:off x="7706868" y="4488561"/>
              <a:ext cx="1301115" cy="247174"/>
            </a:xfrm>
            <a:custGeom>
              <a:avLst/>
              <a:gdLst/>
              <a:ahLst/>
              <a:cxnLst/>
              <a:rect l="l" t="t" r="r" b="b"/>
              <a:pathLst>
                <a:path w="1734820" h="329564">
                  <a:moveTo>
                    <a:pt x="0" y="329184"/>
                  </a:moveTo>
                  <a:lnTo>
                    <a:pt x="1734312" y="329184"/>
                  </a:lnTo>
                  <a:lnTo>
                    <a:pt x="1734312" y="0"/>
                  </a:lnTo>
                  <a:lnTo>
                    <a:pt x="0" y="0"/>
                  </a:lnTo>
                  <a:lnTo>
                    <a:pt x="0" y="329184"/>
                  </a:lnTo>
                  <a:close/>
                </a:path>
              </a:pathLst>
            </a:custGeom>
            <a:solidFill>
              <a:srgbClr val="F1F1F1">
                <a:alpha val="81959"/>
              </a:srgbClr>
            </a:solidFill>
          </p:spPr>
          <p:txBody>
            <a:bodyPr wrap="square" lIns="0" tIns="0" rIns="0" bIns="0" rtlCol="0"/>
            <a:lstStyle/>
            <a:p>
              <a:pPr defTabSz="685783"/>
              <a:endParaRPr sz="1300" dirty="0">
                <a:solidFill>
                  <a:prstClr val="black"/>
                </a:solidFill>
                <a:latin typeface="Century Gothic"/>
              </a:endParaRPr>
            </a:p>
          </p:txBody>
        </p:sp>
        <p:sp>
          <p:nvSpPr>
            <p:cNvPr id="59" name="object 57">
              <a:extLst>
                <a:ext uri="{FF2B5EF4-FFF2-40B4-BE49-F238E27FC236}">
                  <a16:creationId xmlns:a16="http://schemas.microsoft.com/office/drawing/2014/main" xmlns="" id="{BB401481-2579-46F7-979F-58AE6752EC2B}"/>
                </a:ext>
              </a:extLst>
            </p:cNvPr>
            <p:cNvSpPr/>
            <p:nvPr/>
          </p:nvSpPr>
          <p:spPr>
            <a:xfrm>
              <a:off x="7706868" y="4488561"/>
              <a:ext cx="1301115" cy="247174"/>
            </a:xfrm>
            <a:custGeom>
              <a:avLst/>
              <a:gdLst/>
              <a:ahLst/>
              <a:cxnLst/>
              <a:rect l="l" t="t" r="r" b="b"/>
              <a:pathLst>
                <a:path w="1734820" h="329564">
                  <a:moveTo>
                    <a:pt x="0" y="329184"/>
                  </a:moveTo>
                  <a:lnTo>
                    <a:pt x="1734312" y="329184"/>
                  </a:lnTo>
                  <a:lnTo>
                    <a:pt x="1734312" y="0"/>
                  </a:lnTo>
                  <a:lnTo>
                    <a:pt x="0" y="0"/>
                  </a:lnTo>
                  <a:lnTo>
                    <a:pt x="0" y="329184"/>
                  </a:lnTo>
                  <a:close/>
                </a:path>
              </a:pathLst>
            </a:custGeom>
            <a:ln w="12192">
              <a:solidFill>
                <a:srgbClr val="6C6C6C"/>
              </a:solidFill>
            </a:ln>
          </p:spPr>
          <p:txBody>
            <a:bodyPr wrap="square" lIns="0" tIns="0" rIns="0" bIns="0" rtlCol="0"/>
            <a:lstStyle/>
            <a:p>
              <a:pPr defTabSz="685783"/>
              <a:endParaRPr sz="1300" dirty="0">
                <a:solidFill>
                  <a:prstClr val="black"/>
                </a:solidFill>
                <a:latin typeface="Century Gothic"/>
              </a:endParaRPr>
            </a:p>
          </p:txBody>
        </p:sp>
        <p:sp>
          <p:nvSpPr>
            <p:cNvPr id="60" name="object 58">
              <a:extLst>
                <a:ext uri="{FF2B5EF4-FFF2-40B4-BE49-F238E27FC236}">
                  <a16:creationId xmlns:a16="http://schemas.microsoft.com/office/drawing/2014/main" xmlns="" id="{FABF5579-4A83-465E-AA8E-561A1BB5A44C}"/>
                </a:ext>
              </a:extLst>
            </p:cNvPr>
            <p:cNvSpPr txBox="1"/>
            <p:nvPr/>
          </p:nvSpPr>
          <p:spPr>
            <a:xfrm>
              <a:off x="7789451" y="4506622"/>
              <a:ext cx="1137285" cy="123036"/>
            </a:xfrm>
            <a:prstGeom prst="rect">
              <a:avLst/>
            </a:prstGeom>
          </p:spPr>
          <p:txBody>
            <a:bodyPr vert="horz" wrap="square" lIns="0" tIns="0" rIns="0" bIns="0" rtlCol="0">
              <a:spAutoFit/>
            </a:bodyPr>
            <a:lstStyle/>
            <a:p>
              <a:pPr marL="9525" defTabSz="685783"/>
              <a:r>
                <a:rPr sz="1300" b="1" dirty="0">
                  <a:solidFill>
                    <a:prstClr val="black"/>
                  </a:solidFill>
                  <a:latin typeface="Century Gothic"/>
                  <a:cs typeface="Century Gothic"/>
                </a:rPr>
                <a:t>Network</a:t>
              </a:r>
              <a:r>
                <a:rPr sz="1300" b="1" spc="-79" dirty="0">
                  <a:solidFill>
                    <a:prstClr val="black"/>
                  </a:solidFill>
                  <a:latin typeface="Century Gothic"/>
                  <a:cs typeface="Century Gothic"/>
                </a:rPr>
                <a:t> </a:t>
              </a:r>
              <a:r>
                <a:rPr sz="1300" b="1" dirty="0">
                  <a:solidFill>
                    <a:prstClr val="black"/>
                  </a:solidFill>
                  <a:latin typeface="Century Gothic"/>
                  <a:cs typeface="Century Gothic"/>
                </a:rPr>
                <a:t>Map</a:t>
              </a:r>
              <a:endParaRPr sz="1300" dirty="0">
                <a:solidFill>
                  <a:prstClr val="black"/>
                </a:solidFill>
                <a:latin typeface="Century Gothic"/>
                <a:cs typeface="Century Gothic"/>
              </a:endParaRPr>
            </a:p>
          </p:txBody>
        </p:sp>
        <p:sp>
          <p:nvSpPr>
            <p:cNvPr id="61" name="object 59">
              <a:extLst>
                <a:ext uri="{FF2B5EF4-FFF2-40B4-BE49-F238E27FC236}">
                  <a16:creationId xmlns:a16="http://schemas.microsoft.com/office/drawing/2014/main" xmlns="" id="{095892EF-8B03-4337-A8AB-F4FAE31561C8}"/>
                </a:ext>
              </a:extLst>
            </p:cNvPr>
            <p:cNvSpPr/>
            <p:nvPr/>
          </p:nvSpPr>
          <p:spPr>
            <a:xfrm>
              <a:off x="7706868" y="4735449"/>
              <a:ext cx="1301115" cy="266700"/>
            </a:xfrm>
            <a:custGeom>
              <a:avLst/>
              <a:gdLst/>
              <a:ahLst/>
              <a:cxnLst/>
              <a:rect l="l" t="t" r="r" b="b"/>
              <a:pathLst>
                <a:path w="1734820" h="355600">
                  <a:moveTo>
                    <a:pt x="0" y="355092"/>
                  </a:moveTo>
                  <a:lnTo>
                    <a:pt x="1734312" y="355092"/>
                  </a:lnTo>
                  <a:lnTo>
                    <a:pt x="1734312" y="0"/>
                  </a:lnTo>
                  <a:lnTo>
                    <a:pt x="0" y="0"/>
                  </a:lnTo>
                  <a:lnTo>
                    <a:pt x="0" y="355092"/>
                  </a:lnTo>
                  <a:close/>
                </a:path>
              </a:pathLst>
            </a:custGeom>
            <a:solidFill>
              <a:srgbClr val="F1F1F1">
                <a:alpha val="81959"/>
              </a:srgbClr>
            </a:solidFill>
          </p:spPr>
          <p:txBody>
            <a:bodyPr wrap="square" lIns="0" tIns="0" rIns="0" bIns="0" rtlCol="0"/>
            <a:lstStyle/>
            <a:p>
              <a:pPr defTabSz="685783"/>
              <a:endParaRPr sz="1300" dirty="0">
                <a:solidFill>
                  <a:prstClr val="black"/>
                </a:solidFill>
                <a:latin typeface="Century Gothic"/>
              </a:endParaRPr>
            </a:p>
          </p:txBody>
        </p:sp>
        <p:sp>
          <p:nvSpPr>
            <p:cNvPr id="62" name="object 60">
              <a:extLst>
                <a:ext uri="{FF2B5EF4-FFF2-40B4-BE49-F238E27FC236}">
                  <a16:creationId xmlns:a16="http://schemas.microsoft.com/office/drawing/2014/main" xmlns="" id="{65975C8D-BD3B-4C58-A65A-7814F258BDCC}"/>
                </a:ext>
              </a:extLst>
            </p:cNvPr>
            <p:cNvSpPr/>
            <p:nvPr/>
          </p:nvSpPr>
          <p:spPr>
            <a:xfrm>
              <a:off x="7706868" y="4735449"/>
              <a:ext cx="1301115" cy="266700"/>
            </a:xfrm>
            <a:custGeom>
              <a:avLst/>
              <a:gdLst/>
              <a:ahLst/>
              <a:cxnLst/>
              <a:rect l="l" t="t" r="r" b="b"/>
              <a:pathLst>
                <a:path w="1734820" h="355600">
                  <a:moveTo>
                    <a:pt x="0" y="355092"/>
                  </a:moveTo>
                  <a:lnTo>
                    <a:pt x="1734312" y="355092"/>
                  </a:lnTo>
                  <a:lnTo>
                    <a:pt x="1734312" y="0"/>
                  </a:lnTo>
                  <a:lnTo>
                    <a:pt x="0" y="0"/>
                  </a:lnTo>
                  <a:lnTo>
                    <a:pt x="0" y="355092"/>
                  </a:lnTo>
                  <a:close/>
                </a:path>
              </a:pathLst>
            </a:custGeom>
            <a:ln w="12192">
              <a:solidFill>
                <a:srgbClr val="6C6C6C"/>
              </a:solidFill>
            </a:ln>
          </p:spPr>
          <p:txBody>
            <a:bodyPr wrap="square" lIns="0" tIns="0" rIns="0" bIns="0" rtlCol="0"/>
            <a:lstStyle/>
            <a:p>
              <a:pPr defTabSz="685783"/>
              <a:endParaRPr sz="1300" dirty="0">
                <a:solidFill>
                  <a:prstClr val="black"/>
                </a:solidFill>
                <a:latin typeface="Century Gothic"/>
              </a:endParaRPr>
            </a:p>
          </p:txBody>
        </p:sp>
        <p:sp>
          <p:nvSpPr>
            <p:cNvPr id="63" name="object 61">
              <a:extLst>
                <a:ext uri="{FF2B5EF4-FFF2-40B4-BE49-F238E27FC236}">
                  <a16:creationId xmlns:a16="http://schemas.microsoft.com/office/drawing/2014/main" xmlns="" id="{091D5F56-E3EA-48E8-8A97-073D9A4EC8FB}"/>
                </a:ext>
              </a:extLst>
            </p:cNvPr>
            <p:cNvSpPr txBox="1"/>
            <p:nvPr/>
          </p:nvSpPr>
          <p:spPr>
            <a:xfrm>
              <a:off x="7963187" y="4763339"/>
              <a:ext cx="790575" cy="123036"/>
            </a:xfrm>
            <a:prstGeom prst="rect">
              <a:avLst/>
            </a:prstGeom>
          </p:spPr>
          <p:txBody>
            <a:bodyPr vert="horz" wrap="square" lIns="0" tIns="0" rIns="0" bIns="0" rtlCol="0">
              <a:spAutoFit/>
            </a:bodyPr>
            <a:lstStyle/>
            <a:p>
              <a:pPr marL="9525" defTabSz="685783"/>
              <a:r>
                <a:rPr sz="1300" b="1" spc="-4" dirty="0">
                  <a:solidFill>
                    <a:prstClr val="black"/>
                  </a:solidFill>
                  <a:latin typeface="Century Gothic"/>
                  <a:cs typeface="Century Gothic"/>
                </a:rPr>
                <a:t>Doorman</a:t>
              </a:r>
              <a:endParaRPr sz="1300" dirty="0">
                <a:solidFill>
                  <a:prstClr val="black"/>
                </a:solidFill>
                <a:latin typeface="Century Gothic"/>
                <a:cs typeface="Century Gothic"/>
              </a:endParaRPr>
            </a:p>
          </p:txBody>
        </p:sp>
        <p:sp>
          <p:nvSpPr>
            <p:cNvPr id="64" name="object 62">
              <a:extLst>
                <a:ext uri="{FF2B5EF4-FFF2-40B4-BE49-F238E27FC236}">
                  <a16:creationId xmlns:a16="http://schemas.microsoft.com/office/drawing/2014/main" xmlns="" id="{8F12501A-FFC7-4322-9839-76FE7C731DD0}"/>
                </a:ext>
              </a:extLst>
            </p:cNvPr>
            <p:cNvSpPr/>
            <p:nvPr/>
          </p:nvSpPr>
          <p:spPr>
            <a:xfrm>
              <a:off x="5602987" y="3866680"/>
              <a:ext cx="724661" cy="272363"/>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pPr defTabSz="685783"/>
              <a:endParaRPr sz="1351" dirty="0">
                <a:solidFill>
                  <a:prstClr val="black"/>
                </a:solidFill>
                <a:latin typeface="Century Gothic"/>
              </a:endParaRPr>
            </a:p>
          </p:txBody>
        </p:sp>
        <p:sp>
          <p:nvSpPr>
            <p:cNvPr id="65" name="object 63">
              <a:extLst>
                <a:ext uri="{FF2B5EF4-FFF2-40B4-BE49-F238E27FC236}">
                  <a16:creationId xmlns:a16="http://schemas.microsoft.com/office/drawing/2014/main" xmlns="" id="{C2EDED13-9649-4C6A-B543-DDC01F4D1423}"/>
                </a:ext>
              </a:extLst>
            </p:cNvPr>
            <p:cNvSpPr/>
            <p:nvPr/>
          </p:nvSpPr>
          <p:spPr>
            <a:xfrm>
              <a:off x="5571460" y="4527491"/>
              <a:ext cx="724661" cy="294893"/>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pPr defTabSz="685783"/>
              <a:endParaRPr sz="1351" dirty="0">
                <a:solidFill>
                  <a:prstClr val="black"/>
                </a:solidFill>
                <a:latin typeface="Century Gothic"/>
              </a:endParaRPr>
            </a:p>
          </p:txBody>
        </p:sp>
        <p:sp>
          <p:nvSpPr>
            <p:cNvPr id="66" name="object 64">
              <a:extLst>
                <a:ext uri="{FF2B5EF4-FFF2-40B4-BE49-F238E27FC236}">
                  <a16:creationId xmlns:a16="http://schemas.microsoft.com/office/drawing/2014/main" xmlns="" id="{83B6CF35-F68E-49D3-9E42-8B3208B1F99F}"/>
                </a:ext>
              </a:extLst>
            </p:cNvPr>
            <p:cNvSpPr txBox="1"/>
            <p:nvPr/>
          </p:nvSpPr>
          <p:spPr>
            <a:xfrm>
              <a:off x="6307837" y="4488561"/>
              <a:ext cx="1155858" cy="280083"/>
            </a:xfrm>
            <a:prstGeom prst="rect">
              <a:avLst/>
            </a:prstGeom>
            <a:solidFill>
              <a:srgbClr val="F1F1F1">
                <a:alpha val="81959"/>
              </a:srgbClr>
            </a:solidFill>
            <a:ln w="12191">
              <a:solidFill>
                <a:srgbClr val="6C6C6C"/>
              </a:solidFill>
            </a:ln>
          </p:spPr>
          <p:txBody>
            <a:bodyPr vert="horz" wrap="square" lIns="0" tIns="43815" rIns="0" bIns="0" rtlCol="0">
              <a:spAutoFit/>
            </a:bodyPr>
            <a:lstStyle/>
            <a:p>
              <a:pPr marL="288123" marR="282409" indent="6668" defTabSz="685783">
                <a:spcBef>
                  <a:spcPts val="344"/>
                </a:spcBef>
              </a:pPr>
              <a:r>
                <a:rPr sz="1300" b="1" dirty="0">
                  <a:solidFill>
                    <a:prstClr val="black"/>
                  </a:solidFill>
                  <a:latin typeface="Century Gothic"/>
                  <a:cs typeface="Century Gothic"/>
                </a:rPr>
                <a:t>Notary  Cluster</a:t>
              </a:r>
              <a:endParaRPr sz="1300" dirty="0">
                <a:solidFill>
                  <a:prstClr val="black"/>
                </a:solidFill>
                <a:latin typeface="Century Gothic"/>
                <a:cs typeface="Century Gothic"/>
              </a:endParaRPr>
            </a:p>
          </p:txBody>
        </p:sp>
        <p:sp>
          <p:nvSpPr>
            <p:cNvPr id="67" name="object 65">
              <a:extLst>
                <a:ext uri="{FF2B5EF4-FFF2-40B4-BE49-F238E27FC236}">
                  <a16:creationId xmlns:a16="http://schemas.microsoft.com/office/drawing/2014/main" xmlns="" id="{0B1EAD08-2DCC-4267-9E8F-0C544A1D3BFD}"/>
                </a:ext>
              </a:extLst>
            </p:cNvPr>
            <p:cNvSpPr txBox="1"/>
            <p:nvPr/>
          </p:nvSpPr>
          <p:spPr>
            <a:xfrm>
              <a:off x="6400799" y="3810001"/>
              <a:ext cx="2605088" cy="258567"/>
            </a:xfrm>
            <a:prstGeom prst="rect">
              <a:avLst/>
            </a:prstGeom>
            <a:solidFill>
              <a:srgbClr val="F1F1F1">
                <a:alpha val="81959"/>
              </a:srgbClr>
            </a:solidFill>
            <a:ln w="12191">
              <a:solidFill>
                <a:srgbClr val="6C6C6C"/>
              </a:solidFill>
            </a:ln>
          </p:spPr>
          <p:txBody>
            <a:bodyPr vert="horz" wrap="square" lIns="0" tIns="40481" rIns="0" bIns="0" rtlCol="0">
              <a:spAutoFit/>
            </a:bodyPr>
            <a:lstStyle/>
            <a:p>
              <a:pPr marL="132871" defTabSz="685783">
                <a:spcBef>
                  <a:spcPts val="319"/>
                </a:spcBef>
              </a:pPr>
              <a:r>
                <a:rPr sz="1200" b="1" dirty="0">
                  <a:solidFill>
                    <a:prstClr val="black"/>
                  </a:solidFill>
                  <a:latin typeface="Century Gothic"/>
                  <a:cs typeface="Century Gothic"/>
                </a:rPr>
                <a:t>Common </a:t>
              </a:r>
              <a:r>
                <a:rPr sz="1200" b="1" spc="-4" dirty="0">
                  <a:solidFill>
                    <a:prstClr val="black"/>
                  </a:solidFill>
                  <a:latin typeface="Century Gothic"/>
                  <a:cs typeface="Century Gothic"/>
                </a:rPr>
                <a:t>Messaging</a:t>
              </a:r>
              <a:r>
                <a:rPr sz="1200" b="1" spc="-75" dirty="0">
                  <a:solidFill>
                    <a:prstClr val="black"/>
                  </a:solidFill>
                  <a:latin typeface="Century Gothic"/>
                  <a:cs typeface="Century Gothic"/>
                </a:rPr>
                <a:t> </a:t>
              </a:r>
              <a:r>
                <a:rPr sz="1200" b="1" spc="-4" dirty="0">
                  <a:solidFill>
                    <a:prstClr val="black"/>
                  </a:solidFill>
                  <a:latin typeface="Century Gothic"/>
                  <a:cs typeface="Century Gothic"/>
                </a:rPr>
                <a:t>Engine</a:t>
              </a:r>
              <a:endParaRPr sz="1200" dirty="0">
                <a:solidFill>
                  <a:prstClr val="black"/>
                </a:solidFill>
                <a:latin typeface="Century Gothic"/>
                <a:cs typeface="Century Gothic"/>
              </a:endParaRPr>
            </a:p>
            <a:p>
              <a:pPr marL="141919" defTabSz="685783"/>
              <a:r>
                <a:rPr sz="1200" b="1" spc="-4" dirty="0">
                  <a:solidFill>
                    <a:prstClr val="black"/>
                  </a:solidFill>
                  <a:latin typeface="Century Gothic"/>
                  <a:cs typeface="Century Gothic"/>
                </a:rPr>
                <a:t>and </a:t>
              </a:r>
              <a:r>
                <a:rPr sz="1200" b="1" dirty="0">
                  <a:solidFill>
                    <a:prstClr val="black"/>
                  </a:solidFill>
                  <a:latin typeface="Century Gothic"/>
                  <a:cs typeface="Century Gothic"/>
                </a:rPr>
                <a:t>Workflow</a:t>
              </a:r>
              <a:r>
                <a:rPr sz="1200" b="1" spc="-83" dirty="0">
                  <a:solidFill>
                    <a:prstClr val="black"/>
                  </a:solidFill>
                  <a:latin typeface="Century Gothic"/>
                  <a:cs typeface="Century Gothic"/>
                </a:rPr>
                <a:t> </a:t>
              </a:r>
              <a:r>
                <a:rPr sz="1200" b="1" dirty="0">
                  <a:solidFill>
                    <a:prstClr val="black"/>
                  </a:solidFill>
                  <a:latin typeface="Century Gothic"/>
                  <a:cs typeface="Century Gothic"/>
                </a:rPr>
                <a:t>Management</a:t>
              </a:r>
              <a:endParaRPr sz="1200" dirty="0">
                <a:solidFill>
                  <a:prstClr val="black"/>
                </a:solidFill>
                <a:latin typeface="Century Gothic"/>
                <a:cs typeface="Century Gothic"/>
              </a:endParaRPr>
            </a:p>
          </p:txBody>
        </p:sp>
        <p:sp>
          <p:nvSpPr>
            <p:cNvPr id="68" name="object 66">
              <a:extLst>
                <a:ext uri="{FF2B5EF4-FFF2-40B4-BE49-F238E27FC236}">
                  <a16:creationId xmlns:a16="http://schemas.microsoft.com/office/drawing/2014/main" xmlns="" id="{3E639D14-CBFE-4F0E-9BDE-C627A263969A}"/>
                </a:ext>
              </a:extLst>
            </p:cNvPr>
            <p:cNvSpPr txBox="1"/>
            <p:nvPr/>
          </p:nvSpPr>
          <p:spPr>
            <a:xfrm>
              <a:off x="2990851" y="4446270"/>
              <a:ext cx="659607" cy="239885"/>
            </a:xfrm>
            <a:prstGeom prst="rect">
              <a:avLst/>
            </a:prstGeom>
            <a:solidFill>
              <a:srgbClr val="F1F1F1">
                <a:alpha val="81959"/>
              </a:srgbClr>
            </a:solidFill>
            <a:ln w="12192">
              <a:solidFill>
                <a:srgbClr val="6C6C6C"/>
              </a:solidFill>
            </a:ln>
          </p:spPr>
          <p:txBody>
            <a:bodyPr vert="horz" wrap="square" lIns="0" tIns="144304" rIns="0" bIns="0" rtlCol="0">
              <a:spAutoFit/>
            </a:bodyPr>
            <a:lstStyle/>
            <a:p>
              <a:pPr marL="153349" defTabSz="685783">
                <a:spcBef>
                  <a:spcPts val="1136"/>
                </a:spcBef>
              </a:pPr>
              <a:r>
                <a:rPr sz="1351" b="1" dirty="0">
                  <a:solidFill>
                    <a:prstClr val="black"/>
                  </a:solidFill>
                  <a:latin typeface="Century Gothic"/>
                  <a:cs typeface="Century Gothic"/>
                </a:rPr>
                <a:t>CSV</a:t>
              </a:r>
              <a:endParaRPr sz="1351" dirty="0">
                <a:solidFill>
                  <a:prstClr val="black"/>
                </a:solidFill>
                <a:latin typeface="Century Gothic"/>
                <a:cs typeface="Century Gothic"/>
              </a:endParaRPr>
            </a:p>
          </p:txBody>
        </p:sp>
        <p:sp>
          <p:nvSpPr>
            <p:cNvPr id="69" name="object 67">
              <a:extLst>
                <a:ext uri="{FF2B5EF4-FFF2-40B4-BE49-F238E27FC236}">
                  <a16:creationId xmlns:a16="http://schemas.microsoft.com/office/drawing/2014/main" xmlns="" id="{CA1620A3-7D23-4B2B-BD2E-94BA8BE5DABC}"/>
                </a:ext>
              </a:extLst>
            </p:cNvPr>
            <p:cNvSpPr txBox="1"/>
            <p:nvPr/>
          </p:nvSpPr>
          <p:spPr>
            <a:xfrm>
              <a:off x="3780664" y="4446270"/>
              <a:ext cx="659607" cy="239885"/>
            </a:xfrm>
            <a:prstGeom prst="rect">
              <a:avLst/>
            </a:prstGeom>
            <a:solidFill>
              <a:srgbClr val="F1F1F1">
                <a:alpha val="81959"/>
              </a:srgbClr>
            </a:solidFill>
            <a:ln w="12192">
              <a:solidFill>
                <a:srgbClr val="6C6C6C"/>
              </a:solidFill>
            </a:ln>
          </p:spPr>
          <p:txBody>
            <a:bodyPr vert="horz" wrap="square" lIns="0" tIns="144304" rIns="0" bIns="0" rtlCol="0">
              <a:spAutoFit/>
            </a:bodyPr>
            <a:lstStyle/>
            <a:p>
              <a:pPr marL="154777" defTabSz="685783">
                <a:spcBef>
                  <a:spcPts val="1136"/>
                </a:spcBef>
              </a:pPr>
              <a:r>
                <a:rPr sz="1351" b="1" dirty="0">
                  <a:solidFill>
                    <a:prstClr val="black"/>
                  </a:solidFill>
                  <a:latin typeface="Century Gothic"/>
                  <a:cs typeface="Century Gothic"/>
                </a:rPr>
                <a:t>SFTP</a:t>
              </a:r>
              <a:endParaRPr sz="1351" dirty="0">
                <a:solidFill>
                  <a:prstClr val="black"/>
                </a:solidFill>
                <a:latin typeface="Century Gothic"/>
                <a:cs typeface="Century Gothic"/>
              </a:endParaRPr>
            </a:p>
          </p:txBody>
        </p:sp>
        <p:sp>
          <p:nvSpPr>
            <p:cNvPr id="70" name="object 68">
              <a:extLst>
                <a:ext uri="{FF2B5EF4-FFF2-40B4-BE49-F238E27FC236}">
                  <a16:creationId xmlns:a16="http://schemas.microsoft.com/office/drawing/2014/main" xmlns="" id="{C4BA3D2C-01A9-4715-B18A-43029D50C43F}"/>
                </a:ext>
              </a:extLst>
            </p:cNvPr>
            <p:cNvSpPr txBox="1"/>
            <p:nvPr/>
          </p:nvSpPr>
          <p:spPr>
            <a:xfrm>
              <a:off x="4570476" y="4446269"/>
              <a:ext cx="659607" cy="287896"/>
            </a:xfrm>
            <a:prstGeom prst="rect">
              <a:avLst/>
            </a:prstGeom>
            <a:solidFill>
              <a:srgbClr val="F1F1F1">
                <a:alpha val="81959"/>
              </a:srgbClr>
            </a:solidFill>
            <a:ln w="12192">
              <a:solidFill>
                <a:srgbClr val="6C6C6C"/>
              </a:solidFill>
            </a:ln>
          </p:spPr>
          <p:txBody>
            <a:bodyPr vert="horz" wrap="square" lIns="0" tIns="41433" rIns="0" bIns="0" rtlCol="0">
              <a:spAutoFit/>
            </a:bodyPr>
            <a:lstStyle/>
            <a:p>
              <a:pPr marL="103344" defTabSz="685783">
                <a:spcBef>
                  <a:spcPts val="325"/>
                </a:spcBef>
              </a:pPr>
              <a:r>
                <a:rPr sz="1351" b="1" dirty="0">
                  <a:solidFill>
                    <a:prstClr val="black"/>
                  </a:solidFill>
                  <a:latin typeface="Century Gothic"/>
                  <a:cs typeface="Century Gothic"/>
                </a:rPr>
                <a:t>JSON</a:t>
              </a:r>
              <a:endParaRPr sz="1351" dirty="0">
                <a:solidFill>
                  <a:prstClr val="black"/>
                </a:solidFill>
                <a:latin typeface="Century Gothic"/>
                <a:cs typeface="Century Gothic"/>
              </a:endParaRPr>
            </a:p>
            <a:p>
              <a:pPr marL="88580" defTabSz="685783"/>
              <a:r>
                <a:rPr sz="1351" b="1" dirty="0">
                  <a:solidFill>
                    <a:prstClr val="black"/>
                  </a:solidFill>
                  <a:latin typeface="Century Gothic"/>
                  <a:cs typeface="Century Gothic"/>
                </a:rPr>
                <a:t>/</a:t>
              </a:r>
              <a:r>
                <a:rPr sz="1351" b="1" spc="-87" dirty="0">
                  <a:solidFill>
                    <a:prstClr val="black"/>
                  </a:solidFill>
                  <a:latin typeface="Century Gothic"/>
                  <a:cs typeface="Century Gothic"/>
                </a:rPr>
                <a:t> </a:t>
              </a:r>
              <a:r>
                <a:rPr sz="1351" b="1" spc="-4" dirty="0">
                  <a:solidFill>
                    <a:prstClr val="black"/>
                  </a:solidFill>
                  <a:latin typeface="Century Gothic"/>
                  <a:cs typeface="Century Gothic"/>
                </a:rPr>
                <a:t>XML</a:t>
              </a:r>
              <a:endParaRPr sz="1351" dirty="0">
                <a:solidFill>
                  <a:prstClr val="black"/>
                </a:solidFill>
                <a:latin typeface="Century Gothic"/>
                <a:cs typeface="Century Gothic"/>
              </a:endParaRPr>
            </a:p>
          </p:txBody>
        </p:sp>
        <p:sp>
          <p:nvSpPr>
            <p:cNvPr id="71" name="Rectangle: Folded Corner 70">
              <a:extLst>
                <a:ext uri="{FF2B5EF4-FFF2-40B4-BE49-F238E27FC236}">
                  <a16:creationId xmlns:a16="http://schemas.microsoft.com/office/drawing/2014/main" xmlns="" id="{075E9261-9FBD-4E47-A446-22CAFF792438}"/>
                </a:ext>
              </a:extLst>
            </p:cNvPr>
            <p:cNvSpPr/>
            <p:nvPr/>
          </p:nvSpPr>
          <p:spPr>
            <a:xfrm>
              <a:off x="7198317" y="3390064"/>
              <a:ext cx="243069" cy="331675"/>
            </a:xfrm>
            <a:prstGeom prst="foldedCorner">
              <a:avLst/>
            </a:prstGeom>
            <a:solidFill>
              <a:srgbClr val="ED1C24">
                <a:lumMod val="20000"/>
                <a:lumOff val="80000"/>
              </a:srgbClr>
            </a:solidFill>
            <a:ln w="12700" cap="flat" cmpd="sng" algn="ctr">
              <a:solidFill>
                <a:srgbClr val="959595">
                  <a:shade val="50000"/>
                </a:srgbClr>
              </a:solidFill>
              <a:prstDash val="solid"/>
              <a:miter lim="800000"/>
            </a:ln>
            <a:effectLst/>
          </p:spPr>
          <p:txBody>
            <a:bodyPr rtlCol="0" anchor="ctr"/>
            <a:lstStyle/>
            <a:p>
              <a:pPr algn="ctr">
                <a:defRPr/>
              </a:pPr>
              <a:endParaRPr lang="en-US" sz="5333">
                <a:latin typeface="Century Gothic"/>
              </a:endParaRPr>
            </a:p>
          </p:txBody>
        </p:sp>
        <p:pic>
          <p:nvPicPr>
            <p:cNvPr id="72" name="Picture 71">
              <a:extLst>
                <a:ext uri="{FF2B5EF4-FFF2-40B4-BE49-F238E27FC236}">
                  <a16:creationId xmlns:a16="http://schemas.microsoft.com/office/drawing/2014/main" xmlns="" id="{0FDEE9B3-5325-4D37-869E-340575EFAAA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09618" y="3360265"/>
              <a:ext cx="656037" cy="656037"/>
            </a:xfrm>
            <a:prstGeom prst="rect">
              <a:avLst/>
            </a:prstGeom>
          </p:spPr>
        </p:pic>
        <p:sp>
          <p:nvSpPr>
            <p:cNvPr id="73" name="Rectangle: Folded Corner 72">
              <a:extLst>
                <a:ext uri="{FF2B5EF4-FFF2-40B4-BE49-F238E27FC236}">
                  <a16:creationId xmlns:a16="http://schemas.microsoft.com/office/drawing/2014/main" xmlns="" id="{0C520A86-708B-49AD-850C-620127DB7C1A}"/>
                </a:ext>
              </a:extLst>
            </p:cNvPr>
            <p:cNvSpPr/>
            <p:nvPr/>
          </p:nvSpPr>
          <p:spPr>
            <a:xfrm>
              <a:off x="7802487" y="3396143"/>
              <a:ext cx="243069" cy="331675"/>
            </a:xfrm>
            <a:prstGeom prst="foldedCorner">
              <a:avLst/>
            </a:prstGeom>
            <a:solidFill>
              <a:srgbClr val="ED1C24">
                <a:lumMod val="20000"/>
                <a:lumOff val="80000"/>
              </a:srgbClr>
            </a:solidFill>
            <a:ln w="12700" cap="flat" cmpd="sng" algn="ctr">
              <a:solidFill>
                <a:srgbClr val="959595">
                  <a:shade val="50000"/>
                </a:srgbClr>
              </a:solidFill>
              <a:prstDash val="solid"/>
              <a:miter lim="800000"/>
            </a:ln>
            <a:effectLst/>
          </p:spPr>
          <p:txBody>
            <a:bodyPr rtlCol="0" anchor="ctr"/>
            <a:lstStyle/>
            <a:p>
              <a:pPr algn="ctr">
                <a:defRPr/>
              </a:pPr>
              <a:endParaRPr lang="en-US" sz="5333">
                <a:latin typeface="Century Gothic"/>
              </a:endParaRPr>
            </a:p>
          </p:txBody>
        </p:sp>
        <p:pic>
          <p:nvPicPr>
            <p:cNvPr id="74" name="Picture 73">
              <a:extLst>
                <a:ext uri="{FF2B5EF4-FFF2-40B4-BE49-F238E27FC236}">
                  <a16:creationId xmlns:a16="http://schemas.microsoft.com/office/drawing/2014/main" xmlns="" id="{92690762-A4C6-46A5-8BD0-22AFCA91535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46215" y="3360266"/>
              <a:ext cx="656037" cy="656037"/>
            </a:xfrm>
            <a:prstGeom prst="rect">
              <a:avLst/>
            </a:prstGeom>
          </p:spPr>
        </p:pic>
      </p:grpSp>
    </p:spTree>
    <p:extLst>
      <p:ext uri="{BB962C8B-B14F-4D97-AF65-F5344CB8AC3E}">
        <p14:creationId xmlns:p14="http://schemas.microsoft.com/office/powerpoint/2010/main" val="443254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B9B9931-1DC9-4289-8EF2-295736A0915D}"/>
              </a:ext>
            </a:extLst>
          </p:cNvPr>
          <p:cNvSpPr>
            <a:spLocks noGrp="1"/>
          </p:cNvSpPr>
          <p:nvPr>
            <p:ph type="title"/>
          </p:nvPr>
        </p:nvSpPr>
        <p:spPr/>
        <p:txBody>
          <a:bodyPr/>
          <a:lstStyle/>
          <a:p>
            <a:r>
              <a:rPr lang="en-US" dirty="0"/>
              <a:t>Corda architecture impact</a:t>
            </a:r>
          </a:p>
        </p:txBody>
      </p:sp>
      <p:sp>
        <p:nvSpPr>
          <p:cNvPr id="4" name="Slide Number Placeholder 3">
            <a:extLst>
              <a:ext uri="{FF2B5EF4-FFF2-40B4-BE49-F238E27FC236}">
                <a16:creationId xmlns:a16="http://schemas.microsoft.com/office/drawing/2014/main" xmlns="" id="{147C95ED-F408-406D-9404-FC55FBA77758}"/>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Rectangle: Rounded Corners 4">
            <a:extLst>
              <a:ext uri="{FF2B5EF4-FFF2-40B4-BE49-F238E27FC236}">
                <a16:creationId xmlns:a16="http://schemas.microsoft.com/office/drawing/2014/main" xmlns="" id="{94F3DBA3-1E04-4922-8B4C-14E75F4E4601}"/>
              </a:ext>
            </a:extLst>
          </p:cNvPr>
          <p:cNvSpPr/>
          <p:nvPr/>
        </p:nvSpPr>
        <p:spPr>
          <a:xfrm>
            <a:off x="3496195" y="2550637"/>
            <a:ext cx="5805488" cy="1132545"/>
          </a:xfrm>
          <a:prstGeom prst="roundRect">
            <a:avLst>
              <a:gd name="adj" fmla="val 5708"/>
            </a:avLst>
          </a:prstGeom>
          <a:solidFill>
            <a:srgbClr val="ED1C24">
              <a:lumMod val="20000"/>
              <a:lumOff val="80000"/>
            </a:srgb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6" name="Rectangle: Rounded Corners 5">
            <a:extLst>
              <a:ext uri="{FF2B5EF4-FFF2-40B4-BE49-F238E27FC236}">
                <a16:creationId xmlns:a16="http://schemas.microsoft.com/office/drawing/2014/main" xmlns="" id="{E3999FD6-1268-4E23-8964-B4395931613C}"/>
              </a:ext>
            </a:extLst>
          </p:cNvPr>
          <p:cNvSpPr/>
          <p:nvPr/>
        </p:nvSpPr>
        <p:spPr>
          <a:xfrm>
            <a:off x="3496195" y="4593263"/>
            <a:ext cx="5805488" cy="506017"/>
          </a:xfrm>
          <a:prstGeom prst="roundRect">
            <a:avLst>
              <a:gd name="adj" fmla="val 5708"/>
            </a:avLst>
          </a:prstGeom>
          <a:solidFill>
            <a:srgbClr val="ED1C24">
              <a:lumMod val="20000"/>
              <a:lumOff val="80000"/>
            </a:srgb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7" name="Picture 6">
            <a:extLst>
              <a:ext uri="{FF2B5EF4-FFF2-40B4-BE49-F238E27FC236}">
                <a16:creationId xmlns:a16="http://schemas.microsoft.com/office/drawing/2014/main" xmlns="" id="{CF6311F8-1DE4-47CC-86A7-F8C2D531C0B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3047" y="4625402"/>
            <a:ext cx="965111" cy="394114"/>
          </a:xfrm>
          <a:prstGeom prst="rect">
            <a:avLst/>
          </a:prstGeom>
        </p:spPr>
      </p:pic>
      <p:sp>
        <p:nvSpPr>
          <p:cNvPr id="8" name="Rectangle 7">
            <a:extLst>
              <a:ext uri="{FF2B5EF4-FFF2-40B4-BE49-F238E27FC236}">
                <a16:creationId xmlns:a16="http://schemas.microsoft.com/office/drawing/2014/main" xmlns="" id="{C622989B-3D84-4047-BC93-960CD3CFA58A}"/>
              </a:ext>
            </a:extLst>
          </p:cNvPr>
          <p:cNvSpPr/>
          <p:nvPr/>
        </p:nvSpPr>
        <p:spPr>
          <a:xfrm>
            <a:off x="3954572" y="2330065"/>
            <a:ext cx="1320800" cy="529720"/>
          </a:xfrm>
          <a:prstGeom prst="rect">
            <a:avLst/>
          </a:prstGeom>
          <a:solidFill>
            <a:srgbClr val="2B79F0">
              <a:lumMod val="20000"/>
              <a:lumOff val="80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A’s View</a:t>
            </a:r>
          </a:p>
        </p:txBody>
      </p:sp>
      <p:sp>
        <p:nvSpPr>
          <p:cNvPr id="9" name="Rectangle 8">
            <a:extLst>
              <a:ext uri="{FF2B5EF4-FFF2-40B4-BE49-F238E27FC236}">
                <a16:creationId xmlns:a16="http://schemas.microsoft.com/office/drawing/2014/main" xmlns="" id="{EE307BDD-AD02-4BBC-A7FB-75EE615D1FDF}"/>
              </a:ext>
            </a:extLst>
          </p:cNvPr>
          <p:cNvSpPr/>
          <p:nvPr/>
        </p:nvSpPr>
        <p:spPr>
          <a:xfrm>
            <a:off x="5825166" y="2330064"/>
            <a:ext cx="1320800" cy="549219"/>
          </a:xfrm>
          <a:prstGeom prst="rect">
            <a:avLst/>
          </a:prstGeom>
          <a:solidFill>
            <a:srgbClr val="2B79F0">
              <a:lumMod val="20000"/>
              <a:lumOff val="80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B’s View</a:t>
            </a:r>
          </a:p>
        </p:txBody>
      </p:sp>
      <p:sp>
        <p:nvSpPr>
          <p:cNvPr id="10" name="Rectangle 9">
            <a:extLst>
              <a:ext uri="{FF2B5EF4-FFF2-40B4-BE49-F238E27FC236}">
                <a16:creationId xmlns:a16="http://schemas.microsoft.com/office/drawing/2014/main" xmlns="" id="{961E1119-97C0-4F87-94E9-C83794E61122}"/>
              </a:ext>
            </a:extLst>
          </p:cNvPr>
          <p:cNvSpPr/>
          <p:nvPr/>
        </p:nvSpPr>
        <p:spPr>
          <a:xfrm>
            <a:off x="7695760" y="2328118"/>
            <a:ext cx="1320800" cy="531667"/>
          </a:xfrm>
          <a:prstGeom prst="rect">
            <a:avLst/>
          </a:prstGeom>
          <a:solidFill>
            <a:srgbClr val="2B79F0">
              <a:lumMod val="20000"/>
              <a:lumOff val="80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C’s View</a:t>
            </a:r>
          </a:p>
        </p:txBody>
      </p:sp>
      <p:sp>
        <p:nvSpPr>
          <p:cNvPr id="11" name="Rectangle 10">
            <a:extLst>
              <a:ext uri="{FF2B5EF4-FFF2-40B4-BE49-F238E27FC236}">
                <a16:creationId xmlns:a16="http://schemas.microsoft.com/office/drawing/2014/main" xmlns="" id="{C197FF75-B98C-4CBE-B495-7758AC29C6DC}"/>
              </a:ext>
            </a:extLst>
          </p:cNvPr>
          <p:cNvSpPr/>
          <p:nvPr/>
        </p:nvSpPr>
        <p:spPr>
          <a:xfrm>
            <a:off x="1659152" y="3950474"/>
            <a:ext cx="1332416" cy="369332"/>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DATABASE</a:t>
            </a:r>
            <a:endParaRPr lang="en-US" sz="1800" kern="1200" dirty="0">
              <a:solidFill>
                <a:srgbClr val="000000"/>
              </a:solidFill>
              <a:latin typeface="Century Gothic"/>
            </a:endParaRPr>
          </a:p>
        </p:txBody>
      </p:sp>
      <p:sp>
        <p:nvSpPr>
          <p:cNvPr id="12" name="Rectangle: Rounded Corners 11">
            <a:extLst>
              <a:ext uri="{FF2B5EF4-FFF2-40B4-BE49-F238E27FC236}">
                <a16:creationId xmlns:a16="http://schemas.microsoft.com/office/drawing/2014/main" xmlns="" id="{F7D7C340-8803-4AE7-A824-516FDAC5F97C}"/>
              </a:ext>
            </a:extLst>
          </p:cNvPr>
          <p:cNvSpPr/>
          <p:nvPr/>
        </p:nvSpPr>
        <p:spPr>
          <a:xfrm>
            <a:off x="3496195" y="5233018"/>
            <a:ext cx="5805488" cy="1157621"/>
          </a:xfrm>
          <a:prstGeom prst="roundRect">
            <a:avLst>
              <a:gd name="adj" fmla="val 5708"/>
            </a:avLst>
          </a:prstGeom>
          <a:solidFill>
            <a:srgbClr val="ED1C24">
              <a:lumMod val="20000"/>
              <a:lumOff val="80000"/>
            </a:srgb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13" name="Picture 12">
            <a:extLst>
              <a:ext uri="{FF2B5EF4-FFF2-40B4-BE49-F238E27FC236}">
                <a16:creationId xmlns:a16="http://schemas.microsoft.com/office/drawing/2014/main" xmlns="" id="{135B601A-0B57-4CFF-A7E0-A9A46DC189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3047" y="5334427"/>
            <a:ext cx="965111" cy="394114"/>
          </a:xfrm>
          <a:prstGeom prst="rect">
            <a:avLst/>
          </a:prstGeom>
        </p:spPr>
      </p:pic>
      <p:sp>
        <p:nvSpPr>
          <p:cNvPr id="14" name="Rectangle 13">
            <a:extLst>
              <a:ext uri="{FF2B5EF4-FFF2-40B4-BE49-F238E27FC236}">
                <a16:creationId xmlns:a16="http://schemas.microsoft.com/office/drawing/2014/main" xmlns="" id="{9CDC8C3B-66FC-4436-BD85-33C08F4F021A}"/>
              </a:ext>
            </a:extLst>
          </p:cNvPr>
          <p:cNvSpPr/>
          <p:nvPr/>
        </p:nvSpPr>
        <p:spPr>
          <a:xfrm>
            <a:off x="1318524" y="5526289"/>
            <a:ext cx="2013693" cy="646331"/>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INFRASTRUCTURE</a:t>
            </a:r>
          </a:p>
          <a:p>
            <a:pPr algn="ctr" defTabSz="914400" hangingPunct="1">
              <a:lnSpc>
                <a:spcPct val="100000"/>
              </a:lnSpc>
            </a:pPr>
            <a:r>
              <a:rPr lang="en-US" sz="1800" b="1" kern="1200" dirty="0">
                <a:solidFill>
                  <a:srgbClr val="000000"/>
                </a:solidFill>
                <a:latin typeface="Century Gothic"/>
                <a:cs typeface="Arial"/>
                <a:sym typeface="Arial"/>
              </a:rPr>
              <a:t>SERVICES</a:t>
            </a:r>
            <a:endParaRPr lang="en-US" sz="1800" kern="1200" dirty="0">
              <a:solidFill>
                <a:srgbClr val="000000"/>
              </a:solidFill>
              <a:latin typeface="Century Gothic"/>
            </a:endParaRPr>
          </a:p>
        </p:txBody>
      </p:sp>
      <p:sp>
        <p:nvSpPr>
          <p:cNvPr id="15" name="Rectangle 14">
            <a:extLst>
              <a:ext uri="{FF2B5EF4-FFF2-40B4-BE49-F238E27FC236}">
                <a16:creationId xmlns:a16="http://schemas.microsoft.com/office/drawing/2014/main" xmlns="" id="{E959505A-6DB9-4494-AB27-ADEF2F91AB90}"/>
              </a:ext>
            </a:extLst>
          </p:cNvPr>
          <p:cNvSpPr/>
          <p:nvPr/>
        </p:nvSpPr>
        <p:spPr>
          <a:xfrm>
            <a:off x="4662556" y="5488150"/>
            <a:ext cx="1320800" cy="732997"/>
          </a:xfrm>
          <a:prstGeom prst="rect">
            <a:avLst/>
          </a:prstGeom>
          <a:solidFill>
            <a:srgbClr val="FFFFFF">
              <a:lumMod val="95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Notary Cluster</a:t>
            </a:r>
          </a:p>
        </p:txBody>
      </p:sp>
      <p:sp>
        <p:nvSpPr>
          <p:cNvPr id="16" name="Rectangle 15">
            <a:extLst>
              <a:ext uri="{FF2B5EF4-FFF2-40B4-BE49-F238E27FC236}">
                <a16:creationId xmlns:a16="http://schemas.microsoft.com/office/drawing/2014/main" xmlns="" id="{1E2EA1C8-3526-4404-B9E7-292BA16161D3}"/>
              </a:ext>
            </a:extLst>
          </p:cNvPr>
          <p:cNvSpPr/>
          <p:nvPr/>
        </p:nvSpPr>
        <p:spPr>
          <a:xfrm>
            <a:off x="6150623" y="5488150"/>
            <a:ext cx="1320800" cy="732997"/>
          </a:xfrm>
          <a:prstGeom prst="rect">
            <a:avLst/>
          </a:prstGeom>
          <a:solidFill>
            <a:srgbClr val="FFFFFF">
              <a:lumMod val="95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Network Map</a:t>
            </a:r>
          </a:p>
        </p:txBody>
      </p:sp>
      <p:sp>
        <p:nvSpPr>
          <p:cNvPr id="17" name="Rectangle 16">
            <a:extLst>
              <a:ext uri="{FF2B5EF4-FFF2-40B4-BE49-F238E27FC236}">
                <a16:creationId xmlns:a16="http://schemas.microsoft.com/office/drawing/2014/main" xmlns="" id="{7C0F0A38-FBBD-463E-B7A9-9295CD7C88D2}"/>
              </a:ext>
            </a:extLst>
          </p:cNvPr>
          <p:cNvSpPr/>
          <p:nvPr/>
        </p:nvSpPr>
        <p:spPr>
          <a:xfrm>
            <a:off x="7638690" y="5488150"/>
            <a:ext cx="1320800" cy="732997"/>
          </a:xfrm>
          <a:prstGeom prst="rect">
            <a:avLst/>
          </a:prstGeom>
          <a:solidFill>
            <a:srgbClr val="FFFFFF">
              <a:lumMod val="95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Doorman</a:t>
            </a:r>
          </a:p>
        </p:txBody>
      </p:sp>
      <p:sp>
        <p:nvSpPr>
          <p:cNvPr id="18" name="Rectangle 17">
            <a:extLst>
              <a:ext uri="{FF2B5EF4-FFF2-40B4-BE49-F238E27FC236}">
                <a16:creationId xmlns:a16="http://schemas.microsoft.com/office/drawing/2014/main" xmlns="" id="{56BE88C8-3B3B-48BE-BB91-C9E9DCA0F991}"/>
              </a:ext>
            </a:extLst>
          </p:cNvPr>
          <p:cNvSpPr/>
          <p:nvPr/>
        </p:nvSpPr>
        <p:spPr>
          <a:xfrm>
            <a:off x="9598785" y="2747577"/>
            <a:ext cx="2279790" cy="738664"/>
          </a:xfrm>
          <a:prstGeom prst="rect">
            <a:avLst/>
          </a:prstGeom>
          <a:solidFill>
            <a:srgbClr val="FF7E00">
              <a:lumMod val="20000"/>
              <a:lumOff val="80000"/>
            </a:srgbClr>
          </a:solid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Unified Biz Logic</a:t>
            </a:r>
            <a:b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b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via smart contracts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cs typeface="Arial"/>
                <a:sym typeface="Arial"/>
              </a:rPr>
              <a:t>Running same </a:t>
            </a:r>
            <a:r>
              <a:rPr kumimoji="0" lang="en-US" sz="1400" b="1" i="0" u="none" strike="noStrike" kern="1200" cap="none" spc="0" normalizeH="0" baseline="0" noProof="0" dirty="0" err="1">
                <a:ln>
                  <a:noFill/>
                </a:ln>
                <a:solidFill>
                  <a:srgbClr val="000000"/>
                </a:solidFill>
                <a:effectLst/>
                <a:uLnTx/>
                <a:uFillTx/>
                <a:latin typeface="Century Gothic"/>
                <a:cs typeface="Arial"/>
                <a:sym typeface="Arial"/>
              </a:rPr>
              <a:t>CorDapp</a:t>
            </a:r>
            <a:endParaRPr kumimoji="0" lang="en-US" sz="1400" b="1" i="0" u="none" strike="noStrike" kern="1200" cap="none" spc="0" normalizeH="0" baseline="0" noProof="0" dirty="0">
              <a:ln>
                <a:noFill/>
              </a:ln>
              <a:solidFill>
                <a:srgbClr val="000000"/>
              </a:solidFill>
              <a:effectLst/>
              <a:uLnTx/>
              <a:uFillTx/>
              <a:latin typeface="Century Gothic"/>
            </a:endParaRPr>
          </a:p>
        </p:txBody>
      </p:sp>
      <p:sp>
        <p:nvSpPr>
          <p:cNvPr id="19" name="Rectangle 18">
            <a:extLst>
              <a:ext uri="{FF2B5EF4-FFF2-40B4-BE49-F238E27FC236}">
                <a16:creationId xmlns:a16="http://schemas.microsoft.com/office/drawing/2014/main" xmlns="" id="{894C4F5D-7B9B-4A40-B4C6-DEAD0032AF93}"/>
              </a:ext>
            </a:extLst>
          </p:cNvPr>
          <p:cNvSpPr/>
          <p:nvPr/>
        </p:nvSpPr>
        <p:spPr>
          <a:xfrm>
            <a:off x="9681336" y="5531484"/>
            <a:ext cx="2114681" cy="523220"/>
          </a:xfrm>
          <a:prstGeom prst="rect">
            <a:avLst/>
          </a:prstGeom>
          <a:solidFill>
            <a:srgbClr val="FF7E00">
              <a:lumMod val="20000"/>
              <a:lumOff val="80000"/>
            </a:srgbClr>
          </a:solid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Permissioned 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cs typeface="Arial"/>
                <a:sym typeface="Arial"/>
              </a:rPr>
              <a:t>Prevent Double Spend</a:t>
            </a:r>
            <a:endParaRPr kumimoji="0" lang="en-US" sz="1400" b="1" i="0" u="none" strike="noStrike" kern="1200" cap="none" spc="0" normalizeH="0" baseline="0" noProof="0" dirty="0">
              <a:ln>
                <a:noFill/>
              </a:ln>
              <a:solidFill>
                <a:srgbClr val="000000"/>
              </a:solidFill>
              <a:effectLst/>
              <a:uLnTx/>
              <a:uFillTx/>
              <a:latin typeface="Century Gothic"/>
            </a:endParaRPr>
          </a:p>
        </p:txBody>
      </p:sp>
      <p:sp>
        <p:nvSpPr>
          <p:cNvPr id="20" name="Rectangle 19">
            <a:extLst>
              <a:ext uri="{FF2B5EF4-FFF2-40B4-BE49-F238E27FC236}">
                <a16:creationId xmlns:a16="http://schemas.microsoft.com/office/drawing/2014/main" xmlns="" id="{934A0268-A94E-4E83-87C3-8169915671C1}"/>
              </a:ext>
            </a:extLst>
          </p:cNvPr>
          <p:cNvSpPr/>
          <p:nvPr/>
        </p:nvSpPr>
        <p:spPr>
          <a:xfrm>
            <a:off x="5094465" y="4489937"/>
            <a:ext cx="3473520" cy="676252"/>
          </a:xfrm>
          <a:prstGeom prst="rect">
            <a:avLst/>
          </a:prstGeom>
          <a:solidFill>
            <a:srgbClr val="FFFFFF">
              <a:lumMod val="95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Common Messaging Engine and Workflow Management</a:t>
            </a:r>
          </a:p>
        </p:txBody>
      </p:sp>
      <p:sp>
        <p:nvSpPr>
          <p:cNvPr id="21" name="Rectangle 20">
            <a:extLst>
              <a:ext uri="{FF2B5EF4-FFF2-40B4-BE49-F238E27FC236}">
                <a16:creationId xmlns:a16="http://schemas.microsoft.com/office/drawing/2014/main" xmlns="" id="{F3FEE2E8-D898-42AC-8FDE-23318F129DE3}"/>
              </a:ext>
            </a:extLst>
          </p:cNvPr>
          <p:cNvSpPr/>
          <p:nvPr/>
        </p:nvSpPr>
        <p:spPr>
          <a:xfrm>
            <a:off x="1506868" y="3184593"/>
            <a:ext cx="1636988" cy="369332"/>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MIDDLEWARE</a:t>
            </a:r>
            <a:endParaRPr lang="en-US" sz="1800" kern="1200" dirty="0">
              <a:solidFill>
                <a:srgbClr val="000000"/>
              </a:solidFill>
              <a:latin typeface="Century Gothic"/>
            </a:endParaRPr>
          </a:p>
        </p:txBody>
      </p:sp>
      <p:sp>
        <p:nvSpPr>
          <p:cNvPr id="22" name="Rectangle 21">
            <a:extLst>
              <a:ext uri="{FF2B5EF4-FFF2-40B4-BE49-F238E27FC236}">
                <a16:creationId xmlns:a16="http://schemas.microsoft.com/office/drawing/2014/main" xmlns="" id="{456F9CB1-709B-4072-9B2F-3C916E89D020}"/>
              </a:ext>
            </a:extLst>
          </p:cNvPr>
          <p:cNvSpPr/>
          <p:nvPr/>
        </p:nvSpPr>
        <p:spPr>
          <a:xfrm>
            <a:off x="2001395" y="2509951"/>
            <a:ext cx="647934" cy="369332"/>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WEB</a:t>
            </a:r>
            <a:endParaRPr lang="en-US" sz="1800" kern="1200" dirty="0">
              <a:solidFill>
                <a:srgbClr val="000000"/>
              </a:solidFill>
              <a:latin typeface="Century Gothic"/>
            </a:endParaRPr>
          </a:p>
        </p:txBody>
      </p:sp>
      <p:sp>
        <p:nvSpPr>
          <p:cNvPr id="23" name="Rectangle 22">
            <a:extLst>
              <a:ext uri="{FF2B5EF4-FFF2-40B4-BE49-F238E27FC236}">
                <a16:creationId xmlns:a16="http://schemas.microsoft.com/office/drawing/2014/main" xmlns="" id="{8D974DFB-AC81-4F3D-9007-7CAFD7CA77F0}"/>
              </a:ext>
            </a:extLst>
          </p:cNvPr>
          <p:cNvSpPr/>
          <p:nvPr/>
        </p:nvSpPr>
        <p:spPr>
          <a:xfrm>
            <a:off x="1331342" y="1724185"/>
            <a:ext cx="1988045" cy="369332"/>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NODE EXPLORER</a:t>
            </a:r>
            <a:endParaRPr lang="en-US" sz="1800" kern="1200" dirty="0">
              <a:solidFill>
                <a:srgbClr val="000000"/>
              </a:solidFill>
              <a:latin typeface="Century Gothic"/>
            </a:endParaRPr>
          </a:p>
        </p:txBody>
      </p:sp>
      <p:pic>
        <p:nvPicPr>
          <p:cNvPr id="24" name="Picture 23">
            <a:extLst>
              <a:ext uri="{FF2B5EF4-FFF2-40B4-BE49-F238E27FC236}">
                <a16:creationId xmlns:a16="http://schemas.microsoft.com/office/drawing/2014/main" xmlns="" id="{EEC813C9-435A-4FB2-BF49-720A2C9EF3E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55292" y="1547672"/>
            <a:ext cx="985141" cy="698111"/>
          </a:xfrm>
          <a:prstGeom prst="rect">
            <a:avLst/>
          </a:prstGeom>
        </p:spPr>
      </p:pic>
      <p:pic>
        <p:nvPicPr>
          <p:cNvPr id="25" name="Picture 24">
            <a:extLst>
              <a:ext uri="{FF2B5EF4-FFF2-40B4-BE49-F238E27FC236}">
                <a16:creationId xmlns:a16="http://schemas.microsoft.com/office/drawing/2014/main" xmlns="" id="{7C1C9983-8ED5-4C32-B674-0A402D2F85C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92995" y="1547672"/>
            <a:ext cx="985141" cy="698111"/>
          </a:xfrm>
          <a:prstGeom prst="rect">
            <a:avLst/>
          </a:prstGeom>
        </p:spPr>
      </p:pic>
      <p:pic>
        <p:nvPicPr>
          <p:cNvPr id="26" name="Picture 25">
            <a:extLst>
              <a:ext uri="{FF2B5EF4-FFF2-40B4-BE49-F238E27FC236}">
                <a16:creationId xmlns:a16="http://schemas.microsoft.com/office/drawing/2014/main" xmlns="" id="{1780B929-DC76-4E80-9394-64261D408BC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863589" y="1547672"/>
            <a:ext cx="985141" cy="698111"/>
          </a:xfrm>
          <a:prstGeom prst="rect">
            <a:avLst/>
          </a:prstGeom>
        </p:spPr>
      </p:pic>
      <p:sp>
        <p:nvSpPr>
          <p:cNvPr id="27" name="Rectangle 26">
            <a:extLst>
              <a:ext uri="{FF2B5EF4-FFF2-40B4-BE49-F238E27FC236}">
                <a16:creationId xmlns:a16="http://schemas.microsoft.com/office/drawing/2014/main" xmlns="" id="{0EBD7132-4193-427B-913A-907374BD7003}"/>
              </a:ext>
            </a:extLst>
          </p:cNvPr>
          <p:cNvSpPr/>
          <p:nvPr/>
        </p:nvSpPr>
        <p:spPr>
          <a:xfrm>
            <a:off x="3954572" y="3061114"/>
            <a:ext cx="1320800" cy="529720"/>
          </a:xfrm>
          <a:prstGeom prst="rect">
            <a:avLst/>
          </a:prstGeom>
          <a:solidFill>
            <a:srgbClr val="2B79F0">
              <a:lumMod val="20000"/>
              <a:lumOff val="80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Biz Logic</a:t>
            </a:r>
          </a:p>
        </p:txBody>
      </p:sp>
      <p:sp>
        <p:nvSpPr>
          <p:cNvPr id="28" name="Rectangle 27">
            <a:extLst>
              <a:ext uri="{FF2B5EF4-FFF2-40B4-BE49-F238E27FC236}">
                <a16:creationId xmlns:a16="http://schemas.microsoft.com/office/drawing/2014/main" xmlns="" id="{07AD7F63-6441-4634-866C-AB0BDD30ED1E}"/>
              </a:ext>
            </a:extLst>
          </p:cNvPr>
          <p:cNvSpPr/>
          <p:nvPr/>
        </p:nvSpPr>
        <p:spPr>
          <a:xfrm>
            <a:off x="5825166" y="3061113"/>
            <a:ext cx="1320800" cy="549219"/>
          </a:xfrm>
          <a:prstGeom prst="rect">
            <a:avLst/>
          </a:prstGeom>
          <a:solidFill>
            <a:srgbClr val="2B79F0">
              <a:lumMod val="20000"/>
              <a:lumOff val="80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Biz Logic</a:t>
            </a:r>
          </a:p>
        </p:txBody>
      </p:sp>
      <p:sp>
        <p:nvSpPr>
          <p:cNvPr id="29" name="Rectangle 28">
            <a:extLst>
              <a:ext uri="{FF2B5EF4-FFF2-40B4-BE49-F238E27FC236}">
                <a16:creationId xmlns:a16="http://schemas.microsoft.com/office/drawing/2014/main" xmlns="" id="{324476C9-59F8-4A11-86AF-033D78061D79}"/>
              </a:ext>
            </a:extLst>
          </p:cNvPr>
          <p:cNvSpPr/>
          <p:nvPr/>
        </p:nvSpPr>
        <p:spPr>
          <a:xfrm>
            <a:off x="7695760" y="3059167"/>
            <a:ext cx="1320800" cy="531667"/>
          </a:xfrm>
          <a:prstGeom prst="rect">
            <a:avLst/>
          </a:prstGeom>
          <a:solidFill>
            <a:srgbClr val="2B79F0">
              <a:lumMod val="20000"/>
              <a:lumOff val="80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Biz Logic</a:t>
            </a:r>
          </a:p>
        </p:txBody>
      </p:sp>
      <p:sp>
        <p:nvSpPr>
          <p:cNvPr id="30" name="Cylinder 29">
            <a:extLst>
              <a:ext uri="{FF2B5EF4-FFF2-40B4-BE49-F238E27FC236}">
                <a16:creationId xmlns:a16="http://schemas.microsoft.com/office/drawing/2014/main" xmlns="" id="{5807D478-D614-4070-9FBD-B04AC6178150}"/>
              </a:ext>
            </a:extLst>
          </p:cNvPr>
          <p:cNvSpPr/>
          <p:nvPr/>
        </p:nvSpPr>
        <p:spPr>
          <a:xfrm>
            <a:off x="3954572" y="3750091"/>
            <a:ext cx="1320800" cy="576645"/>
          </a:xfrm>
          <a:prstGeom prst="can">
            <a:avLst/>
          </a:prstGeom>
          <a:solidFill>
            <a:srgbClr val="959595"/>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a:ea typeface="+mn-ea"/>
                <a:cs typeface="+mn-cs"/>
              </a:rPr>
              <a:t>Data</a:t>
            </a:r>
          </a:p>
        </p:txBody>
      </p:sp>
      <p:sp>
        <p:nvSpPr>
          <p:cNvPr id="31" name="Cylinder 30">
            <a:extLst>
              <a:ext uri="{FF2B5EF4-FFF2-40B4-BE49-F238E27FC236}">
                <a16:creationId xmlns:a16="http://schemas.microsoft.com/office/drawing/2014/main" xmlns="" id="{A5D6FB0A-AD09-4DE4-BE9C-4654E35D8137}"/>
              </a:ext>
            </a:extLst>
          </p:cNvPr>
          <p:cNvSpPr/>
          <p:nvPr/>
        </p:nvSpPr>
        <p:spPr>
          <a:xfrm>
            <a:off x="5825165" y="3750091"/>
            <a:ext cx="1320800" cy="576645"/>
          </a:xfrm>
          <a:prstGeom prst="can">
            <a:avLst/>
          </a:prstGeom>
          <a:solidFill>
            <a:srgbClr val="959595"/>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a:ea typeface="+mn-ea"/>
                <a:cs typeface="+mn-cs"/>
              </a:rPr>
              <a:t>Data</a:t>
            </a:r>
          </a:p>
        </p:txBody>
      </p:sp>
      <p:sp>
        <p:nvSpPr>
          <p:cNvPr id="32" name="Cylinder 31">
            <a:extLst>
              <a:ext uri="{FF2B5EF4-FFF2-40B4-BE49-F238E27FC236}">
                <a16:creationId xmlns:a16="http://schemas.microsoft.com/office/drawing/2014/main" xmlns="" id="{5880569A-7053-43BE-B068-B7940FBED15E}"/>
              </a:ext>
            </a:extLst>
          </p:cNvPr>
          <p:cNvSpPr/>
          <p:nvPr/>
        </p:nvSpPr>
        <p:spPr>
          <a:xfrm>
            <a:off x="7702673" y="3750091"/>
            <a:ext cx="1320800" cy="576645"/>
          </a:xfrm>
          <a:prstGeom prst="can">
            <a:avLst/>
          </a:prstGeom>
          <a:solidFill>
            <a:srgbClr val="959595"/>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a:ea typeface="+mn-ea"/>
                <a:cs typeface="+mn-cs"/>
              </a:rPr>
              <a:t>Data</a:t>
            </a:r>
          </a:p>
        </p:txBody>
      </p:sp>
      <p:pic>
        <p:nvPicPr>
          <p:cNvPr id="33" name="Picture 32">
            <a:extLst>
              <a:ext uri="{FF2B5EF4-FFF2-40B4-BE49-F238E27FC236}">
                <a16:creationId xmlns:a16="http://schemas.microsoft.com/office/drawing/2014/main" xmlns="" id="{A3B98D89-CC2F-4E4E-A119-9DF698F878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3047" y="2761750"/>
            <a:ext cx="965111" cy="394114"/>
          </a:xfrm>
          <a:prstGeom prst="rect">
            <a:avLst/>
          </a:prstGeom>
        </p:spPr>
      </p:pic>
      <p:cxnSp>
        <p:nvCxnSpPr>
          <p:cNvPr id="34" name="Straight Arrow Connector 33">
            <a:extLst>
              <a:ext uri="{FF2B5EF4-FFF2-40B4-BE49-F238E27FC236}">
                <a16:creationId xmlns:a16="http://schemas.microsoft.com/office/drawing/2014/main" xmlns="" id="{660BD82E-C57C-4B52-ABD4-8BEAA70BCB48}"/>
              </a:ext>
            </a:extLst>
          </p:cNvPr>
          <p:cNvCxnSpPr>
            <a:stCxn id="8" idx="2"/>
            <a:endCxn id="27" idx="0"/>
          </p:cNvCxnSpPr>
          <p:nvPr/>
        </p:nvCxnSpPr>
        <p:spPr>
          <a:xfrm>
            <a:off x="4614972" y="2859785"/>
            <a:ext cx="0" cy="201329"/>
          </a:xfrm>
          <a:prstGeom prst="straightConnector1">
            <a:avLst/>
          </a:prstGeom>
          <a:noFill/>
          <a:ln w="34925" cap="flat" cmpd="sng" algn="ctr">
            <a:solidFill>
              <a:srgbClr val="959595"/>
            </a:solidFill>
            <a:prstDash val="solid"/>
            <a:miter lim="800000"/>
            <a:tailEnd type="triangle"/>
          </a:ln>
          <a:effectLst/>
        </p:spPr>
      </p:cxnSp>
      <p:cxnSp>
        <p:nvCxnSpPr>
          <p:cNvPr id="35" name="Straight Arrow Connector 34">
            <a:extLst>
              <a:ext uri="{FF2B5EF4-FFF2-40B4-BE49-F238E27FC236}">
                <a16:creationId xmlns:a16="http://schemas.microsoft.com/office/drawing/2014/main" xmlns="" id="{7B161966-5D62-44BD-88B7-59B5DF3DF8F3}"/>
              </a:ext>
            </a:extLst>
          </p:cNvPr>
          <p:cNvCxnSpPr>
            <a:cxnSpLocks/>
            <a:stCxn id="27" idx="2"/>
            <a:endCxn id="30" idx="0"/>
          </p:cNvCxnSpPr>
          <p:nvPr/>
        </p:nvCxnSpPr>
        <p:spPr>
          <a:xfrm>
            <a:off x="4614972" y="3590834"/>
            <a:ext cx="0" cy="303418"/>
          </a:xfrm>
          <a:prstGeom prst="straightConnector1">
            <a:avLst/>
          </a:prstGeom>
          <a:noFill/>
          <a:ln w="34925" cap="flat" cmpd="sng" algn="ctr">
            <a:solidFill>
              <a:srgbClr val="959595"/>
            </a:solidFill>
            <a:prstDash val="solid"/>
            <a:miter lim="800000"/>
            <a:tailEnd type="triangle"/>
          </a:ln>
          <a:effectLst/>
        </p:spPr>
      </p:cxnSp>
      <p:cxnSp>
        <p:nvCxnSpPr>
          <p:cNvPr id="36" name="Straight Arrow Connector 35">
            <a:extLst>
              <a:ext uri="{FF2B5EF4-FFF2-40B4-BE49-F238E27FC236}">
                <a16:creationId xmlns:a16="http://schemas.microsoft.com/office/drawing/2014/main" xmlns="" id="{34A7995A-AACC-499F-A86D-E19D49812D0E}"/>
              </a:ext>
            </a:extLst>
          </p:cNvPr>
          <p:cNvCxnSpPr>
            <a:cxnSpLocks/>
          </p:cNvCxnSpPr>
          <p:nvPr/>
        </p:nvCxnSpPr>
        <p:spPr>
          <a:xfrm>
            <a:off x="4614972" y="4319806"/>
            <a:ext cx="0" cy="303418"/>
          </a:xfrm>
          <a:prstGeom prst="straightConnector1">
            <a:avLst/>
          </a:prstGeom>
          <a:noFill/>
          <a:ln w="34925" cap="flat" cmpd="sng" algn="ctr">
            <a:solidFill>
              <a:srgbClr val="959595"/>
            </a:solidFill>
            <a:prstDash val="solid"/>
            <a:miter lim="800000"/>
            <a:tailEnd type="triangle"/>
          </a:ln>
          <a:effectLst/>
        </p:spPr>
      </p:cxnSp>
      <p:cxnSp>
        <p:nvCxnSpPr>
          <p:cNvPr id="37" name="Straight Arrow Connector 36">
            <a:extLst>
              <a:ext uri="{FF2B5EF4-FFF2-40B4-BE49-F238E27FC236}">
                <a16:creationId xmlns:a16="http://schemas.microsoft.com/office/drawing/2014/main" xmlns="" id="{42EB3405-30F7-41E8-9FD1-7EE1CE312896}"/>
              </a:ext>
            </a:extLst>
          </p:cNvPr>
          <p:cNvCxnSpPr/>
          <p:nvPr/>
        </p:nvCxnSpPr>
        <p:spPr>
          <a:xfrm>
            <a:off x="6485565" y="2859785"/>
            <a:ext cx="0" cy="201329"/>
          </a:xfrm>
          <a:prstGeom prst="straightConnector1">
            <a:avLst/>
          </a:prstGeom>
          <a:noFill/>
          <a:ln w="34925" cap="flat" cmpd="sng" algn="ctr">
            <a:solidFill>
              <a:srgbClr val="959595"/>
            </a:solidFill>
            <a:prstDash val="solid"/>
            <a:miter lim="800000"/>
            <a:tailEnd type="triangle"/>
          </a:ln>
          <a:effectLst/>
        </p:spPr>
      </p:cxnSp>
      <p:cxnSp>
        <p:nvCxnSpPr>
          <p:cNvPr id="38" name="Straight Arrow Connector 37">
            <a:extLst>
              <a:ext uri="{FF2B5EF4-FFF2-40B4-BE49-F238E27FC236}">
                <a16:creationId xmlns:a16="http://schemas.microsoft.com/office/drawing/2014/main" xmlns="" id="{341184BD-54AF-47E3-BD5B-E19B2289729F}"/>
              </a:ext>
            </a:extLst>
          </p:cNvPr>
          <p:cNvCxnSpPr/>
          <p:nvPr/>
        </p:nvCxnSpPr>
        <p:spPr>
          <a:xfrm>
            <a:off x="6485565" y="3610332"/>
            <a:ext cx="0" cy="201329"/>
          </a:xfrm>
          <a:prstGeom prst="straightConnector1">
            <a:avLst/>
          </a:prstGeom>
          <a:noFill/>
          <a:ln w="34925" cap="flat" cmpd="sng" algn="ctr">
            <a:solidFill>
              <a:srgbClr val="959595"/>
            </a:solidFill>
            <a:prstDash val="solid"/>
            <a:miter lim="800000"/>
            <a:tailEnd type="triangle"/>
          </a:ln>
          <a:effectLst/>
        </p:spPr>
      </p:cxnSp>
      <p:cxnSp>
        <p:nvCxnSpPr>
          <p:cNvPr id="39" name="Straight Arrow Connector 38">
            <a:extLst>
              <a:ext uri="{FF2B5EF4-FFF2-40B4-BE49-F238E27FC236}">
                <a16:creationId xmlns:a16="http://schemas.microsoft.com/office/drawing/2014/main" xmlns="" id="{4E577A0D-7AAD-4D91-BE79-43FFC5BF8BBE}"/>
              </a:ext>
            </a:extLst>
          </p:cNvPr>
          <p:cNvCxnSpPr/>
          <p:nvPr/>
        </p:nvCxnSpPr>
        <p:spPr>
          <a:xfrm>
            <a:off x="6485565" y="4319806"/>
            <a:ext cx="0" cy="201329"/>
          </a:xfrm>
          <a:prstGeom prst="straightConnector1">
            <a:avLst/>
          </a:prstGeom>
          <a:noFill/>
          <a:ln w="34925" cap="flat" cmpd="sng" algn="ctr">
            <a:solidFill>
              <a:srgbClr val="959595"/>
            </a:solidFill>
            <a:prstDash val="solid"/>
            <a:miter lim="800000"/>
            <a:tailEnd type="triangle"/>
          </a:ln>
          <a:effectLst/>
        </p:spPr>
      </p:cxnSp>
      <p:cxnSp>
        <p:nvCxnSpPr>
          <p:cNvPr id="40" name="Straight Arrow Connector 39">
            <a:extLst>
              <a:ext uri="{FF2B5EF4-FFF2-40B4-BE49-F238E27FC236}">
                <a16:creationId xmlns:a16="http://schemas.microsoft.com/office/drawing/2014/main" xmlns="" id="{14C600BF-DEE3-4238-9356-31A414BE67C9}"/>
              </a:ext>
            </a:extLst>
          </p:cNvPr>
          <p:cNvCxnSpPr/>
          <p:nvPr/>
        </p:nvCxnSpPr>
        <p:spPr>
          <a:xfrm>
            <a:off x="8358374" y="2859785"/>
            <a:ext cx="0" cy="201329"/>
          </a:xfrm>
          <a:prstGeom prst="straightConnector1">
            <a:avLst/>
          </a:prstGeom>
          <a:noFill/>
          <a:ln w="34925" cap="flat" cmpd="sng" algn="ctr">
            <a:solidFill>
              <a:srgbClr val="959595"/>
            </a:solidFill>
            <a:prstDash val="solid"/>
            <a:miter lim="800000"/>
            <a:tailEnd type="triangle"/>
          </a:ln>
          <a:effectLst/>
        </p:spPr>
      </p:cxnSp>
      <p:cxnSp>
        <p:nvCxnSpPr>
          <p:cNvPr id="41" name="Straight Arrow Connector 40">
            <a:extLst>
              <a:ext uri="{FF2B5EF4-FFF2-40B4-BE49-F238E27FC236}">
                <a16:creationId xmlns:a16="http://schemas.microsoft.com/office/drawing/2014/main" xmlns="" id="{5EC48092-624C-42CF-BBFE-EE2DADD27D08}"/>
              </a:ext>
            </a:extLst>
          </p:cNvPr>
          <p:cNvCxnSpPr/>
          <p:nvPr/>
        </p:nvCxnSpPr>
        <p:spPr>
          <a:xfrm>
            <a:off x="8358374" y="3610332"/>
            <a:ext cx="0" cy="201329"/>
          </a:xfrm>
          <a:prstGeom prst="straightConnector1">
            <a:avLst/>
          </a:prstGeom>
          <a:noFill/>
          <a:ln w="34925" cap="flat" cmpd="sng" algn="ctr">
            <a:solidFill>
              <a:srgbClr val="959595"/>
            </a:solidFill>
            <a:prstDash val="solid"/>
            <a:miter lim="800000"/>
            <a:tailEnd type="triangle"/>
          </a:ln>
          <a:effectLst/>
        </p:spPr>
      </p:cxnSp>
      <p:cxnSp>
        <p:nvCxnSpPr>
          <p:cNvPr id="42" name="Straight Arrow Connector 41">
            <a:extLst>
              <a:ext uri="{FF2B5EF4-FFF2-40B4-BE49-F238E27FC236}">
                <a16:creationId xmlns:a16="http://schemas.microsoft.com/office/drawing/2014/main" xmlns="" id="{7BA7F605-BB03-4B0E-93B0-3F747E986C93}"/>
              </a:ext>
            </a:extLst>
          </p:cNvPr>
          <p:cNvCxnSpPr/>
          <p:nvPr/>
        </p:nvCxnSpPr>
        <p:spPr>
          <a:xfrm>
            <a:off x="8358374" y="4319806"/>
            <a:ext cx="0" cy="201329"/>
          </a:xfrm>
          <a:prstGeom prst="straightConnector1">
            <a:avLst/>
          </a:prstGeom>
          <a:noFill/>
          <a:ln w="34925" cap="flat" cmpd="sng" algn="ctr">
            <a:solidFill>
              <a:srgbClr val="959595"/>
            </a:solidFill>
            <a:prstDash val="solid"/>
            <a:miter lim="800000"/>
            <a:tailEnd type="triangle"/>
          </a:ln>
          <a:effectLst/>
        </p:spPr>
      </p:cxnSp>
      <p:sp>
        <p:nvSpPr>
          <p:cNvPr id="43" name="Rectangle 42">
            <a:extLst>
              <a:ext uri="{FF2B5EF4-FFF2-40B4-BE49-F238E27FC236}">
                <a16:creationId xmlns:a16="http://schemas.microsoft.com/office/drawing/2014/main" xmlns="" id="{2989CE3C-0E87-4916-8A95-914455D48AC6}"/>
              </a:ext>
            </a:extLst>
          </p:cNvPr>
          <p:cNvSpPr/>
          <p:nvPr/>
        </p:nvSpPr>
        <p:spPr>
          <a:xfrm>
            <a:off x="351968" y="2398827"/>
            <a:ext cx="1154900" cy="523220"/>
          </a:xfrm>
          <a:prstGeom prst="rect">
            <a:avLst/>
          </a:prstGeom>
          <a:solidFill>
            <a:srgbClr val="FF7E00">
              <a:lumMod val="20000"/>
              <a:lumOff val="8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Pluggable web</a:t>
            </a:r>
            <a:endParaRPr kumimoji="0" lang="en-US" sz="1400" b="1" i="0" u="none" strike="noStrike" kern="1200" cap="none" spc="0" normalizeH="0" baseline="0" noProof="0" dirty="0">
              <a:ln>
                <a:noFill/>
              </a:ln>
              <a:solidFill>
                <a:srgbClr val="000000"/>
              </a:solidFill>
              <a:effectLst/>
              <a:uLnTx/>
              <a:uFillTx/>
              <a:latin typeface="Century Gothic"/>
            </a:endParaRPr>
          </a:p>
        </p:txBody>
      </p:sp>
      <p:sp>
        <p:nvSpPr>
          <p:cNvPr id="44" name="Rectangle 43">
            <a:extLst>
              <a:ext uri="{FF2B5EF4-FFF2-40B4-BE49-F238E27FC236}">
                <a16:creationId xmlns:a16="http://schemas.microsoft.com/office/drawing/2014/main" xmlns="" id="{5BBEABE6-D761-4753-8A7E-DDD130501B93}"/>
              </a:ext>
            </a:extLst>
          </p:cNvPr>
          <p:cNvSpPr/>
          <p:nvPr/>
        </p:nvSpPr>
        <p:spPr>
          <a:xfrm>
            <a:off x="351968" y="3897250"/>
            <a:ext cx="1154900" cy="523220"/>
          </a:xfrm>
          <a:prstGeom prst="rect">
            <a:avLst/>
          </a:prstGeom>
          <a:solidFill>
            <a:srgbClr val="FF7E00">
              <a:lumMod val="20000"/>
              <a:lumOff val="8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Pluggable database</a:t>
            </a:r>
            <a:endParaRPr kumimoji="0" lang="en-US" sz="1400" b="1" i="0" u="none" strike="noStrike" kern="1200" cap="none" spc="0" normalizeH="0" baseline="0" noProof="0" dirty="0">
              <a:ln>
                <a:noFill/>
              </a:ln>
              <a:solidFill>
                <a:srgbClr val="000000"/>
              </a:solidFill>
              <a:effectLst/>
              <a:uLnTx/>
              <a:uFillTx/>
              <a:latin typeface="Century Gothic"/>
            </a:endParaRPr>
          </a:p>
        </p:txBody>
      </p:sp>
      <p:sp>
        <p:nvSpPr>
          <p:cNvPr id="45" name="Rectangle 44">
            <a:extLst>
              <a:ext uri="{FF2B5EF4-FFF2-40B4-BE49-F238E27FC236}">
                <a16:creationId xmlns:a16="http://schemas.microsoft.com/office/drawing/2014/main" xmlns="" id="{C95F3121-5D13-4D17-820F-0499ACF4B1EB}"/>
              </a:ext>
            </a:extLst>
          </p:cNvPr>
          <p:cNvSpPr/>
          <p:nvPr/>
        </p:nvSpPr>
        <p:spPr>
          <a:xfrm>
            <a:off x="1560576" y="4586687"/>
            <a:ext cx="1529586" cy="646331"/>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CONSENSUS</a:t>
            </a:r>
          </a:p>
          <a:p>
            <a:pPr algn="ctr" defTabSz="914400" hangingPunct="1">
              <a:lnSpc>
                <a:spcPct val="100000"/>
              </a:lnSpc>
            </a:pPr>
            <a:r>
              <a:rPr lang="en-US" sz="1800" b="1" kern="1200" dirty="0">
                <a:solidFill>
                  <a:srgbClr val="000000"/>
                </a:solidFill>
                <a:latin typeface="Century Gothic"/>
                <a:cs typeface="Arial"/>
                <a:sym typeface="Arial"/>
              </a:rPr>
              <a:t>PROTOCOL</a:t>
            </a:r>
            <a:endParaRPr lang="en-US" sz="1800" kern="1200" dirty="0">
              <a:solidFill>
                <a:srgbClr val="000000"/>
              </a:solidFill>
              <a:latin typeface="Century Gothic"/>
            </a:endParaRPr>
          </a:p>
        </p:txBody>
      </p:sp>
      <p:sp>
        <p:nvSpPr>
          <p:cNvPr id="46" name="Rectangle 45">
            <a:extLst>
              <a:ext uri="{FF2B5EF4-FFF2-40B4-BE49-F238E27FC236}">
                <a16:creationId xmlns:a16="http://schemas.microsoft.com/office/drawing/2014/main" xmlns="" id="{E69BD4E7-5B94-427E-A7AF-569DB449C2C6}"/>
              </a:ext>
            </a:extLst>
          </p:cNvPr>
          <p:cNvSpPr/>
          <p:nvPr/>
        </p:nvSpPr>
        <p:spPr>
          <a:xfrm>
            <a:off x="9762298" y="3780943"/>
            <a:ext cx="1952778" cy="523220"/>
          </a:xfrm>
          <a:prstGeom prst="rect">
            <a:avLst/>
          </a:prstGeom>
          <a:solidFill>
            <a:srgbClr val="FF7E00">
              <a:lumMod val="20000"/>
              <a:lumOff val="80000"/>
            </a:srgbClr>
          </a:solid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On-premises private</a:t>
            </a:r>
            <a:b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b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unique databases</a:t>
            </a:r>
            <a:endParaRPr kumimoji="0" lang="en-US" sz="1400" b="1" i="0" u="none" strike="noStrike" kern="1200" cap="none" spc="0" normalizeH="0" baseline="0" noProof="0" dirty="0">
              <a:ln>
                <a:noFill/>
              </a:ln>
              <a:solidFill>
                <a:srgbClr val="000000"/>
              </a:solidFill>
              <a:effectLst/>
              <a:uLnTx/>
              <a:uFillTx/>
              <a:latin typeface="Century Gothic"/>
            </a:endParaRPr>
          </a:p>
        </p:txBody>
      </p:sp>
      <p:sp>
        <p:nvSpPr>
          <p:cNvPr id="47" name="Rectangle: Folded Corner 46">
            <a:extLst>
              <a:ext uri="{FF2B5EF4-FFF2-40B4-BE49-F238E27FC236}">
                <a16:creationId xmlns:a16="http://schemas.microsoft.com/office/drawing/2014/main" xmlns="" id="{115E9988-2222-4B92-ABB8-00226704A63E}"/>
              </a:ext>
            </a:extLst>
          </p:cNvPr>
          <p:cNvSpPr/>
          <p:nvPr/>
        </p:nvSpPr>
        <p:spPr>
          <a:xfrm>
            <a:off x="4987485" y="4029470"/>
            <a:ext cx="336331" cy="331675"/>
          </a:xfrm>
          <a:prstGeom prst="foldedCorner">
            <a:avLst/>
          </a:prstGeom>
          <a:solidFill>
            <a:srgbClr val="ED1C24">
              <a:lumMod val="20000"/>
              <a:lumOff val="80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48" name="Picture 47">
            <a:extLst>
              <a:ext uri="{FF2B5EF4-FFF2-40B4-BE49-F238E27FC236}">
                <a16:creationId xmlns:a16="http://schemas.microsoft.com/office/drawing/2014/main" xmlns="" id="{46E06177-FDAC-4D2D-A22A-B9E3021D00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42087" y="3999672"/>
            <a:ext cx="656037" cy="656037"/>
          </a:xfrm>
          <a:prstGeom prst="rect">
            <a:avLst/>
          </a:prstGeom>
        </p:spPr>
      </p:pic>
      <p:pic>
        <p:nvPicPr>
          <p:cNvPr id="49" name="Picture 48">
            <a:extLst>
              <a:ext uri="{FF2B5EF4-FFF2-40B4-BE49-F238E27FC236}">
                <a16:creationId xmlns:a16="http://schemas.microsoft.com/office/drawing/2014/main" xmlns="" id="{ED2870E6-7C2E-451B-99FE-25C4BCED93A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8119" y="3999671"/>
            <a:ext cx="656037" cy="656037"/>
          </a:xfrm>
          <a:prstGeom prst="rect">
            <a:avLst/>
          </a:prstGeom>
        </p:spPr>
      </p:pic>
      <p:sp>
        <p:nvSpPr>
          <p:cNvPr id="50" name="Rectangle: Folded Corner 49">
            <a:extLst>
              <a:ext uri="{FF2B5EF4-FFF2-40B4-BE49-F238E27FC236}">
                <a16:creationId xmlns:a16="http://schemas.microsoft.com/office/drawing/2014/main" xmlns="" id="{10AA358B-F8FC-418A-BCCE-D2B84DC7E678}"/>
              </a:ext>
            </a:extLst>
          </p:cNvPr>
          <p:cNvSpPr/>
          <p:nvPr/>
        </p:nvSpPr>
        <p:spPr>
          <a:xfrm>
            <a:off x="5726310" y="4029470"/>
            <a:ext cx="336331" cy="331675"/>
          </a:xfrm>
          <a:prstGeom prst="foldedCorner">
            <a:avLst/>
          </a:prstGeom>
          <a:solidFill>
            <a:srgbClr val="ED1C24">
              <a:lumMod val="20000"/>
              <a:lumOff val="80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51" name="Picture 50">
            <a:extLst>
              <a:ext uri="{FF2B5EF4-FFF2-40B4-BE49-F238E27FC236}">
                <a16:creationId xmlns:a16="http://schemas.microsoft.com/office/drawing/2014/main" xmlns="" id="{8215568F-908D-49DC-89D3-C5D87A14DE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0930" y="3999671"/>
            <a:ext cx="656037" cy="656037"/>
          </a:xfrm>
          <a:prstGeom prst="rect">
            <a:avLst/>
          </a:prstGeom>
        </p:spPr>
      </p:pic>
      <p:sp>
        <p:nvSpPr>
          <p:cNvPr id="52" name="Rectangle: Folded Corner 51">
            <a:extLst>
              <a:ext uri="{FF2B5EF4-FFF2-40B4-BE49-F238E27FC236}">
                <a16:creationId xmlns:a16="http://schemas.microsoft.com/office/drawing/2014/main" xmlns="" id="{D3FF9349-DA91-43E0-8595-888EF8C5C015}"/>
              </a:ext>
            </a:extLst>
          </p:cNvPr>
          <p:cNvSpPr/>
          <p:nvPr/>
        </p:nvSpPr>
        <p:spPr>
          <a:xfrm>
            <a:off x="7504803" y="4029470"/>
            <a:ext cx="336331" cy="331675"/>
          </a:xfrm>
          <a:prstGeom prst="foldedCorner">
            <a:avLst/>
          </a:prstGeom>
          <a:solidFill>
            <a:srgbClr val="ED1C24">
              <a:lumMod val="20000"/>
              <a:lumOff val="80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53" name="Picture 52">
            <a:extLst>
              <a:ext uri="{FF2B5EF4-FFF2-40B4-BE49-F238E27FC236}">
                <a16:creationId xmlns:a16="http://schemas.microsoft.com/office/drawing/2014/main" xmlns="" id="{DC0088C8-CCF8-4BA0-9F69-6B3EA8466A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04157" y="3999671"/>
            <a:ext cx="656037" cy="656037"/>
          </a:xfrm>
          <a:prstGeom prst="rect">
            <a:avLst/>
          </a:prstGeom>
        </p:spPr>
      </p:pic>
      <p:pic>
        <p:nvPicPr>
          <p:cNvPr id="54" name="Picture 53">
            <a:extLst>
              <a:ext uri="{FF2B5EF4-FFF2-40B4-BE49-F238E27FC236}">
                <a16:creationId xmlns:a16="http://schemas.microsoft.com/office/drawing/2014/main" xmlns="" id="{755FE49A-77C1-4A30-81E5-24DBCD8DDE3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53264" y="3999671"/>
            <a:ext cx="656037" cy="656037"/>
          </a:xfrm>
          <a:prstGeom prst="rect">
            <a:avLst/>
          </a:prstGeom>
        </p:spPr>
      </p:pic>
      <p:pic>
        <p:nvPicPr>
          <p:cNvPr id="55" name="Picture 54">
            <a:extLst>
              <a:ext uri="{FF2B5EF4-FFF2-40B4-BE49-F238E27FC236}">
                <a16:creationId xmlns:a16="http://schemas.microsoft.com/office/drawing/2014/main" xmlns="" id="{FF15C748-B090-4229-A285-684525B1EA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91599" y="3999671"/>
            <a:ext cx="656037" cy="656037"/>
          </a:xfrm>
          <a:prstGeom prst="rect">
            <a:avLst/>
          </a:prstGeom>
        </p:spPr>
      </p:pic>
    </p:spTree>
    <p:extLst>
      <p:ext uri="{BB962C8B-B14F-4D97-AF65-F5344CB8AC3E}">
        <p14:creationId xmlns:p14="http://schemas.microsoft.com/office/powerpoint/2010/main" val="22313859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xmlns="" id="{3CFCE382-711F-B04B-8B3F-8109C55A4740}"/>
              </a:ext>
            </a:extLst>
          </p:cNvPr>
          <p:cNvPicPr>
            <a:picLocks noChangeAspect="1"/>
          </p:cNvPicPr>
          <p:nvPr/>
        </p:nvPicPr>
        <p:blipFill>
          <a:blip r:embed="rId3">
            <a:extLst/>
          </a:blip>
          <a:stretch>
            <a:fillRect/>
          </a:stretch>
        </p:blipFill>
        <p:spPr>
          <a:xfrm>
            <a:off x="893695" y="661632"/>
            <a:ext cx="11074400" cy="5295859"/>
          </a:xfrm>
          <a:prstGeom prst="rect">
            <a:avLst/>
          </a:prstGeom>
          <a:ln w="12700">
            <a:miter lim="400000"/>
          </a:ln>
        </p:spPr>
      </p:pic>
      <p:sp>
        <p:nvSpPr>
          <p:cNvPr id="2" name="Text Placeholder 1">
            <a:extLst>
              <a:ext uri="{FF2B5EF4-FFF2-40B4-BE49-F238E27FC236}">
                <a16:creationId xmlns:a16="http://schemas.microsoft.com/office/drawing/2014/main" xmlns="" id="{726C1CC5-A66A-1843-8A0A-589F3224658A}"/>
              </a:ext>
            </a:extLst>
          </p:cNvPr>
          <p:cNvSpPr>
            <a:spLocks noGrp="1"/>
          </p:cNvSpPr>
          <p:nvPr>
            <p:ph type="body" sz="quarter" idx="13"/>
          </p:nvPr>
        </p:nvSpPr>
        <p:spPr>
          <a:xfrm>
            <a:off x="2179781" y="502015"/>
            <a:ext cx="9221512" cy="1077165"/>
          </a:xfrm>
        </p:spPr>
        <p:txBody>
          <a:bodyPr>
            <a:normAutofit/>
          </a:bodyPr>
          <a:lstStyle/>
          <a:p>
            <a:r>
              <a:rPr lang="en-GB" dirty="0"/>
              <a:t>Our members led us to research the role of blockchain in financial services</a:t>
            </a:r>
          </a:p>
          <a:p>
            <a:endParaRPr lang="en-US" dirty="0"/>
          </a:p>
        </p:txBody>
      </p:sp>
      <p:sp>
        <p:nvSpPr>
          <p:cNvPr id="3" name="Title 2">
            <a:extLst>
              <a:ext uri="{FF2B5EF4-FFF2-40B4-BE49-F238E27FC236}">
                <a16:creationId xmlns:a16="http://schemas.microsoft.com/office/drawing/2014/main" xmlns="" id="{42F3444D-340D-A84E-A859-70310A0F9911}"/>
              </a:ext>
            </a:extLst>
          </p:cNvPr>
          <p:cNvSpPr>
            <a:spLocks noGrp="1"/>
          </p:cNvSpPr>
          <p:nvPr>
            <p:ph type="title"/>
          </p:nvPr>
        </p:nvSpPr>
        <p:spPr>
          <a:xfrm>
            <a:off x="228601" y="470264"/>
            <a:ext cx="2597727" cy="1077165"/>
          </a:xfrm>
        </p:spPr>
        <p:txBody>
          <a:bodyPr/>
          <a:lstStyle/>
          <a:p>
            <a:r>
              <a:rPr lang="en-US" dirty="0"/>
              <a:t>Stage 1:</a:t>
            </a:r>
          </a:p>
        </p:txBody>
      </p:sp>
      <p:pic>
        <p:nvPicPr>
          <p:cNvPr id="6" name="Image" descr="Image">
            <a:extLst>
              <a:ext uri="{FF2B5EF4-FFF2-40B4-BE49-F238E27FC236}">
                <a16:creationId xmlns:a16="http://schemas.microsoft.com/office/drawing/2014/main" xmlns="" id="{DA90DAC8-73BC-7D4F-B930-8C3E0894CF9F}"/>
              </a:ext>
            </a:extLst>
          </p:cNvPr>
          <p:cNvPicPr>
            <a:picLocks noChangeAspect="1"/>
          </p:cNvPicPr>
          <p:nvPr/>
        </p:nvPicPr>
        <p:blipFill>
          <a:blip r:embed="rId4">
            <a:alphaModFix amt="80000"/>
            <a:extLst/>
          </a:blip>
          <a:stretch>
            <a:fillRect/>
          </a:stretch>
        </p:blipFill>
        <p:spPr>
          <a:xfrm>
            <a:off x="908945" y="5305201"/>
            <a:ext cx="3269203" cy="792392"/>
          </a:xfrm>
          <a:prstGeom prst="rect">
            <a:avLst/>
          </a:prstGeom>
          <a:ln w="12700">
            <a:miter lim="400000"/>
          </a:ln>
        </p:spPr>
      </p:pic>
      <p:sp>
        <p:nvSpPr>
          <p:cNvPr id="8" name="Line">
            <a:extLst>
              <a:ext uri="{FF2B5EF4-FFF2-40B4-BE49-F238E27FC236}">
                <a16:creationId xmlns:a16="http://schemas.microsoft.com/office/drawing/2014/main" xmlns="" id="{37D51065-EF8F-564B-A633-AEFEDEB15DA0}"/>
              </a:ext>
            </a:extLst>
          </p:cNvPr>
          <p:cNvSpPr/>
          <p:nvPr/>
        </p:nvSpPr>
        <p:spPr>
          <a:xfrm flipV="1">
            <a:off x="892055" y="5330990"/>
            <a:ext cx="0" cy="1011511"/>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9" name="Line">
            <a:extLst>
              <a:ext uri="{FF2B5EF4-FFF2-40B4-BE49-F238E27FC236}">
                <a16:creationId xmlns:a16="http://schemas.microsoft.com/office/drawing/2014/main" xmlns="" id="{CAEB1424-A114-B84E-904B-74ACED2F2FB5}"/>
              </a:ext>
            </a:extLst>
          </p:cNvPr>
          <p:cNvSpPr/>
          <p:nvPr/>
        </p:nvSpPr>
        <p:spPr>
          <a:xfrm flipV="1">
            <a:off x="7428321" y="4748563"/>
            <a:ext cx="0" cy="1593936"/>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0" name="Line">
            <a:extLst>
              <a:ext uri="{FF2B5EF4-FFF2-40B4-BE49-F238E27FC236}">
                <a16:creationId xmlns:a16="http://schemas.microsoft.com/office/drawing/2014/main" xmlns="" id="{CC1A6E67-FD2A-D941-ADD5-3CF51F2718D5}"/>
              </a:ext>
            </a:extLst>
          </p:cNvPr>
          <p:cNvSpPr/>
          <p:nvPr/>
        </p:nvSpPr>
        <p:spPr>
          <a:xfrm>
            <a:off x="878541" y="6090708"/>
            <a:ext cx="11074401"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1" name="Line">
            <a:extLst>
              <a:ext uri="{FF2B5EF4-FFF2-40B4-BE49-F238E27FC236}">
                <a16:creationId xmlns:a16="http://schemas.microsoft.com/office/drawing/2014/main" xmlns="" id="{EA9F690F-0C64-E34C-8C7B-8317AEA22ED9}"/>
              </a:ext>
            </a:extLst>
          </p:cNvPr>
          <p:cNvSpPr/>
          <p:nvPr/>
        </p:nvSpPr>
        <p:spPr>
          <a:xfrm flipV="1">
            <a:off x="4160188" y="5060295"/>
            <a:ext cx="0" cy="1282205"/>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12" name="Image" descr="Image">
            <a:extLst>
              <a:ext uri="{FF2B5EF4-FFF2-40B4-BE49-F238E27FC236}">
                <a16:creationId xmlns:a16="http://schemas.microsoft.com/office/drawing/2014/main" xmlns="" id="{DCD322CB-9A69-574F-A575-B6296AB07F1E}"/>
              </a:ext>
            </a:extLst>
          </p:cNvPr>
          <p:cNvPicPr>
            <a:picLocks noChangeAspect="1"/>
          </p:cNvPicPr>
          <p:nvPr/>
        </p:nvPicPr>
        <p:blipFill>
          <a:blip r:embed="rId5">
            <a:extLst/>
          </a:blip>
          <a:stretch>
            <a:fillRect/>
          </a:stretch>
        </p:blipFill>
        <p:spPr>
          <a:xfrm>
            <a:off x="898636" y="4910543"/>
            <a:ext cx="4527328" cy="610843"/>
          </a:xfrm>
          <a:prstGeom prst="rect">
            <a:avLst/>
          </a:prstGeom>
          <a:ln w="12700">
            <a:miter lim="400000"/>
          </a:ln>
        </p:spPr>
      </p:pic>
      <p:sp>
        <p:nvSpPr>
          <p:cNvPr id="13" name="Line">
            <a:extLst>
              <a:ext uri="{FF2B5EF4-FFF2-40B4-BE49-F238E27FC236}">
                <a16:creationId xmlns:a16="http://schemas.microsoft.com/office/drawing/2014/main" xmlns="" id="{AB84AAC9-E7F9-1641-8EA1-77B2CCC8B205}"/>
              </a:ext>
            </a:extLst>
          </p:cNvPr>
          <p:cNvSpPr/>
          <p:nvPr/>
        </p:nvSpPr>
        <p:spPr>
          <a:xfrm flipV="1">
            <a:off x="10696453" y="1885673"/>
            <a:ext cx="0" cy="4456828"/>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14" name="Image" descr="Image">
            <a:extLst>
              <a:ext uri="{FF2B5EF4-FFF2-40B4-BE49-F238E27FC236}">
                <a16:creationId xmlns:a16="http://schemas.microsoft.com/office/drawing/2014/main" xmlns="" id="{B921D5C2-E9E8-854A-800C-413B9ADFC0A5}"/>
              </a:ext>
            </a:extLst>
          </p:cNvPr>
          <p:cNvPicPr>
            <a:picLocks noChangeAspect="1"/>
          </p:cNvPicPr>
          <p:nvPr/>
        </p:nvPicPr>
        <p:blipFill>
          <a:blip r:embed="rId6">
            <a:extLst/>
          </a:blip>
          <a:stretch>
            <a:fillRect/>
          </a:stretch>
        </p:blipFill>
        <p:spPr>
          <a:xfrm>
            <a:off x="718003" y="3551714"/>
            <a:ext cx="991655" cy="242988"/>
          </a:xfrm>
          <a:prstGeom prst="rect">
            <a:avLst/>
          </a:prstGeom>
          <a:ln w="12700">
            <a:miter lim="400000"/>
          </a:ln>
        </p:spPr>
      </p:pic>
      <p:pic>
        <p:nvPicPr>
          <p:cNvPr id="15" name="Image" descr="Image">
            <a:extLst>
              <a:ext uri="{FF2B5EF4-FFF2-40B4-BE49-F238E27FC236}">
                <a16:creationId xmlns:a16="http://schemas.microsoft.com/office/drawing/2014/main" xmlns="" id="{B2A11A1C-BD10-0341-A570-CE4B036BC56C}"/>
              </a:ext>
            </a:extLst>
          </p:cNvPr>
          <p:cNvPicPr>
            <a:picLocks noChangeAspect="1"/>
          </p:cNvPicPr>
          <p:nvPr/>
        </p:nvPicPr>
        <p:blipFill>
          <a:blip r:embed="rId7">
            <a:extLst/>
          </a:blip>
          <a:stretch>
            <a:fillRect/>
          </a:stretch>
        </p:blipFill>
        <p:spPr>
          <a:xfrm>
            <a:off x="701081" y="3200558"/>
            <a:ext cx="1062755" cy="198204"/>
          </a:xfrm>
          <a:prstGeom prst="rect">
            <a:avLst/>
          </a:prstGeom>
          <a:ln w="12700">
            <a:miter lim="400000"/>
          </a:ln>
        </p:spPr>
      </p:pic>
      <p:pic>
        <p:nvPicPr>
          <p:cNvPr id="16" name="Image" descr="Image">
            <a:extLst>
              <a:ext uri="{FF2B5EF4-FFF2-40B4-BE49-F238E27FC236}">
                <a16:creationId xmlns:a16="http://schemas.microsoft.com/office/drawing/2014/main" xmlns="" id="{8D8AB748-2AB5-2E4A-B9F7-32EDCE274EA2}"/>
              </a:ext>
            </a:extLst>
          </p:cNvPr>
          <p:cNvPicPr>
            <a:picLocks noChangeAspect="1"/>
          </p:cNvPicPr>
          <p:nvPr/>
        </p:nvPicPr>
        <p:blipFill>
          <a:blip r:embed="rId8">
            <a:extLst/>
          </a:blip>
          <a:stretch>
            <a:fillRect/>
          </a:stretch>
        </p:blipFill>
        <p:spPr>
          <a:xfrm>
            <a:off x="640432" y="2663549"/>
            <a:ext cx="1107853" cy="384056"/>
          </a:xfrm>
          <a:prstGeom prst="rect">
            <a:avLst/>
          </a:prstGeom>
          <a:ln w="12700">
            <a:miter lim="400000"/>
          </a:ln>
        </p:spPr>
      </p:pic>
      <p:pic>
        <p:nvPicPr>
          <p:cNvPr id="17" name="Image" descr="Image">
            <a:extLst>
              <a:ext uri="{FF2B5EF4-FFF2-40B4-BE49-F238E27FC236}">
                <a16:creationId xmlns:a16="http://schemas.microsoft.com/office/drawing/2014/main" xmlns="" id="{F287A171-4329-E946-8AA5-F7D3BB230A18}"/>
              </a:ext>
            </a:extLst>
          </p:cNvPr>
          <p:cNvPicPr>
            <a:picLocks noChangeAspect="1"/>
          </p:cNvPicPr>
          <p:nvPr/>
        </p:nvPicPr>
        <p:blipFill rotWithShape="1">
          <a:blip r:embed="rId9">
            <a:extLst/>
          </a:blip>
          <a:srcRect t="23567" b="21024"/>
          <a:stretch/>
        </p:blipFill>
        <p:spPr>
          <a:xfrm>
            <a:off x="705001" y="3947654"/>
            <a:ext cx="1062755" cy="309151"/>
          </a:xfrm>
          <a:prstGeom prst="rect">
            <a:avLst/>
          </a:prstGeom>
          <a:ln w="12700">
            <a:miter lim="400000"/>
          </a:ln>
        </p:spPr>
      </p:pic>
      <p:pic>
        <p:nvPicPr>
          <p:cNvPr id="18" name="mufg_og.jpg" descr="mufg_og.jpg">
            <a:extLst>
              <a:ext uri="{FF2B5EF4-FFF2-40B4-BE49-F238E27FC236}">
                <a16:creationId xmlns:a16="http://schemas.microsoft.com/office/drawing/2014/main" xmlns="" id="{17447A6B-EF7A-5746-B931-B5B8A5BC426D}"/>
              </a:ext>
            </a:extLst>
          </p:cNvPr>
          <p:cNvPicPr>
            <a:picLocks noChangeAspect="1"/>
          </p:cNvPicPr>
          <p:nvPr/>
        </p:nvPicPr>
        <p:blipFill rotWithShape="1">
          <a:blip r:embed="rId10">
            <a:extLst/>
          </a:blip>
          <a:srcRect t="39375" b="38259"/>
          <a:stretch/>
        </p:blipFill>
        <p:spPr>
          <a:xfrm>
            <a:off x="559359" y="4409756"/>
            <a:ext cx="1270000" cy="284032"/>
          </a:xfrm>
          <a:prstGeom prst="rect">
            <a:avLst/>
          </a:prstGeom>
          <a:ln w="12700">
            <a:miter lim="400000"/>
          </a:ln>
        </p:spPr>
      </p:pic>
      <p:sp>
        <p:nvSpPr>
          <p:cNvPr id="20" name="Line">
            <a:extLst>
              <a:ext uri="{FF2B5EF4-FFF2-40B4-BE49-F238E27FC236}">
                <a16:creationId xmlns:a16="http://schemas.microsoft.com/office/drawing/2014/main" xmlns="" id="{5FFAF5C4-A228-3246-BDD1-A03F17EF2BFE}"/>
              </a:ext>
            </a:extLst>
          </p:cNvPr>
          <p:cNvSpPr/>
          <p:nvPr/>
        </p:nvSpPr>
        <p:spPr>
          <a:xfrm>
            <a:off x="458551" y="5219693"/>
            <a:ext cx="1527511"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22" name="Picture 21">
            <a:extLst>
              <a:ext uri="{FF2B5EF4-FFF2-40B4-BE49-F238E27FC236}">
                <a16:creationId xmlns:a16="http://schemas.microsoft.com/office/drawing/2014/main" xmlns="" id="{C2F4D14C-5A20-E845-9217-2CBAFEA462F0}"/>
              </a:ext>
            </a:extLst>
          </p:cNvPr>
          <p:cNvPicPr>
            <a:picLocks noChangeAspect="1"/>
          </p:cNvPicPr>
          <p:nvPr/>
        </p:nvPicPr>
        <p:blipFill rotWithShape="1">
          <a:blip r:embed="rId11"/>
          <a:srcRect t="33349" b="34163"/>
          <a:stretch/>
        </p:blipFill>
        <p:spPr>
          <a:xfrm>
            <a:off x="581975" y="4846739"/>
            <a:ext cx="1308807" cy="318901"/>
          </a:xfrm>
          <a:prstGeom prst="rect">
            <a:avLst/>
          </a:prstGeom>
        </p:spPr>
      </p:pic>
      <p:sp>
        <p:nvSpPr>
          <p:cNvPr id="25" name="Rectangle">
            <a:extLst>
              <a:ext uri="{FF2B5EF4-FFF2-40B4-BE49-F238E27FC236}">
                <a16:creationId xmlns:a16="http://schemas.microsoft.com/office/drawing/2014/main" xmlns="" id="{FBD66CEF-C28A-5146-A02B-BD198B515270}"/>
              </a:ext>
            </a:extLst>
          </p:cNvPr>
          <p:cNvSpPr/>
          <p:nvPr/>
        </p:nvSpPr>
        <p:spPr>
          <a:xfrm>
            <a:off x="0" y="1687359"/>
            <a:ext cx="1977019" cy="716227"/>
          </a:xfrm>
          <a:prstGeom prst="rect">
            <a:avLst/>
          </a:prstGeom>
          <a:solidFill>
            <a:srgbClr val="C6CFEF">
              <a:alpha val="47948"/>
            </a:srgbClr>
          </a:solidFill>
          <a:ln w="12700">
            <a:miter lim="400000"/>
          </a:ln>
        </p:spPr>
        <p:txBody>
          <a:bodyPr lIns="25400" tIns="25400" rIns="25400" bIns="25400" anchor="ctr"/>
          <a:lstStyle/>
          <a:p>
            <a:pPr marL="423323" defTabSz="412740"/>
            <a:r>
              <a:rPr lang="en-US" sz="1200" b="1" dirty="0">
                <a:solidFill>
                  <a:schemeClr val="bg2"/>
                </a:solidFill>
                <a:latin typeface="Poppins" pitchFamily="2" charset="77"/>
              </a:rPr>
              <a:t>THE INCEPTION OF R3</a:t>
            </a:r>
          </a:p>
        </p:txBody>
      </p:sp>
      <p:sp>
        <p:nvSpPr>
          <p:cNvPr id="26" name="Line">
            <a:extLst>
              <a:ext uri="{FF2B5EF4-FFF2-40B4-BE49-F238E27FC236}">
                <a16:creationId xmlns:a16="http://schemas.microsoft.com/office/drawing/2014/main" xmlns="" id="{3E44764E-D3FE-E949-AACC-87D3A528EDB5}"/>
              </a:ext>
            </a:extLst>
          </p:cNvPr>
          <p:cNvSpPr/>
          <p:nvPr/>
        </p:nvSpPr>
        <p:spPr>
          <a:xfrm>
            <a:off x="458551" y="2561261"/>
            <a:ext cx="1527511"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28" name="Text Placeholder 2">
            <a:extLst>
              <a:ext uri="{FF2B5EF4-FFF2-40B4-BE49-F238E27FC236}">
                <a16:creationId xmlns:a16="http://schemas.microsoft.com/office/drawing/2014/main" xmlns="" id="{5E00527B-3A0F-F94D-A69A-D7F1CC6320B5}"/>
              </a:ext>
            </a:extLst>
          </p:cNvPr>
          <p:cNvSpPr txBox="1">
            <a:spLocks/>
          </p:cNvSpPr>
          <p:nvPr/>
        </p:nvSpPr>
        <p:spPr>
          <a:xfrm>
            <a:off x="2456186" y="1973839"/>
            <a:ext cx="1409255" cy="2282965"/>
          </a:xfrm>
          <a:prstGeom prst="rect">
            <a:avLst/>
          </a:prstGeom>
        </p:spPr>
        <p:txBody>
          <a:bodyPr anchor="t">
            <a:noAutofit/>
          </a:bodyPr>
          <a:lstStyle>
            <a:lvl1pPr marL="0" indent="0" algn="ctr" defTabSz="685800" rtl="0" eaLnBrk="1" latinLnBrk="0" hangingPunct="1">
              <a:lnSpc>
                <a:spcPct val="110000"/>
              </a:lnSpc>
              <a:spcBef>
                <a:spcPts val="750"/>
              </a:spcBef>
              <a:buClr>
                <a:schemeClr val="tx2"/>
              </a:buClr>
              <a:buSzPct val="110000"/>
              <a:buFont typeface="Arial" panose="020B0604020202020204" pitchFamily="34" charset="0"/>
              <a:buNone/>
              <a:defRPr sz="9600" b="0" i="0" kern="400" spc="0" baseline="0">
                <a:solidFill>
                  <a:srgbClr val="000000"/>
                </a:solidFill>
                <a:latin typeface="Poppins Thin" pitchFamily="2" charset="77"/>
                <a:ea typeface="+mn-ea"/>
                <a:cs typeface="Poppins Thin" pitchFamily="2" charset="77"/>
              </a:defRPr>
            </a:lvl1pPr>
            <a:lvl2pPr marL="457200" indent="0" algn="l" defTabSz="685800" rtl="0" eaLnBrk="1" latinLnBrk="0" hangingPunct="1">
              <a:lnSpc>
                <a:spcPct val="110000"/>
              </a:lnSpc>
              <a:spcBef>
                <a:spcPts val="375"/>
              </a:spcBef>
              <a:buClr>
                <a:schemeClr val="tx2"/>
              </a:buClr>
              <a:buSzPct val="110000"/>
              <a:buFont typeface="Arial" panose="020B0604020202020204" pitchFamily="34" charset="0"/>
              <a:buNone/>
              <a:defRPr sz="1050" b="0" i="0" kern="400" spc="0" baseline="0">
                <a:solidFill>
                  <a:schemeClr val="tx1"/>
                </a:solidFill>
                <a:latin typeface="Poppins" pitchFamily="2" charset="77"/>
                <a:ea typeface="+mn-ea"/>
                <a:cs typeface="Poppins" pitchFamily="2" charset="77"/>
              </a:defRPr>
            </a:lvl2pPr>
            <a:lvl3pPr marL="914400" indent="0" algn="l" defTabSz="685800" rtl="0" eaLnBrk="1" latinLnBrk="0" hangingPunct="1">
              <a:lnSpc>
                <a:spcPct val="110000"/>
              </a:lnSpc>
              <a:spcBef>
                <a:spcPts val="375"/>
              </a:spcBef>
              <a:buClr>
                <a:schemeClr val="tx2"/>
              </a:buClr>
              <a:buSzPct val="110000"/>
              <a:buFont typeface="Arial" panose="020B0604020202020204" pitchFamily="34" charset="0"/>
              <a:buNone/>
              <a:defRPr sz="1000" b="0" i="0" kern="400" spc="0" baseline="0">
                <a:solidFill>
                  <a:schemeClr val="tx1"/>
                </a:solidFill>
                <a:latin typeface="Poppins" pitchFamily="2" charset="77"/>
                <a:ea typeface="+mn-ea"/>
                <a:cs typeface="Poppins" pitchFamily="2" charset="77"/>
              </a:defRPr>
            </a:lvl3pPr>
            <a:lvl4pPr marL="1371600" indent="0" algn="l" defTabSz="685800" rtl="0" eaLnBrk="1" latinLnBrk="0" hangingPunct="1">
              <a:lnSpc>
                <a:spcPct val="110000"/>
              </a:lnSpc>
              <a:spcBef>
                <a:spcPts val="375"/>
              </a:spcBef>
              <a:buClr>
                <a:schemeClr val="tx2"/>
              </a:buClr>
              <a:buSzPct val="110000"/>
              <a:buFont typeface="Arial" panose="020B0604020202020204" pitchFamily="34" charset="0"/>
              <a:buNone/>
              <a:defRPr sz="950" b="0" i="0" kern="400" spc="0" baseline="0">
                <a:solidFill>
                  <a:schemeClr val="tx1"/>
                </a:solidFill>
                <a:latin typeface="Poppins" pitchFamily="2" charset="77"/>
                <a:ea typeface="+mn-ea"/>
                <a:cs typeface="Poppins" pitchFamily="2" charset="77"/>
              </a:defRPr>
            </a:lvl4pPr>
            <a:lvl5pPr marL="1828800" indent="0" algn="l" defTabSz="685800" rtl="0" eaLnBrk="1" latinLnBrk="0" hangingPunct="1">
              <a:lnSpc>
                <a:spcPct val="110000"/>
              </a:lnSpc>
              <a:spcBef>
                <a:spcPts val="375"/>
              </a:spcBef>
              <a:buClr>
                <a:schemeClr val="tx2"/>
              </a:buClr>
              <a:buSzPct val="110000"/>
              <a:buFont typeface="Arial" panose="020B0604020202020204" pitchFamily="34" charset="0"/>
              <a:buNone/>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800"/>
              </a:spcBef>
            </a:pPr>
            <a:r>
              <a:rPr lang="en-US" sz="11733" b="1" dirty="0">
                <a:solidFill>
                  <a:srgbClr val="797979"/>
                </a:solidFill>
              </a:rPr>
              <a:t>9</a:t>
            </a:r>
          </a:p>
          <a:p>
            <a:pPr>
              <a:lnSpc>
                <a:spcPct val="100000"/>
              </a:lnSpc>
              <a:spcBef>
                <a:spcPts val="0"/>
              </a:spcBef>
            </a:pPr>
            <a:r>
              <a:rPr lang="en-US" sz="1467" b="1" i="1" kern="1200" dirty="0">
                <a:solidFill>
                  <a:srgbClr val="AAAAAA"/>
                </a:solidFill>
                <a:latin typeface="Poppins Black"/>
              </a:rPr>
              <a:t>Sept 2014</a:t>
            </a:r>
          </a:p>
        </p:txBody>
      </p:sp>
      <p:sp>
        <p:nvSpPr>
          <p:cNvPr id="29" name="Text Placeholder 2">
            <a:extLst>
              <a:ext uri="{FF2B5EF4-FFF2-40B4-BE49-F238E27FC236}">
                <a16:creationId xmlns:a16="http://schemas.microsoft.com/office/drawing/2014/main" xmlns="" id="{D2DEE21B-32BA-C142-ABDD-F02A94F75C25}"/>
              </a:ext>
            </a:extLst>
          </p:cNvPr>
          <p:cNvSpPr txBox="1">
            <a:spLocks/>
          </p:cNvSpPr>
          <p:nvPr/>
        </p:nvSpPr>
        <p:spPr>
          <a:xfrm>
            <a:off x="4520867" y="1965518"/>
            <a:ext cx="1891861" cy="2539719"/>
          </a:xfrm>
          <a:prstGeom prst="rect">
            <a:avLst/>
          </a:prstGeom>
        </p:spPr>
        <p:txBody>
          <a:bodyPr anchor="t">
            <a:noAutofit/>
          </a:bodyPr>
          <a:lstStyle>
            <a:lvl1pPr marL="0" indent="0" algn="ctr" defTabSz="685800" rtl="0" eaLnBrk="1" latinLnBrk="0" hangingPunct="1">
              <a:lnSpc>
                <a:spcPct val="110000"/>
              </a:lnSpc>
              <a:spcBef>
                <a:spcPts val="750"/>
              </a:spcBef>
              <a:buClr>
                <a:schemeClr val="tx2"/>
              </a:buClr>
              <a:buSzPct val="110000"/>
              <a:buFont typeface="Arial" panose="020B0604020202020204" pitchFamily="34" charset="0"/>
              <a:buNone/>
              <a:defRPr sz="9600" b="0" i="0" kern="400" spc="0" baseline="0">
                <a:solidFill>
                  <a:srgbClr val="000000"/>
                </a:solidFill>
                <a:latin typeface="Poppins Thin" pitchFamily="2" charset="77"/>
                <a:ea typeface="+mn-ea"/>
                <a:cs typeface="Poppins Thin" pitchFamily="2" charset="77"/>
              </a:defRPr>
            </a:lvl1pPr>
            <a:lvl2pPr marL="457200" indent="0" algn="l" defTabSz="685800" rtl="0" eaLnBrk="1" latinLnBrk="0" hangingPunct="1">
              <a:lnSpc>
                <a:spcPct val="110000"/>
              </a:lnSpc>
              <a:spcBef>
                <a:spcPts val="375"/>
              </a:spcBef>
              <a:buClr>
                <a:schemeClr val="tx2"/>
              </a:buClr>
              <a:buSzPct val="110000"/>
              <a:buFont typeface="Arial" panose="020B0604020202020204" pitchFamily="34" charset="0"/>
              <a:buNone/>
              <a:defRPr sz="1050" b="0" i="0" kern="400" spc="0" baseline="0">
                <a:solidFill>
                  <a:schemeClr val="tx1"/>
                </a:solidFill>
                <a:latin typeface="Poppins" pitchFamily="2" charset="77"/>
                <a:ea typeface="+mn-ea"/>
                <a:cs typeface="Poppins" pitchFamily="2" charset="77"/>
              </a:defRPr>
            </a:lvl2pPr>
            <a:lvl3pPr marL="914400" indent="0" algn="l" defTabSz="685800" rtl="0" eaLnBrk="1" latinLnBrk="0" hangingPunct="1">
              <a:lnSpc>
                <a:spcPct val="110000"/>
              </a:lnSpc>
              <a:spcBef>
                <a:spcPts val="375"/>
              </a:spcBef>
              <a:buClr>
                <a:schemeClr val="tx2"/>
              </a:buClr>
              <a:buSzPct val="110000"/>
              <a:buFont typeface="Arial" panose="020B0604020202020204" pitchFamily="34" charset="0"/>
              <a:buNone/>
              <a:defRPr sz="1000" b="0" i="0" kern="400" spc="0" baseline="0">
                <a:solidFill>
                  <a:schemeClr val="tx1"/>
                </a:solidFill>
                <a:latin typeface="Poppins" pitchFamily="2" charset="77"/>
                <a:ea typeface="+mn-ea"/>
                <a:cs typeface="Poppins" pitchFamily="2" charset="77"/>
              </a:defRPr>
            </a:lvl3pPr>
            <a:lvl4pPr marL="1371600" indent="0" algn="l" defTabSz="685800" rtl="0" eaLnBrk="1" latinLnBrk="0" hangingPunct="1">
              <a:lnSpc>
                <a:spcPct val="110000"/>
              </a:lnSpc>
              <a:spcBef>
                <a:spcPts val="375"/>
              </a:spcBef>
              <a:buClr>
                <a:schemeClr val="tx2"/>
              </a:buClr>
              <a:buSzPct val="110000"/>
              <a:buFont typeface="Arial" panose="020B0604020202020204" pitchFamily="34" charset="0"/>
              <a:buNone/>
              <a:defRPr sz="950" b="0" i="0" kern="400" spc="0" baseline="0">
                <a:solidFill>
                  <a:schemeClr val="tx1"/>
                </a:solidFill>
                <a:latin typeface="Poppins" pitchFamily="2" charset="77"/>
                <a:ea typeface="+mn-ea"/>
                <a:cs typeface="Poppins" pitchFamily="2" charset="77"/>
              </a:defRPr>
            </a:lvl4pPr>
            <a:lvl5pPr marL="1828800" indent="0" algn="l" defTabSz="685800" rtl="0" eaLnBrk="1" latinLnBrk="0" hangingPunct="1">
              <a:lnSpc>
                <a:spcPct val="110000"/>
              </a:lnSpc>
              <a:spcBef>
                <a:spcPts val="375"/>
              </a:spcBef>
              <a:buClr>
                <a:schemeClr val="tx2"/>
              </a:buClr>
              <a:buSzPct val="110000"/>
              <a:buFont typeface="Arial" panose="020B0604020202020204" pitchFamily="34" charset="0"/>
              <a:buNone/>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pPr>
            <a:r>
              <a:rPr lang="en-US" sz="11733" b="1" dirty="0">
                <a:solidFill>
                  <a:srgbClr val="797979"/>
                </a:solidFill>
              </a:rPr>
              <a:t>42</a:t>
            </a:r>
          </a:p>
          <a:p>
            <a:pPr>
              <a:lnSpc>
                <a:spcPct val="100000"/>
              </a:lnSpc>
              <a:spcBef>
                <a:spcPts val="0"/>
              </a:spcBef>
            </a:pPr>
            <a:r>
              <a:rPr lang="en-US" sz="1467" b="1" i="1" kern="1200" dirty="0">
                <a:solidFill>
                  <a:srgbClr val="AAAAAA"/>
                </a:solidFill>
                <a:latin typeface="Poppins Black"/>
              </a:rPr>
              <a:t>Early 2016</a:t>
            </a:r>
          </a:p>
        </p:txBody>
      </p:sp>
      <p:sp>
        <p:nvSpPr>
          <p:cNvPr id="31" name="Text Placeholder 3">
            <a:extLst>
              <a:ext uri="{FF2B5EF4-FFF2-40B4-BE49-F238E27FC236}">
                <a16:creationId xmlns:a16="http://schemas.microsoft.com/office/drawing/2014/main" xmlns="" id="{C96AB4F7-2F82-894D-9393-BACCB9E41728}"/>
              </a:ext>
            </a:extLst>
          </p:cNvPr>
          <p:cNvSpPr txBox="1">
            <a:spLocks/>
          </p:cNvSpPr>
          <p:nvPr/>
        </p:nvSpPr>
        <p:spPr>
          <a:xfrm>
            <a:off x="2179781" y="1294227"/>
            <a:ext cx="6247264" cy="4793559"/>
          </a:xfrm>
          <a:prstGeom prst="rect">
            <a:avLst/>
          </a:prstGeom>
        </p:spPr>
        <p:txBody>
          <a:bodyPr vert="horz" lIns="121920" tIns="60960" rIns="121920" bIns="60960" rtlCol="0">
            <a:normAutofit/>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67" b="1" i="1" dirty="0">
                <a:solidFill>
                  <a:schemeClr val="bg2"/>
                </a:solidFill>
                <a:latin typeface="Poppins SemiBold" pitchFamily="2" charset="77"/>
                <a:cs typeface="Poppins SemiBold" pitchFamily="2" charset="77"/>
              </a:rPr>
              <a:t>Developing an acute understanding</a:t>
            </a:r>
          </a:p>
        </p:txBody>
      </p:sp>
      <p:sp>
        <p:nvSpPr>
          <p:cNvPr id="35" name="Text Placeholder 2">
            <a:extLst>
              <a:ext uri="{FF2B5EF4-FFF2-40B4-BE49-F238E27FC236}">
                <a16:creationId xmlns:a16="http://schemas.microsoft.com/office/drawing/2014/main" xmlns="" id="{7399F7A4-A6C1-644A-BA57-78503F5FAE32}"/>
              </a:ext>
            </a:extLst>
          </p:cNvPr>
          <p:cNvSpPr txBox="1">
            <a:spLocks/>
          </p:cNvSpPr>
          <p:nvPr/>
        </p:nvSpPr>
        <p:spPr>
          <a:xfrm>
            <a:off x="9092140" y="1442249"/>
            <a:ext cx="1466261" cy="1994649"/>
          </a:xfrm>
          <a:prstGeom prst="rect">
            <a:avLst/>
          </a:prstGeom>
        </p:spPr>
        <p:txBody>
          <a:bodyPr anchor="t">
            <a:noAutofit/>
          </a:bodyPr>
          <a:lstStyle>
            <a:lvl1pPr marL="0" indent="0" algn="ctr" defTabSz="685800" rtl="0" eaLnBrk="1" latinLnBrk="0" hangingPunct="1">
              <a:lnSpc>
                <a:spcPct val="110000"/>
              </a:lnSpc>
              <a:spcBef>
                <a:spcPts val="750"/>
              </a:spcBef>
              <a:buClr>
                <a:schemeClr val="tx2"/>
              </a:buClr>
              <a:buSzPct val="110000"/>
              <a:buFont typeface="Arial" panose="020B0604020202020204" pitchFamily="34" charset="0"/>
              <a:buNone/>
              <a:defRPr sz="9600" b="0" i="0" kern="400" spc="0" baseline="0">
                <a:solidFill>
                  <a:srgbClr val="000000"/>
                </a:solidFill>
                <a:latin typeface="Poppins Thin" pitchFamily="2" charset="77"/>
                <a:ea typeface="+mn-ea"/>
                <a:cs typeface="Poppins Thin" pitchFamily="2" charset="77"/>
              </a:defRPr>
            </a:lvl1pPr>
            <a:lvl2pPr marL="457200" indent="0" algn="l" defTabSz="685800" rtl="0" eaLnBrk="1" latinLnBrk="0" hangingPunct="1">
              <a:lnSpc>
                <a:spcPct val="110000"/>
              </a:lnSpc>
              <a:spcBef>
                <a:spcPts val="375"/>
              </a:spcBef>
              <a:buClr>
                <a:schemeClr val="tx2"/>
              </a:buClr>
              <a:buSzPct val="110000"/>
              <a:buFont typeface="Arial" panose="020B0604020202020204" pitchFamily="34" charset="0"/>
              <a:buNone/>
              <a:defRPr sz="1050" b="0" i="0" kern="400" spc="0" baseline="0">
                <a:solidFill>
                  <a:schemeClr val="tx1"/>
                </a:solidFill>
                <a:latin typeface="Poppins" pitchFamily="2" charset="77"/>
                <a:ea typeface="+mn-ea"/>
                <a:cs typeface="Poppins" pitchFamily="2" charset="77"/>
              </a:defRPr>
            </a:lvl2pPr>
            <a:lvl3pPr marL="914400" indent="0" algn="l" defTabSz="685800" rtl="0" eaLnBrk="1" latinLnBrk="0" hangingPunct="1">
              <a:lnSpc>
                <a:spcPct val="110000"/>
              </a:lnSpc>
              <a:spcBef>
                <a:spcPts val="375"/>
              </a:spcBef>
              <a:buClr>
                <a:schemeClr val="tx2"/>
              </a:buClr>
              <a:buSzPct val="110000"/>
              <a:buFont typeface="Arial" panose="020B0604020202020204" pitchFamily="34" charset="0"/>
              <a:buNone/>
              <a:defRPr sz="1000" b="0" i="0" kern="400" spc="0" baseline="0">
                <a:solidFill>
                  <a:schemeClr val="tx1"/>
                </a:solidFill>
                <a:latin typeface="Poppins" pitchFamily="2" charset="77"/>
                <a:ea typeface="+mn-ea"/>
                <a:cs typeface="Poppins" pitchFamily="2" charset="77"/>
              </a:defRPr>
            </a:lvl3pPr>
            <a:lvl4pPr marL="1371600" indent="0" algn="l" defTabSz="685800" rtl="0" eaLnBrk="1" latinLnBrk="0" hangingPunct="1">
              <a:lnSpc>
                <a:spcPct val="110000"/>
              </a:lnSpc>
              <a:spcBef>
                <a:spcPts val="375"/>
              </a:spcBef>
              <a:buClr>
                <a:schemeClr val="tx2"/>
              </a:buClr>
              <a:buSzPct val="110000"/>
              <a:buFont typeface="Arial" panose="020B0604020202020204" pitchFamily="34" charset="0"/>
              <a:buNone/>
              <a:defRPr sz="950" b="0" i="0" kern="400" spc="0" baseline="0">
                <a:solidFill>
                  <a:schemeClr val="tx1"/>
                </a:solidFill>
                <a:latin typeface="Poppins" pitchFamily="2" charset="77"/>
                <a:ea typeface="+mn-ea"/>
                <a:cs typeface="Poppins" pitchFamily="2" charset="77"/>
              </a:defRPr>
            </a:lvl4pPr>
            <a:lvl5pPr marL="1828800" indent="0" algn="l" defTabSz="685800" rtl="0" eaLnBrk="1" latinLnBrk="0" hangingPunct="1">
              <a:lnSpc>
                <a:spcPct val="110000"/>
              </a:lnSpc>
              <a:spcBef>
                <a:spcPts val="375"/>
              </a:spcBef>
              <a:buClr>
                <a:schemeClr val="tx2"/>
              </a:buClr>
              <a:buSzPct val="110000"/>
              <a:buFont typeface="Arial" panose="020B0604020202020204" pitchFamily="34" charset="0"/>
              <a:buNone/>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buClrTx/>
              <a:buSzTx/>
            </a:pPr>
            <a:r>
              <a:rPr lang="en-US" sz="1067" b="1" i="1" kern="1200" dirty="0">
                <a:solidFill>
                  <a:srgbClr val="929292"/>
                </a:solidFill>
                <a:latin typeface="Poppins Black"/>
                <a:cs typeface="+mn-cs"/>
              </a:rPr>
              <a:t>First </a:t>
            </a:r>
            <a:r>
              <a:rPr lang="en-US" sz="1067" b="1" i="1" kern="1200" dirty="0" err="1">
                <a:solidFill>
                  <a:srgbClr val="929292"/>
                </a:solidFill>
                <a:latin typeface="Poppins Black"/>
                <a:cs typeface="+mn-cs"/>
              </a:rPr>
              <a:t>PoC</a:t>
            </a:r>
            <a:endParaRPr lang="en-US" sz="1067" b="1" i="1" kern="1200" dirty="0">
              <a:solidFill>
                <a:srgbClr val="929292"/>
              </a:solidFill>
              <a:latin typeface="Poppins Black"/>
              <a:cs typeface="+mn-cs"/>
            </a:endParaRPr>
          </a:p>
          <a:p>
            <a:pPr>
              <a:lnSpc>
                <a:spcPct val="100000"/>
              </a:lnSpc>
              <a:spcBef>
                <a:spcPts val="0"/>
              </a:spcBef>
            </a:pPr>
            <a:r>
              <a:rPr lang="en-US" sz="1400" b="1" dirty="0">
                <a:solidFill>
                  <a:srgbClr val="797979"/>
                </a:solidFill>
              </a:rPr>
              <a:t>FX Settlement</a:t>
            </a:r>
          </a:p>
        </p:txBody>
      </p:sp>
    </p:spTree>
    <p:extLst>
      <p:ext uri="{BB962C8B-B14F-4D97-AF65-F5344CB8AC3E}">
        <p14:creationId xmlns:p14="http://schemas.microsoft.com/office/powerpoint/2010/main" val="20219046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75FA0E-FA68-4C9D-8A30-32DABE8EC9E9}"/>
              </a:ext>
            </a:extLst>
          </p:cNvPr>
          <p:cNvSpPr>
            <a:spLocks noGrp="1"/>
          </p:cNvSpPr>
          <p:nvPr>
            <p:ph type="title"/>
          </p:nvPr>
        </p:nvSpPr>
        <p:spPr/>
        <p:txBody>
          <a:bodyPr/>
          <a:lstStyle/>
          <a:p>
            <a:r>
              <a:rPr lang="en-US" dirty="0"/>
              <a:t>Corda architecture impact</a:t>
            </a:r>
          </a:p>
        </p:txBody>
      </p:sp>
      <p:sp>
        <p:nvSpPr>
          <p:cNvPr id="4" name="Slide Number Placeholder 3">
            <a:extLst>
              <a:ext uri="{FF2B5EF4-FFF2-40B4-BE49-F238E27FC236}">
                <a16:creationId xmlns:a16="http://schemas.microsoft.com/office/drawing/2014/main" xmlns="" id="{48147A39-254B-4FCD-96BE-338C8DBC878D}"/>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Rectangle: Rounded Corners 4">
            <a:extLst>
              <a:ext uri="{FF2B5EF4-FFF2-40B4-BE49-F238E27FC236}">
                <a16:creationId xmlns:a16="http://schemas.microsoft.com/office/drawing/2014/main" xmlns="" id="{52C9A7C9-CE6B-42BC-B349-2E910AF28291}"/>
              </a:ext>
            </a:extLst>
          </p:cNvPr>
          <p:cNvSpPr/>
          <p:nvPr/>
        </p:nvSpPr>
        <p:spPr>
          <a:xfrm>
            <a:off x="3496195" y="1582769"/>
            <a:ext cx="5805488" cy="3516512"/>
          </a:xfrm>
          <a:prstGeom prst="roundRect">
            <a:avLst>
              <a:gd name="adj" fmla="val 5708"/>
            </a:avLst>
          </a:prstGeom>
          <a:solidFill>
            <a:srgbClr val="ED1C24">
              <a:lumMod val="20000"/>
              <a:lumOff val="80000"/>
            </a:srgb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6" name="Picture 5">
            <a:extLst>
              <a:ext uri="{FF2B5EF4-FFF2-40B4-BE49-F238E27FC236}">
                <a16:creationId xmlns:a16="http://schemas.microsoft.com/office/drawing/2014/main" xmlns="" id="{6D92447F-462E-4E12-A023-FEA18D6A18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3047" y="1606898"/>
            <a:ext cx="965111" cy="394114"/>
          </a:xfrm>
          <a:prstGeom prst="rect">
            <a:avLst/>
          </a:prstGeom>
        </p:spPr>
      </p:pic>
      <p:sp>
        <p:nvSpPr>
          <p:cNvPr id="7" name="Rectangle 6">
            <a:extLst>
              <a:ext uri="{FF2B5EF4-FFF2-40B4-BE49-F238E27FC236}">
                <a16:creationId xmlns:a16="http://schemas.microsoft.com/office/drawing/2014/main" xmlns="" id="{B8AF3D6C-2904-4137-A90D-94A045ECDD1D}"/>
              </a:ext>
            </a:extLst>
          </p:cNvPr>
          <p:cNvSpPr/>
          <p:nvPr/>
        </p:nvSpPr>
        <p:spPr>
          <a:xfrm>
            <a:off x="1659152" y="3950474"/>
            <a:ext cx="1332416" cy="369332"/>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DATABASE</a:t>
            </a:r>
            <a:endParaRPr lang="en-US" sz="1800" kern="1200" dirty="0">
              <a:solidFill>
                <a:srgbClr val="000000"/>
              </a:solidFill>
              <a:latin typeface="Century Gothic"/>
            </a:endParaRPr>
          </a:p>
        </p:txBody>
      </p:sp>
      <p:sp>
        <p:nvSpPr>
          <p:cNvPr id="8" name="Rectangle: Rounded Corners 7">
            <a:extLst>
              <a:ext uri="{FF2B5EF4-FFF2-40B4-BE49-F238E27FC236}">
                <a16:creationId xmlns:a16="http://schemas.microsoft.com/office/drawing/2014/main" xmlns="" id="{39F64B14-6957-474C-9FD6-D09FC52CB85C}"/>
              </a:ext>
            </a:extLst>
          </p:cNvPr>
          <p:cNvSpPr/>
          <p:nvPr/>
        </p:nvSpPr>
        <p:spPr>
          <a:xfrm>
            <a:off x="3496195" y="5233018"/>
            <a:ext cx="5805488" cy="1157621"/>
          </a:xfrm>
          <a:prstGeom prst="roundRect">
            <a:avLst>
              <a:gd name="adj" fmla="val 5708"/>
            </a:avLst>
          </a:prstGeom>
          <a:solidFill>
            <a:srgbClr val="ED1C24">
              <a:lumMod val="20000"/>
              <a:lumOff val="80000"/>
            </a:srgb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9" name="Picture 8">
            <a:extLst>
              <a:ext uri="{FF2B5EF4-FFF2-40B4-BE49-F238E27FC236}">
                <a16:creationId xmlns:a16="http://schemas.microsoft.com/office/drawing/2014/main" xmlns="" id="{2ED2071F-FDA0-48EB-BA3A-16C3DA4F6E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3047" y="5334427"/>
            <a:ext cx="965111" cy="394114"/>
          </a:xfrm>
          <a:prstGeom prst="rect">
            <a:avLst/>
          </a:prstGeom>
        </p:spPr>
      </p:pic>
      <p:sp>
        <p:nvSpPr>
          <p:cNvPr id="10" name="Rectangle 9">
            <a:extLst>
              <a:ext uri="{FF2B5EF4-FFF2-40B4-BE49-F238E27FC236}">
                <a16:creationId xmlns:a16="http://schemas.microsoft.com/office/drawing/2014/main" xmlns="" id="{123752FB-8AAF-4109-9830-4AA0B8C69995}"/>
              </a:ext>
            </a:extLst>
          </p:cNvPr>
          <p:cNvSpPr/>
          <p:nvPr/>
        </p:nvSpPr>
        <p:spPr>
          <a:xfrm>
            <a:off x="1318524" y="5526289"/>
            <a:ext cx="2013693" cy="646331"/>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INFRASTRUCTURE</a:t>
            </a:r>
          </a:p>
          <a:p>
            <a:pPr algn="ctr" defTabSz="914400" hangingPunct="1">
              <a:lnSpc>
                <a:spcPct val="100000"/>
              </a:lnSpc>
            </a:pPr>
            <a:r>
              <a:rPr lang="en-US" sz="1800" b="1" kern="1200" dirty="0">
                <a:solidFill>
                  <a:srgbClr val="000000"/>
                </a:solidFill>
                <a:latin typeface="Century Gothic"/>
                <a:cs typeface="Arial"/>
                <a:sym typeface="Arial"/>
              </a:rPr>
              <a:t>SERVICES</a:t>
            </a:r>
            <a:endParaRPr lang="en-US" sz="1800" kern="1200" dirty="0">
              <a:solidFill>
                <a:srgbClr val="000000"/>
              </a:solidFill>
              <a:latin typeface="Century Gothic"/>
            </a:endParaRPr>
          </a:p>
        </p:txBody>
      </p:sp>
      <p:sp>
        <p:nvSpPr>
          <p:cNvPr id="11" name="Rectangle 10">
            <a:extLst>
              <a:ext uri="{FF2B5EF4-FFF2-40B4-BE49-F238E27FC236}">
                <a16:creationId xmlns:a16="http://schemas.microsoft.com/office/drawing/2014/main" xmlns="" id="{21B5CF7A-4227-423D-804E-96C3B7E7D3C5}"/>
              </a:ext>
            </a:extLst>
          </p:cNvPr>
          <p:cNvSpPr/>
          <p:nvPr/>
        </p:nvSpPr>
        <p:spPr>
          <a:xfrm>
            <a:off x="4662556" y="5488150"/>
            <a:ext cx="1320800" cy="732997"/>
          </a:xfrm>
          <a:prstGeom prst="rect">
            <a:avLst/>
          </a:prstGeom>
          <a:solidFill>
            <a:srgbClr val="FFFFFF">
              <a:lumMod val="95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Notary Cluster</a:t>
            </a:r>
          </a:p>
        </p:txBody>
      </p:sp>
      <p:sp>
        <p:nvSpPr>
          <p:cNvPr id="12" name="Rectangle 11">
            <a:extLst>
              <a:ext uri="{FF2B5EF4-FFF2-40B4-BE49-F238E27FC236}">
                <a16:creationId xmlns:a16="http://schemas.microsoft.com/office/drawing/2014/main" xmlns="" id="{45503897-3F82-41CC-BCD5-3DDBC45BDD78}"/>
              </a:ext>
            </a:extLst>
          </p:cNvPr>
          <p:cNvSpPr/>
          <p:nvPr/>
        </p:nvSpPr>
        <p:spPr>
          <a:xfrm>
            <a:off x="6150623" y="5488150"/>
            <a:ext cx="1320800" cy="732997"/>
          </a:xfrm>
          <a:prstGeom prst="rect">
            <a:avLst/>
          </a:prstGeom>
          <a:solidFill>
            <a:srgbClr val="FFFFFF">
              <a:lumMod val="95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Network Map</a:t>
            </a:r>
          </a:p>
        </p:txBody>
      </p:sp>
      <p:sp>
        <p:nvSpPr>
          <p:cNvPr id="13" name="Rectangle 12">
            <a:extLst>
              <a:ext uri="{FF2B5EF4-FFF2-40B4-BE49-F238E27FC236}">
                <a16:creationId xmlns:a16="http://schemas.microsoft.com/office/drawing/2014/main" xmlns="" id="{9FD29407-04DD-4D66-BF90-F02325FF2D6E}"/>
              </a:ext>
            </a:extLst>
          </p:cNvPr>
          <p:cNvSpPr/>
          <p:nvPr/>
        </p:nvSpPr>
        <p:spPr>
          <a:xfrm>
            <a:off x="7638690" y="5488150"/>
            <a:ext cx="1320800" cy="732997"/>
          </a:xfrm>
          <a:prstGeom prst="rect">
            <a:avLst/>
          </a:prstGeom>
          <a:solidFill>
            <a:srgbClr val="FFFFFF">
              <a:lumMod val="95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Doorman</a:t>
            </a:r>
          </a:p>
        </p:txBody>
      </p:sp>
      <p:sp>
        <p:nvSpPr>
          <p:cNvPr id="14" name="Rectangle 13">
            <a:extLst>
              <a:ext uri="{FF2B5EF4-FFF2-40B4-BE49-F238E27FC236}">
                <a16:creationId xmlns:a16="http://schemas.microsoft.com/office/drawing/2014/main" xmlns="" id="{C36F254C-956D-4428-9517-E844B5793BF3}"/>
              </a:ext>
            </a:extLst>
          </p:cNvPr>
          <p:cNvSpPr/>
          <p:nvPr/>
        </p:nvSpPr>
        <p:spPr>
          <a:xfrm>
            <a:off x="9598785" y="2747577"/>
            <a:ext cx="2279790" cy="738664"/>
          </a:xfrm>
          <a:prstGeom prst="rect">
            <a:avLst/>
          </a:prstGeom>
          <a:solidFill>
            <a:srgbClr val="FF7E00">
              <a:lumMod val="20000"/>
              <a:lumOff val="80000"/>
            </a:srgbClr>
          </a:solid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Unified Biz Logic</a:t>
            </a:r>
            <a:b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b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via smart contracts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cs typeface="Arial"/>
                <a:sym typeface="Arial"/>
              </a:rPr>
              <a:t>Running same </a:t>
            </a:r>
            <a:r>
              <a:rPr kumimoji="0" lang="en-US" sz="1400" b="1" i="0" u="none" strike="noStrike" kern="1200" cap="none" spc="0" normalizeH="0" baseline="0" noProof="0" dirty="0" err="1">
                <a:ln>
                  <a:noFill/>
                </a:ln>
                <a:solidFill>
                  <a:srgbClr val="000000"/>
                </a:solidFill>
                <a:effectLst/>
                <a:uLnTx/>
                <a:uFillTx/>
                <a:latin typeface="Century Gothic"/>
                <a:cs typeface="Arial"/>
                <a:sym typeface="Arial"/>
              </a:rPr>
              <a:t>CorDapp</a:t>
            </a:r>
            <a:endParaRPr kumimoji="0" lang="en-US" sz="1400" b="1" i="0" u="none" strike="noStrike" kern="1200" cap="none" spc="0" normalizeH="0" baseline="0" noProof="0" dirty="0">
              <a:ln>
                <a:noFill/>
              </a:ln>
              <a:solidFill>
                <a:srgbClr val="000000"/>
              </a:solidFill>
              <a:effectLst/>
              <a:uLnTx/>
              <a:uFillTx/>
              <a:latin typeface="Century Gothic"/>
            </a:endParaRPr>
          </a:p>
        </p:txBody>
      </p:sp>
      <p:sp>
        <p:nvSpPr>
          <p:cNvPr id="15" name="Rectangle 14">
            <a:extLst>
              <a:ext uri="{FF2B5EF4-FFF2-40B4-BE49-F238E27FC236}">
                <a16:creationId xmlns:a16="http://schemas.microsoft.com/office/drawing/2014/main" xmlns="" id="{E821A1B0-8EDA-44B3-B752-0EFA95DB4676}"/>
              </a:ext>
            </a:extLst>
          </p:cNvPr>
          <p:cNvSpPr/>
          <p:nvPr/>
        </p:nvSpPr>
        <p:spPr>
          <a:xfrm>
            <a:off x="9681336" y="5531484"/>
            <a:ext cx="2114681" cy="523220"/>
          </a:xfrm>
          <a:prstGeom prst="rect">
            <a:avLst/>
          </a:prstGeom>
          <a:solidFill>
            <a:srgbClr val="FF7E00">
              <a:lumMod val="20000"/>
              <a:lumOff val="80000"/>
            </a:srgbClr>
          </a:solid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Permissioned 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cs typeface="Arial"/>
                <a:sym typeface="Arial"/>
              </a:rPr>
              <a:t>Prevent Double Spend</a:t>
            </a:r>
            <a:endParaRPr kumimoji="0" lang="en-US" sz="1400" b="1" i="0" u="none" strike="noStrike" kern="1200" cap="none" spc="0" normalizeH="0" baseline="0" noProof="0" dirty="0">
              <a:ln>
                <a:noFill/>
              </a:ln>
              <a:solidFill>
                <a:srgbClr val="000000"/>
              </a:solidFill>
              <a:effectLst/>
              <a:uLnTx/>
              <a:uFillTx/>
              <a:latin typeface="Century Gothic"/>
            </a:endParaRPr>
          </a:p>
        </p:txBody>
      </p:sp>
      <p:sp>
        <p:nvSpPr>
          <p:cNvPr id="16" name="Rectangle 15">
            <a:extLst>
              <a:ext uri="{FF2B5EF4-FFF2-40B4-BE49-F238E27FC236}">
                <a16:creationId xmlns:a16="http://schemas.microsoft.com/office/drawing/2014/main" xmlns="" id="{426FB1C0-1124-4895-90C4-50FCCAD73A0C}"/>
              </a:ext>
            </a:extLst>
          </p:cNvPr>
          <p:cNvSpPr/>
          <p:nvPr/>
        </p:nvSpPr>
        <p:spPr>
          <a:xfrm>
            <a:off x="1506868" y="3184593"/>
            <a:ext cx="1636988" cy="369332"/>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MIDDLEWARE</a:t>
            </a:r>
            <a:endParaRPr lang="en-US" sz="1800" kern="1200" dirty="0">
              <a:solidFill>
                <a:srgbClr val="000000"/>
              </a:solidFill>
              <a:latin typeface="Century Gothic"/>
            </a:endParaRPr>
          </a:p>
        </p:txBody>
      </p:sp>
      <p:sp>
        <p:nvSpPr>
          <p:cNvPr id="17" name="Rectangle 16">
            <a:extLst>
              <a:ext uri="{FF2B5EF4-FFF2-40B4-BE49-F238E27FC236}">
                <a16:creationId xmlns:a16="http://schemas.microsoft.com/office/drawing/2014/main" xmlns="" id="{3997269A-2B6C-4970-8C54-9F5AC4537B33}"/>
              </a:ext>
            </a:extLst>
          </p:cNvPr>
          <p:cNvSpPr/>
          <p:nvPr/>
        </p:nvSpPr>
        <p:spPr>
          <a:xfrm>
            <a:off x="2001395" y="2509951"/>
            <a:ext cx="647934" cy="369332"/>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WEB</a:t>
            </a:r>
            <a:endParaRPr lang="en-US" sz="1800" kern="1200" dirty="0">
              <a:solidFill>
                <a:srgbClr val="000000"/>
              </a:solidFill>
              <a:latin typeface="Century Gothic"/>
            </a:endParaRPr>
          </a:p>
        </p:txBody>
      </p:sp>
      <p:sp>
        <p:nvSpPr>
          <p:cNvPr id="18" name="Rectangle 17">
            <a:extLst>
              <a:ext uri="{FF2B5EF4-FFF2-40B4-BE49-F238E27FC236}">
                <a16:creationId xmlns:a16="http://schemas.microsoft.com/office/drawing/2014/main" xmlns="" id="{1DFD8405-4833-48C2-BC1F-50A92EADFB83}"/>
              </a:ext>
            </a:extLst>
          </p:cNvPr>
          <p:cNvSpPr/>
          <p:nvPr/>
        </p:nvSpPr>
        <p:spPr>
          <a:xfrm>
            <a:off x="1331342" y="1724185"/>
            <a:ext cx="1988045" cy="369332"/>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NODE EXPLORER</a:t>
            </a:r>
            <a:endParaRPr lang="en-US" sz="1800" kern="1200" dirty="0">
              <a:solidFill>
                <a:srgbClr val="000000"/>
              </a:solidFill>
              <a:latin typeface="Century Gothic"/>
            </a:endParaRPr>
          </a:p>
        </p:txBody>
      </p:sp>
      <p:sp>
        <p:nvSpPr>
          <p:cNvPr id="19" name="Rectangle 18">
            <a:extLst>
              <a:ext uri="{FF2B5EF4-FFF2-40B4-BE49-F238E27FC236}">
                <a16:creationId xmlns:a16="http://schemas.microsoft.com/office/drawing/2014/main" xmlns="" id="{0EEEB319-BE2B-41D9-8684-8AF0367D561E}"/>
              </a:ext>
            </a:extLst>
          </p:cNvPr>
          <p:cNvSpPr/>
          <p:nvPr/>
        </p:nvSpPr>
        <p:spPr>
          <a:xfrm>
            <a:off x="351968" y="2398827"/>
            <a:ext cx="1154900" cy="523220"/>
          </a:xfrm>
          <a:prstGeom prst="rect">
            <a:avLst/>
          </a:prstGeom>
          <a:solidFill>
            <a:srgbClr val="FF7E00">
              <a:lumMod val="20000"/>
              <a:lumOff val="8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Pluggable web</a:t>
            </a:r>
            <a:endParaRPr kumimoji="0" lang="en-US" sz="1400" b="1" i="0" u="none" strike="noStrike" kern="1200" cap="none" spc="0" normalizeH="0" baseline="0" noProof="0" dirty="0">
              <a:ln>
                <a:noFill/>
              </a:ln>
              <a:solidFill>
                <a:srgbClr val="000000"/>
              </a:solidFill>
              <a:effectLst/>
              <a:uLnTx/>
              <a:uFillTx/>
              <a:latin typeface="Century Gothic"/>
            </a:endParaRPr>
          </a:p>
        </p:txBody>
      </p:sp>
      <p:sp>
        <p:nvSpPr>
          <p:cNvPr id="20" name="Rectangle 19">
            <a:extLst>
              <a:ext uri="{FF2B5EF4-FFF2-40B4-BE49-F238E27FC236}">
                <a16:creationId xmlns:a16="http://schemas.microsoft.com/office/drawing/2014/main" xmlns="" id="{96F5DC4A-34B6-4067-976E-A043F1920737}"/>
              </a:ext>
            </a:extLst>
          </p:cNvPr>
          <p:cNvSpPr/>
          <p:nvPr/>
        </p:nvSpPr>
        <p:spPr>
          <a:xfrm>
            <a:off x="351968" y="3897250"/>
            <a:ext cx="1154900" cy="523220"/>
          </a:xfrm>
          <a:prstGeom prst="rect">
            <a:avLst/>
          </a:prstGeom>
          <a:solidFill>
            <a:srgbClr val="FF7E00">
              <a:lumMod val="20000"/>
              <a:lumOff val="8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Pluggable database</a:t>
            </a:r>
            <a:endParaRPr kumimoji="0" lang="en-US" sz="1400" b="1" i="0" u="none" strike="noStrike" kern="1200" cap="none" spc="0" normalizeH="0" baseline="0" noProof="0" dirty="0">
              <a:ln>
                <a:noFill/>
              </a:ln>
              <a:solidFill>
                <a:srgbClr val="000000"/>
              </a:solidFill>
              <a:effectLst/>
              <a:uLnTx/>
              <a:uFillTx/>
              <a:latin typeface="Century Gothic"/>
            </a:endParaRPr>
          </a:p>
        </p:txBody>
      </p:sp>
      <p:sp>
        <p:nvSpPr>
          <p:cNvPr id="21" name="Rectangle 20">
            <a:extLst>
              <a:ext uri="{FF2B5EF4-FFF2-40B4-BE49-F238E27FC236}">
                <a16:creationId xmlns:a16="http://schemas.microsoft.com/office/drawing/2014/main" xmlns="" id="{60EFADE7-E44B-42C7-8381-A2475ACD96CD}"/>
              </a:ext>
            </a:extLst>
          </p:cNvPr>
          <p:cNvSpPr/>
          <p:nvPr/>
        </p:nvSpPr>
        <p:spPr>
          <a:xfrm>
            <a:off x="1560576" y="4586687"/>
            <a:ext cx="1529586" cy="646331"/>
          </a:xfrm>
          <a:prstGeom prst="rect">
            <a:avLst/>
          </a:prstGeom>
        </p:spPr>
        <p:txBody>
          <a:bodyPr wrap="none">
            <a:spAutoFit/>
          </a:bodyPr>
          <a:lstStyle/>
          <a:p>
            <a:pPr algn="ctr" defTabSz="914400" hangingPunct="1">
              <a:lnSpc>
                <a:spcPct val="100000"/>
              </a:lnSpc>
            </a:pPr>
            <a:r>
              <a:rPr lang="en-US" sz="1800" b="1" kern="1200" dirty="0">
                <a:solidFill>
                  <a:srgbClr val="000000"/>
                </a:solidFill>
                <a:latin typeface="Century Gothic"/>
                <a:ea typeface="Arial"/>
                <a:cs typeface="Arial"/>
                <a:sym typeface="Arial"/>
              </a:rPr>
              <a:t>CONSENSUS</a:t>
            </a:r>
          </a:p>
          <a:p>
            <a:pPr algn="ctr" defTabSz="914400" hangingPunct="1">
              <a:lnSpc>
                <a:spcPct val="100000"/>
              </a:lnSpc>
            </a:pPr>
            <a:r>
              <a:rPr lang="en-US" sz="1800" b="1" kern="1200" dirty="0">
                <a:solidFill>
                  <a:srgbClr val="000000"/>
                </a:solidFill>
                <a:latin typeface="Century Gothic"/>
                <a:cs typeface="Arial"/>
                <a:sym typeface="Arial"/>
              </a:rPr>
              <a:t>PROTOCOL</a:t>
            </a:r>
            <a:endParaRPr lang="en-US" sz="1800" kern="1200" dirty="0">
              <a:solidFill>
                <a:srgbClr val="000000"/>
              </a:solidFill>
              <a:latin typeface="Century Gothic"/>
            </a:endParaRPr>
          </a:p>
        </p:txBody>
      </p:sp>
      <p:sp>
        <p:nvSpPr>
          <p:cNvPr id="22" name="Rectangle 21">
            <a:extLst>
              <a:ext uri="{FF2B5EF4-FFF2-40B4-BE49-F238E27FC236}">
                <a16:creationId xmlns:a16="http://schemas.microsoft.com/office/drawing/2014/main" xmlns="" id="{F74CD406-88D9-417F-B9D4-5283D370CAD1}"/>
              </a:ext>
            </a:extLst>
          </p:cNvPr>
          <p:cNvSpPr/>
          <p:nvPr/>
        </p:nvSpPr>
        <p:spPr>
          <a:xfrm>
            <a:off x="9762298" y="3780943"/>
            <a:ext cx="1952778" cy="523220"/>
          </a:xfrm>
          <a:prstGeom prst="rect">
            <a:avLst/>
          </a:prstGeom>
          <a:solidFill>
            <a:srgbClr val="FF7E00">
              <a:lumMod val="20000"/>
              <a:lumOff val="80000"/>
            </a:srgbClr>
          </a:solid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On-premises private</a:t>
            </a:r>
            <a:b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br>
            <a:r>
              <a:rPr kumimoji="0" lang="en-US" sz="1400" b="1" i="0" u="none" strike="noStrike" kern="1200" cap="none" spc="0" normalizeH="0" baseline="0" noProof="0" dirty="0">
                <a:ln>
                  <a:noFill/>
                </a:ln>
                <a:solidFill>
                  <a:srgbClr val="000000"/>
                </a:solidFill>
                <a:effectLst/>
                <a:uLnTx/>
                <a:uFillTx/>
                <a:latin typeface="Century Gothic"/>
                <a:ea typeface="Arial"/>
                <a:cs typeface="Arial"/>
                <a:sym typeface="Arial"/>
              </a:rPr>
              <a:t>unique databases</a:t>
            </a:r>
            <a:endParaRPr kumimoji="0" lang="en-US" sz="1400" b="1" i="0" u="none" strike="noStrike" kern="1200" cap="none" spc="0" normalizeH="0" baseline="0" noProof="0" dirty="0">
              <a:ln>
                <a:noFill/>
              </a:ln>
              <a:solidFill>
                <a:srgbClr val="000000"/>
              </a:solidFill>
              <a:effectLst/>
              <a:uLnTx/>
              <a:uFillTx/>
              <a:latin typeface="Century Gothic"/>
            </a:endParaRPr>
          </a:p>
        </p:txBody>
      </p:sp>
      <p:sp>
        <p:nvSpPr>
          <p:cNvPr id="23" name="Oval 22">
            <a:extLst>
              <a:ext uri="{FF2B5EF4-FFF2-40B4-BE49-F238E27FC236}">
                <a16:creationId xmlns:a16="http://schemas.microsoft.com/office/drawing/2014/main" xmlns="" id="{E197639C-0852-4496-B3F2-78BE849FE681}"/>
              </a:ext>
            </a:extLst>
          </p:cNvPr>
          <p:cNvSpPr/>
          <p:nvPr/>
        </p:nvSpPr>
        <p:spPr>
          <a:xfrm>
            <a:off x="3838434" y="2507193"/>
            <a:ext cx="1545750" cy="1546267"/>
          </a:xfrm>
          <a:prstGeom prst="ellipse">
            <a:avLst/>
          </a:prstGeom>
          <a:solidFill>
            <a:srgbClr val="FFFFFF">
              <a:lumMod val="95000"/>
              <a:alpha val="50000"/>
            </a:srgbClr>
          </a:solidFill>
          <a:ln w="3175" cap="flat" cmpd="sng" algn="ctr">
            <a:solidFill>
              <a:srgbClr val="000000">
                <a:lumMod val="50000"/>
                <a:lumOff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lumMod val="50000"/>
                  <a:lumOff val="50000"/>
                </a:srgbClr>
              </a:solidFill>
              <a:effectLst/>
              <a:uLnTx/>
              <a:uFillTx/>
              <a:latin typeface="Century Gothic"/>
              <a:ea typeface="+mn-ea"/>
              <a:cs typeface="+mn-cs"/>
            </a:endParaRPr>
          </a:p>
        </p:txBody>
      </p:sp>
      <p:sp>
        <p:nvSpPr>
          <p:cNvPr id="25" name="Cylinder 24">
            <a:extLst>
              <a:ext uri="{FF2B5EF4-FFF2-40B4-BE49-F238E27FC236}">
                <a16:creationId xmlns:a16="http://schemas.microsoft.com/office/drawing/2014/main" xmlns="" id="{3199289C-1458-4DCC-B5B4-735597D166BC}"/>
              </a:ext>
            </a:extLst>
          </p:cNvPr>
          <p:cNvSpPr/>
          <p:nvPr/>
        </p:nvSpPr>
        <p:spPr>
          <a:xfrm>
            <a:off x="4179468" y="3397583"/>
            <a:ext cx="863681" cy="576645"/>
          </a:xfrm>
          <a:prstGeom prst="can">
            <a:avLst/>
          </a:prstGeom>
          <a:solidFill>
            <a:srgbClr val="959595"/>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a:ea typeface="+mn-ea"/>
                <a:cs typeface="+mn-cs"/>
              </a:rPr>
              <a:t>Vault</a:t>
            </a:r>
          </a:p>
        </p:txBody>
      </p:sp>
      <p:pic>
        <p:nvPicPr>
          <p:cNvPr id="26" name="Picture 25">
            <a:extLst>
              <a:ext uri="{FF2B5EF4-FFF2-40B4-BE49-F238E27FC236}">
                <a16:creationId xmlns:a16="http://schemas.microsoft.com/office/drawing/2014/main" xmlns="" id="{24401BB7-75A2-4991-A0FF-6C1E669954D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76274" y="2832423"/>
            <a:ext cx="234353" cy="234353"/>
          </a:xfrm>
          <a:prstGeom prst="rect">
            <a:avLst/>
          </a:prstGeom>
        </p:spPr>
      </p:pic>
      <p:sp>
        <p:nvSpPr>
          <p:cNvPr id="27" name="Oval 26">
            <a:extLst>
              <a:ext uri="{FF2B5EF4-FFF2-40B4-BE49-F238E27FC236}">
                <a16:creationId xmlns:a16="http://schemas.microsoft.com/office/drawing/2014/main" xmlns="" id="{42BB0400-6130-46B4-A00E-A5A4581BD2A4}"/>
              </a:ext>
            </a:extLst>
          </p:cNvPr>
          <p:cNvSpPr/>
          <p:nvPr/>
        </p:nvSpPr>
        <p:spPr>
          <a:xfrm>
            <a:off x="5681286" y="2507193"/>
            <a:ext cx="1545750" cy="1546267"/>
          </a:xfrm>
          <a:prstGeom prst="ellipse">
            <a:avLst/>
          </a:prstGeom>
          <a:solidFill>
            <a:srgbClr val="FFFFFF">
              <a:lumMod val="95000"/>
              <a:alpha val="50000"/>
            </a:srgbClr>
          </a:solidFill>
          <a:ln w="3175" cap="flat" cmpd="sng" algn="ctr">
            <a:solidFill>
              <a:srgbClr val="000000">
                <a:lumMod val="50000"/>
                <a:lumOff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lumMod val="50000"/>
                  <a:lumOff val="50000"/>
                </a:srgbClr>
              </a:solidFill>
              <a:effectLst/>
              <a:uLnTx/>
              <a:uFillTx/>
              <a:latin typeface="Century Gothic"/>
              <a:ea typeface="+mn-ea"/>
              <a:cs typeface="+mn-cs"/>
            </a:endParaRPr>
          </a:p>
        </p:txBody>
      </p:sp>
      <p:sp>
        <p:nvSpPr>
          <p:cNvPr id="29" name="Cylinder 28">
            <a:extLst>
              <a:ext uri="{FF2B5EF4-FFF2-40B4-BE49-F238E27FC236}">
                <a16:creationId xmlns:a16="http://schemas.microsoft.com/office/drawing/2014/main" xmlns="" id="{D1A68E45-10D8-4309-8742-5BB3B8AFF846}"/>
              </a:ext>
            </a:extLst>
          </p:cNvPr>
          <p:cNvSpPr/>
          <p:nvPr/>
        </p:nvSpPr>
        <p:spPr>
          <a:xfrm>
            <a:off x="6022320" y="3397583"/>
            <a:ext cx="863681" cy="576645"/>
          </a:xfrm>
          <a:prstGeom prst="can">
            <a:avLst/>
          </a:prstGeom>
          <a:solidFill>
            <a:srgbClr val="959595"/>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a:ea typeface="+mn-ea"/>
                <a:cs typeface="+mn-cs"/>
              </a:rPr>
              <a:t>Vault</a:t>
            </a:r>
          </a:p>
        </p:txBody>
      </p:sp>
      <p:pic>
        <p:nvPicPr>
          <p:cNvPr id="30" name="Picture 29">
            <a:extLst>
              <a:ext uri="{FF2B5EF4-FFF2-40B4-BE49-F238E27FC236}">
                <a16:creationId xmlns:a16="http://schemas.microsoft.com/office/drawing/2014/main" xmlns="" id="{9A3A0713-EE18-4CA5-BA42-C9BAAF9882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19126" y="2832423"/>
            <a:ext cx="234353" cy="234353"/>
          </a:xfrm>
          <a:prstGeom prst="rect">
            <a:avLst/>
          </a:prstGeom>
        </p:spPr>
      </p:pic>
      <p:sp>
        <p:nvSpPr>
          <p:cNvPr id="31" name="Oval 30">
            <a:extLst>
              <a:ext uri="{FF2B5EF4-FFF2-40B4-BE49-F238E27FC236}">
                <a16:creationId xmlns:a16="http://schemas.microsoft.com/office/drawing/2014/main" xmlns="" id="{49E3A076-0BD2-48D9-A234-E997ED68BC71}"/>
              </a:ext>
            </a:extLst>
          </p:cNvPr>
          <p:cNvSpPr/>
          <p:nvPr/>
        </p:nvSpPr>
        <p:spPr>
          <a:xfrm>
            <a:off x="7524138" y="2507193"/>
            <a:ext cx="1545750" cy="1546267"/>
          </a:xfrm>
          <a:prstGeom prst="ellipse">
            <a:avLst/>
          </a:prstGeom>
          <a:solidFill>
            <a:srgbClr val="FFFFFF">
              <a:lumMod val="95000"/>
              <a:alpha val="50000"/>
            </a:srgbClr>
          </a:solidFill>
          <a:ln w="3175" cap="flat" cmpd="sng" algn="ctr">
            <a:solidFill>
              <a:srgbClr val="000000">
                <a:lumMod val="50000"/>
                <a:lumOff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lumMod val="50000"/>
                  <a:lumOff val="50000"/>
                </a:srgbClr>
              </a:solidFill>
              <a:effectLst/>
              <a:uLnTx/>
              <a:uFillTx/>
              <a:latin typeface="Century Gothic"/>
              <a:ea typeface="+mn-ea"/>
              <a:cs typeface="+mn-cs"/>
            </a:endParaRPr>
          </a:p>
        </p:txBody>
      </p:sp>
      <p:sp>
        <p:nvSpPr>
          <p:cNvPr id="33" name="Cylinder 32">
            <a:extLst>
              <a:ext uri="{FF2B5EF4-FFF2-40B4-BE49-F238E27FC236}">
                <a16:creationId xmlns:a16="http://schemas.microsoft.com/office/drawing/2014/main" xmlns="" id="{610734C8-3334-4592-8D2F-7123FBD9BC89}"/>
              </a:ext>
            </a:extLst>
          </p:cNvPr>
          <p:cNvSpPr/>
          <p:nvPr/>
        </p:nvSpPr>
        <p:spPr>
          <a:xfrm>
            <a:off x="7865172" y="3397583"/>
            <a:ext cx="863681" cy="576645"/>
          </a:xfrm>
          <a:prstGeom prst="can">
            <a:avLst/>
          </a:prstGeom>
          <a:solidFill>
            <a:srgbClr val="959595"/>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a:ea typeface="+mn-ea"/>
                <a:cs typeface="+mn-cs"/>
              </a:rPr>
              <a:t>Vault</a:t>
            </a:r>
          </a:p>
        </p:txBody>
      </p:sp>
      <p:pic>
        <p:nvPicPr>
          <p:cNvPr id="34" name="Picture 33">
            <a:extLst>
              <a:ext uri="{FF2B5EF4-FFF2-40B4-BE49-F238E27FC236}">
                <a16:creationId xmlns:a16="http://schemas.microsoft.com/office/drawing/2014/main" xmlns="" id="{93546CAC-BDA4-4281-8670-D1C43E143F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61978" y="2832423"/>
            <a:ext cx="234353" cy="234353"/>
          </a:xfrm>
          <a:prstGeom prst="rect">
            <a:avLst/>
          </a:prstGeom>
        </p:spPr>
      </p:pic>
      <p:sp>
        <p:nvSpPr>
          <p:cNvPr id="35" name="Rectangle 34">
            <a:extLst>
              <a:ext uri="{FF2B5EF4-FFF2-40B4-BE49-F238E27FC236}">
                <a16:creationId xmlns:a16="http://schemas.microsoft.com/office/drawing/2014/main" xmlns="" id="{4468C9B2-5423-4B02-AF78-9489D9B730DF}"/>
              </a:ext>
            </a:extLst>
          </p:cNvPr>
          <p:cNvSpPr/>
          <p:nvPr/>
        </p:nvSpPr>
        <p:spPr>
          <a:xfrm>
            <a:off x="5094465" y="4489937"/>
            <a:ext cx="3473520" cy="676252"/>
          </a:xfrm>
          <a:prstGeom prst="rect">
            <a:avLst/>
          </a:prstGeom>
          <a:solidFill>
            <a:srgbClr val="FFFFFF">
              <a:lumMod val="95000"/>
              <a:alpha val="82000"/>
            </a:srgbClr>
          </a:solidFill>
          <a:ln w="12700" cap="flat" cmpd="sng" algn="ctr">
            <a:solidFill>
              <a:srgbClr val="95959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Gothic"/>
                <a:ea typeface="+mn-ea"/>
                <a:cs typeface="+mn-cs"/>
              </a:rPr>
              <a:t>Common Messaging Engine and Workflow Management</a:t>
            </a:r>
          </a:p>
        </p:txBody>
      </p:sp>
      <p:sp>
        <p:nvSpPr>
          <p:cNvPr id="37" name="Diamond 36">
            <a:extLst>
              <a:ext uri="{FF2B5EF4-FFF2-40B4-BE49-F238E27FC236}">
                <a16:creationId xmlns:a16="http://schemas.microsoft.com/office/drawing/2014/main" xmlns="" id="{8B9DD243-3C71-4665-8B3D-9802A207CCF2}"/>
              </a:ext>
            </a:extLst>
          </p:cNvPr>
          <p:cNvSpPr/>
          <p:nvPr/>
        </p:nvSpPr>
        <p:spPr>
          <a:xfrm>
            <a:off x="4387435" y="2738702"/>
            <a:ext cx="307189" cy="507304"/>
          </a:xfrm>
          <a:prstGeom prst="diamond">
            <a:avLst/>
          </a:prstGeom>
          <a:solidFill>
            <a:srgbClr val="FFFFFF"/>
          </a:solidFill>
          <a:ln w="25400" cap="flat" cmpd="sng" algn="ctr">
            <a:solidFill>
              <a:srgbClr val="ED1C24"/>
            </a:solid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entury Gothic"/>
                <a:ea typeface="+mn-ea"/>
                <a:cs typeface="+mn-cs"/>
              </a:rPr>
              <a:t>App</a:t>
            </a:r>
          </a:p>
        </p:txBody>
      </p:sp>
      <p:sp>
        <p:nvSpPr>
          <p:cNvPr id="38" name="Diamond 37">
            <a:extLst>
              <a:ext uri="{FF2B5EF4-FFF2-40B4-BE49-F238E27FC236}">
                <a16:creationId xmlns:a16="http://schemas.microsoft.com/office/drawing/2014/main" xmlns="" id="{176B0B89-9992-402B-8F4E-249205982240}"/>
              </a:ext>
            </a:extLst>
          </p:cNvPr>
          <p:cNvSpPr/>
          <p:nvPr/>
        </p:nvSpPr>
        <p:spPr>
          <a:xfrm>
            <a:off x="4746741" y="2738702"/>
            <a:ext cx="307189" cy="507304"/>
          </a:xfrm>
          <a:prstGeom prst="diamond">
            <a:avLst/>
          </a:prstGeom>
          <a:solidFill>
            <a:srgbClr val="FFFFFF"/>
          </a:solidFill>
          <a:ln w="25400" cap="flat" cmpd="sng" algn="ctr">
            <a:solidFill>
              <a:srgbClr val="ED1C24"/>
            </a:solid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entury Gothic"/>
                <a:ea typeface="+mn-ea"/>
                <a:cs typeface="+mn-cs"/>
              </a:rPr>
              <a:t>App</a:t>
            </a:r>
          </a:p>
        </p:txBody>
      </p:sp>
      <p:sp>
        <p:nvSpPr>
          <p:cNvPr id="39" name="Diamond 38">
            <a:extLst>
              <a:ext uri="{FF2B5EF4-FFF2-40B4-BE49-F238E27FC236}">
                <a16:creationId xmlns:a16="http://schemas.microsoft.com/office/drawing/2014/main" xmlns="" id="{A9C9E722-5B61-42FA-ACE2-A1706CBEB0A1}"/>
              </a:ext>
            </a:extLst>
          </p:cNvPr>
          <p:cNvSpPr/>
          <p:nvPr/>
        </p:nvSpPr>
        <p:spPr>
          <a:xfrm>
            <a:off x="6263048" y="2738702"/>
            <a:ext cx="307189" cy="507304"/>
          </a:xfrm>
          <a:prstGeom prst="diamond">
            <a:avLst/>
          </a:prstGeom>
          <a:solidFill>
            <a:srgbClr val="FFFFFF"/>
          </a:solidFill>
          <a:ln w="25400" cap="flat" cmpd="sng" algn="ctr">
            <a:solidFill>
              <a:srgbClr val="ED1C24"/>
            </a:solid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entury Gothic"/>
                <a:ea typeface="+mn-ea"/>
                <a:cs typeface="+mn-cs"/>
              </a:rPr>
              <a:t>App</a:t>
            </a:r>
          </a:p>
        </p:txBody>
      </p:sp>
      <p:sp>
        <p:nvSpPr>
          <p:cNvPr id="40" name="Diamond 39">
            <a:extLst>
              <a:ext uri="{FF2B5EF4-FFF2-40B4-BE49-F238E27FC236}">
                <a16:creationId xmlns:a16="http://schemas.microsoft.com/office/drawing/2014/main" xmlns="" id="{D0BF1C83-028E-4500-A901-2268A80EF204}"/>
              </a:ext>
            </a:extLst>
          </p:cNvPr>
          <p:cNvSpPr/>
          <p:nvPr/>
        </p:nvSpPr>
        <p:spPr>
          <a:xfrm>
            <a:off x="6622354" y="2738702"/>
            <a:ext cx="307189" cy="507304"/>
          </a:xfrm>
          <a:prstGeom prst="diamond">
            <a:avLst/>
          </a:prstGeom>
          <a:solidFill>
            <a:srgbClr val="FFFFFF"/>
          </a:solidFill>
          <a:ln w="25400" cap="flat" cmpd="sng" algn="ctr">
            <a:solidFill>
              <a:srgbClr val="ED1C24"/>
            </a:solid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entury Gothic"/>
                <a:ea typeface="+mn-ea"/>
                <a:cs typeface="+mn-cs"/>
              </a:rPr>
              <a:t>App</a:t>
            </a:r>
          </a:p>
        </p:txBody>
      </p:sp>
      <p:sp>
        <p:nvSpPr>
          <p:cNvPr id="41" name="Diamond 40">
            <a:extLst>
              <a:ext uri="{FF2B5EF4-FFF2-40B4-BE49-F238E27FC236}">
                <a16:creationId xmlns:a16="http://schemas.microsoft.com/office/drawing/2014/main" xmlns="" id="{BBA1AF37-3D2C-4324-AA36-98E5B52C232D}"/>
              </a:ext>
            </a:extLst>
          </p:cNvPr>
          <p:cNvSpPr/>
          <p:nvPr/>
        </p:nvSpPr>
        <p:spPr>
          <a:xfrm>
            <a:off x="8111329" y="2738702"/>
            <a:ext cx="307189" cy="507304"/>
          </a:xfrm>
          <a:prstGeom prst="diamond">
            <a:avLst/>
          </a:prstGeom>
          <a:solidFill>
            <a:srgbClr val="FFFFFF"/>
          </a:solidFill>
          <a:ln w="25400" cap="flat" cmpd="sng" algn="ctr">
            <a:solidFill>
              <a:srgbClr val="ED1C24"/>
            </a:solid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entury Gothic"/>
                <a:ea typeface="+mn-ea"/>
                <a:cs typeface="+mn-cs"/>
              </a:rPr>
              <a:t>App</a:t>
            </a:r>
          </a:p>
        </p:txBody>
      </p:sp>
      <p:sp>
        <p:nvSpPr>
          <p:cNvPr id="42" name="Diamond 41">
            <a:extLst>
              <a:ext uri="{FF2B5EF4-FFF2-40B4-BE49-F238E27FC236}">
                <a16:creationId xmlns:a16="http://schemas.microsoft.com/office/drawing/2014/main" xmlns="" id="{1362FE78-1533-4381-A28B-BB4EDC037E62}"/>
              </a:ext>
            </a:extLst>
          </p:cNvPr>
          <p:cNvSpPr/>
          <p:nvPr/>
        </p:nvSpPr>
        <p:spPr>
          <a:xfrm>
            <a:off x="8470635" y="2738702"/>
            <a:ext cx="307189" cy="507304"/>
          </a:xfrm>
          <a:prstGeom prst="diamond">
            <a:avLst/>
          </a:prstGeom>
          <a:solidFill>
            <a:srgbClr val="FFFFFF"/>
          </a:solidFill>
          <a:ln w="25400" cap="flat" cmpd="sng" algn="ctr">
            <a:solidFill>
              <a:srgbClr val="ED1C24"/>
            </a:solidFill>
            <a:prstDash val="solid"/>
            <a:miter lim="800000"/>
          </a:ln>
          <a:effectLst/>
        </p:spPr>
        <p:txBody>
          <a:bodyPr wrap="none"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entury Gothic"/>
                <a:ea typeface="+mn-ea"/>
                <a:cs typeface="+mn-cs"/>
              </a:rPr>
              <a:t>App</a:t>
            </a:r>
          </a:p>
        </p:txBody>
      </p:sp>
    </p:spTree>
    <p:extLst>
      <p:ext uri="{BB962C8B-B14F-4D97-AF65-F5344CB8AC3E}">
        <p14:creationId xmlns:p14="http://schemas.microsoft.com/office/powerpoint/2010/main" val="180981292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CD1C8D6-54FF-4EDB-9094-5307D3703B9B}"/>
              </a:ext>
            </a:extLst>
          </p:cNvPr>
          <p:cNvSpPr>
            <a:spLocks noGrp="1"/>
          </p:cNvSpPr>
          <p:nvPr>
            <p:ph type="title"/>
          </p:nvPr>
        </p:nvSpPr>
        <p:spPr/>
        <p:txBody>
          <a:bodyPr/>
          <a:lstStyle/>
          <a:p>
            <a:r>
              <a:rPr lang="en-US" dirty="0"/>
              <a:t>Logical architecture</a:t>
            </a:r>
          </a:p>
        </p:txBody>
      </p:sp>
      <p:sp>
        <p:nvSpPr>
          <p:cNvPr id="4" name="TextBox 3">
            <a:extLst>
              <a:ext uri="{FF2B5EF4-FFF2-40B4-BE49-F238E27FC236}">
                <a16:creationId xmlns:a16="http://schemas.microsoft.com/office/drawing/2014/main" xmlns="" id="{A44FC8EF-92C5-4F92-B06A-28B028E84BED}"/>
              </a:ext>
            </a:extLst>
          </p:cNvPr>
          <p:cNvSpPr txBox="1"/>
          <p:nvPr/>
        </p:nvSpPr>
        <p:spPr>
          <a:xfrm flipH="1">
            <a:off x="7659394" y="2437977"/>
            <a:ext cx="637390" cy="253916"/>
          </a:xfrm>
          <a:prstGeom prst="rect">
            <a:avLst/>
          </a:prstGeom>
          <a:noFill/>
        </p:spPr>
        <p:txBody>
          <a:bodyPr wrap="square" rtlCol="0">
            <a:spAutoFit/>
          </a:bodyPr>
          <a:lstStyle/>
          <a:p>
            <a:pPr algn="ctr" defTabSz="914400" hangingPunct="1">
              <a:lnSpc>
                <a:spcPct val="100000"/>
              </a:lnSpc>
            </a:pPr>
            <a:r>
              <a:rPr lang="en-US" sz="1050" b="1" kern="1200" dirty="0">
                <a:solidFill>
                  <a:srgbClr val="FF0000"/>
                </a:solidFill>
                <a:latin typeface="Century Gothic"/>
              </a:rPr>
              <a:t>AMQP</a:t>
            </a:r>
          </a:p>
        </p:txBody>
      </p:sp>
      <p:sp>
        <p:nvSpPr>
          <p:cNvPr id="5" name="Rectangle 4">
            <a:extLst>
              <a:ext uri="{FF2B5EF4-FFF2-40B4-BE49-F238E27FC236}">
                <a16:creationId xmlns:a16="http://schemas.microsoft.com/office/drawing/2014/main" xmlns="" id="{3A19DC76-102D-45B2-B0F3-02122BFAA686}"/>
              </a:ext>
            </a:extLst>
          </p:cNvPr>
          <p:cNvSpPr/>
          <p:nvPr/>
        </p:nvSpPr>
        <p:spPr>
          <a:xfrm>
            <a:off x="2435204" y="1395273"/>
            <a:ext cx="5162208" cy="4918068"/>
          </a:xfrm>
          <a:prstGeom prst="rect">
            <a:avLst/>
          </a:prstGeom>
          <a:solidFill>
            <a:srgbClr val="FFFFFF"/>
          </a:solidFill>
          <a:ln w="12700" cap="flat" cmpd="sng" algn="ctr">
            <a:solidFill>
              <a:srgbClr val="ED1C24"/>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sp>
        <p:nvSpPr>
          <p:cNvPr id="6" name="Rectangle 5">
            <a:extLst>
              <a:ext uri="{FF2B5EF4-FFF2-40B4-BE49-F238E27FC236}">
                <a16:creationId xmlns:a16="http://schemas.microsoft.com/office/drawing/2014/main" xmlns="" id="{9170A119-A67F-438E-9D8C-5EA501BC4D1D}"/>
              </a:ext>
            </a:extLst>
          </p:cNvPr>
          <p:cNvSpPr/>
          <p:nvPr/>
        </p:nvSpPr>
        <p:spPr>
          <a:xfrm>
            <a:off x="2578836" y="3090555"/>
            <a:ext cx="4832025" cy="1981634"/>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mn-cs"/>
            </a:endParaRPr>
          </a:p>
        </p:txBody>
      </p:sp>
      <p:sp>
        <p:nvSpPr>
          <p:cNvPr id="7" name="Rectangle 6">
            <a:extLst>
              <a:ext uri="{FF2B5EF4-FFF2-40B4-BE49-F238E27FC236}">
                <a16:creationId xmlns:a16="http://schemas.microsoft.com/office/drawing/2014/main" xmlns="" id="{B9BE05FB-D125-4271-8E55-C8F77882D259}"/>
              </a:ext>
            </a:extLst>
          </p:cNvPr>
          <p:cNvSpPr/>
          <p:nvPr/>
        </p:nvSpPr>
        <p:spPr>
          <a:xfrm>
            <a:off x="2575098" y="5491093"/>
            <a:ext cx="4835585" cy="529465"/>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8" name="Rectangle 7">
            <a:extLst>
              <a:ext uri="{FF2B5EF4-FFF2-40B4-BE49-F238E27FC236}">
                <a16:creationId xmlns:a16="http://schemas.microsoft.com/office/drawing/2014/main" xmlns="" id="{06F66044-B1DE-401F-8563-D4784B7D9E10}"/>
              </a:ext>
            </a:extLst>
          </p:cNvPr>
          <p:cNvSpPr/>
          <p:nvPr/>
        </p:nvSpPr>
        <p:spPr>
          <a:xfrm>
            <a:off x="2575098" y="1632610"/>
            <a:ext cx="4835585" cy="1069491"/>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mn-cs"/>
            </a:endParaRPr>
          </a:p>
        </p:txBody>
      </p:sp>
      <p:cxnSp>
        <p:nvCxnSpPr>
          <p:cNvPr id="9" name="Straight Arrow Connector 8">
            <a:extLst>
              <a:ext uri="{FF2B5EF4-FFF2-40B4-BE49-F238E27FC236}">
                <a16:creationId xmlns:a16="http://schemas.microsoft.com/office/drawing/2014/main" xmlns="" id="{4D88B73B-1911-466F-B7E2-18238C343C69}"/>
              </a:ext>
            </a:extLst>
          </p:cNvPr>
          <p:cNvCxnSpPr>
            <a:stCxn id="7" idx="0"/>
            <a:endCxn id="6" idx="2"/>
          </p:cNvCxnSpPr>
          <p:nvPr/>
        </p:nvCxnSpPr>
        <p:spPr>
          <a:xfrm flipV="1">
            <a:off x="4992891" y="5072189"/>
            <a:ext cx="1958" cy="418904"/>
          </a:xfrm>
          <a:prstGeom prst="straightConnector1">
            <a:avLst/>
          </a:prstGeom>
          <a:noFill/>
          <a:ln w="19050" cap="flat" cmpd="sng" algn="ctr">
            <a:solidFill>
              <a:srgbClr val="FF0000"/>
            </a:solidFill>
            <a:prstDash val="solid"/>
            <a:miter lim="800000"/>
            <a:headEnd type="triangle" w="lg" len="med"/>
            <a:tailEnd type="triangle" w="lg" len="med"/>
          </a:ln>
          <a:effectLst/>
        </p:spPr>
      </p:cxnSp>
      <p:sp>
        <p:nvSpPr>
          <p:cNvPr id="10" name="TextBox 9">
            <a:extLst>
              <a:ext uri="{FF2B5EF4-FFF2-40B4-BE49-F238E27FC236}">
                <a16:creationId xmlns:a16="http://schemas.microsoft.com/office/drawing/2014/main" xmlns="" id="{83F4E7F1-4544-480D-AB7B-DC828FEEB4EB}"/>
              </a:ext>
            </a:extLst>
          </p:cNvPr>
          <p:cNvSpPr txBox="1"/>
          <p:nvPr/>
        </p:nvSpPr>
        <p:spPr>
          <a:xfrm>
            <a:off x="2574681" y="1378801"/>
            <a:ext cx="635110" cy="261610"/>
          </a:xfrm>
          <a:prstGeom prst="rect">
            <a:avLst/>
          </a:prstGeom>
          <a:noFill/>
        </p:spPr>
        <p:txBody>
          <a:bodyPr wrap="square" rtlCol="0">
            <a:spAutoFit/>
          </a:bodyPr>
          <a:lstStyle/>
          <a:p>
            <a:pPr defTabSz="914400" hangingPunct="1">
              <a:lnSpc>
                <a:spcPct val="100000"/>
              </a:lnSpc>
            </a:pPr>
            <a:r>
              <a:rPr lang="en-US" sz="1100" b="1" kern="1200" dirty="0">
                <a:solidFill>
                  <a:srgbClr val="000000">
                    <a:lumMod val="75000"/>
                    <a:lumOff val="25000"/>
                  </a:srgbClr>
                </a:solidFill>
                <a:latin typeface="Century Gothic"/>
              </a:rPr>
              <a:t>CLIENT</a:t>
            </a:r>
          </a:p>
        </p:txBody>
      </p:sp>
      <p:sp>
        <p:nvSpPr>
          <p:cNvPr id="11" name="TextBox 10">
            <a:extLst>
              <a:ext uri="{FF2B5EF4-FFF2-40B4-BE49-F238E27FC236}">
                <a16:creationId xmlns:a16="http://schemas.microsoft.com/office/drawing/2014/main" xmlns="" id="{87EA87E4-C258-465C-B454-246EB4DF2808}"/>
              </a:ext>
            </a:extLst>
          </p:cNvPr>
          <p:cNvSpPr txBox="1"/>
          <p:nvPr/>
        </p:nvSpPr>
        <p:spPr>
          <a:xfrm>
            <a:off x="2574681" y="2831694"/>
            <a:ext cx="1019831" cy="261610"/>
          </a:xfrm>
          <a:prstGeom prst="rect">
            <a:avLst/>
          </a:prstGeom>
          <a:noFill/>
        </p:spPr>
        <p:txBody>
          <a:bodyPr wrap="square" rtlCol="0">
            <a:spAutoFit/>
          </a:bodyPr>
          <a:lstStyle/>
          <a:p>
            <a:pPr defTabSz="914400" hangingPunct="1">
              <a:lnSpc>
                <a:spcPct val="100000"/>
              </a:lnSpc>
            </a:pPr>
            <a:r>
              <a:rPr lang="en-US" sz="1100" b="1" kern="1200" dirty="0">
                <a:solidFill>
                  <a:srgbClr val="000000">
                    <a:lumMod val="75000"/>
                    <a:lumOff val="25000"/>
                  </a:srgbClr>
                </a:solidFill>
                <a:latin typeface="Century Gothic"/>
              </a:rPr>
              <a:t>NODE (JVM)</a:t>
            </a:r>
          </a:p>
        </p:txBody>
      </p:sp>
      <p:sp>
        <p:nvSpPr>
          <p:cNvPr id="12" name="TextBox 11">
            <a:extLst>
              <a:ext uri="{FF2B5EF4-FFF2-40B4-BE49-F238E27FC236}">
                <a16:creationId xmlns:a16="http://schemas.microsoft.com/office/drawing/2014/main" xmlns="" id="{EEAB6F77-FD2B-42BA-8C2F-DC2E0BD29BFE}"/>
              </a:ext>
            </a:extLst>
          </p:cNvPr>
          <p:cNvSpPr txBox="1"/>
          <p:nvPr/>
        </p:nvSpPr>
        <p:spPr>
          <a:xfrm>
            <a:off x="7771657" y="2034920"/>
            <a:ext cx="447558" cy="338554"/>
          </a:xfrm>
          <a:prstGeom prst="rect">
            <a:avLst/>
          </a:prstGeom>
          <a:noFill/>
        </p:spPr>
        <p:txBody>
          <a:bodyPr wrap="square" rtlCol="0">
            <a:spAutoFit/>
          </a:bodyPr>
          <a:lstStyle/>
          <a:p>
            <a:pPr defTabSz="914400" hangingPunct="1">
              <a:lnSpc>
                <a:spcPct val="100000"/>
              </a:lnSpc>
            </a:pPr>
            <a:r>
              <a:rPr lang="mr-IN" sz="1600" b="1" kern="1200" dirty="0">
                <a:solidFill>
                  <a:srgbClr val="D1D3D3">
                    <a:lumMod val="25000"/>
                  </a:srgbClr>
                </a:solidFill>
                <a:latin typeface="Century Gothic"/>
                <a:cs typeface="Mangal" panose="02040503050203030202" pitchFamily="18" charset="0"/>
              </a:rPr>
              <a:t>…</a:t>
            </a:r>
            <a:r>
              <a:rPr lang="en-US" sz="1600" b="1" kern="1200" dirty="0">
                <a:solidFill>
                  <a:srgbClr val="D1D3D3">
                    <a:lumMod val="25000"/>
                  </a:srgbClr>
                </a:solidFill>
                <a:latin typeface="Century Gothic"/>
              </a:rPr>
              <a:t> </a:t>
            </a:r>
          </a:p>
        </p:txBody>
      </p:sp>
      <p:sp>
        <p:nvSpPr>
          <p:cNvPr id="13" name="TextBox 12">
            <a:extLst>
              <a:ext uri="{FF2B5EF4-FFF2-40B4-BE49-F238E27FC236}">
                <a16:creationId xmlns:a16="http://schemas.microsoft.com/office/drawing/2014/main" xmlns="" id="{4F29376E-430B-4BF6-AE08-A0970F74E3D8}"/>
              </a:ext>
            </a:extLst>
          </p:cNvPr>
          <p:cNvSpPr txBox="1"/>
          <p:nvPr/>
        </p:nvSpPr>
        <p:spPr>
          <a:xfrm flipH="1">
            <a:off x="4989641" y="5167585"/>
            <a:ext cx="563324" cy="261610"/>
          </a:xfrm>
          <a:prstGeom prst="rect">
            <a:avLst/>
          </a:prstGeom>
          <a:noFill/>
        </p:spPr>
        <p:txBody>
          <a:bodyPr wrap="square" rtlCol="0">
            <a:spAutoFit/>
          </a:bodyPr>
          <a:lstStyle/>
          <a:p>
            <a:pPr defTabSz="914400" hangingPunct="1">
              <a:lnSpc>
                <a:spcPct val="100000"/>
              </a:lnSpc>
            </a:pPr>
            <a:r>
              <a:rPr lang="en-US" sz="1100" b="1" kern="1200">
                <a:solidFill>
                  <a:srgbClr val="FF0000"/>
                </a:solidFill>
                <a:latin typeface="Century Gothic"/>
              </a:rPr>
              <a:t>JDBC</a:t>
            </a:r>
            <a:endParaRPr lang="en-US" sz="1100" b="1" kern="1200" dirty="0">
              <a:solidFill>
                <a:srgbClr val="FF0000"/>
              </a:solidFill>
              <a:latin typeface="Century Gothic"/>
            </a:endParaRPr>
          </a:p>
        </p:txBody>
      </p:sp>
      <p:sp>
        <p:nvSpPr>
          <p:cNvPr id="14" name="Rectangle 13">
            <a:extLst>
              <a:ext uri="{FF2B5EF4-FFF2-40B4-BE49-F238E27FC236}">
                <a16:creationId xmlns:a16="http://schemas.microsoft.com/office/drawing/2014/main" xmlns="" id="{EA2D8935-DF1A-4688-A4D2-920FD16CB06C}"/>
              </a:ext>
            </a:extLst>
          </p:cNvPr>
          <p:cNvSpPr/>
          <p:nvPr/>
        </p:nvSpPr>
        <p:spPr>
          <a:xfrm>
            <a:off x="2681800" y="3211652"/>
            <a:ext cx="1422364" cy="1186981"/>
          </a:xfrm>
          <a:prstGeom prst="rect">
            <a:avLst/>
          </a:prstGeom>
          <a:solidFill>
            <a:srgbClr val="FFFFFF"/>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entury Gothic"/>
                <a:ea typeface="+mn-ea"/>
                <a:cs typeface="+mn-cs"/>
              </a:rPr>
              <a:t>CordaRPCOps</a:t>
            </a:r>
            <a:endParaRPr kumimoji="0" lang="en-US" sz="10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5" name="Rectangle 14">
            <a:extLst>
              <a:ext uri="{FF2B5EF4-FFF2-40B4-BE49-F238E27FC236}">
                <a16:creationId xmlns:a16="http://schemas.microsoft.com/office/drawing/2014/main" xmlns="" id="{90B28DF9-4321-448E-B1AC-5BB4897AB70C}"/>
              </a:ext>
            </a:extLst>
          </p:cNvPr>
          <p:cNvSpPr/>
          <p:nvPr/>
        </p:nvSpPr>
        <p:spPr>
          <a:xfrm>
            <a:off x="4376982" y="3211068"/>
            <a:ext cx="2920709" cy="1187590"/>
          </a:xfrm>
          <a:prstGeom prst="rect">
            <a:avLst/>
          </a:prstGeom>
          <a:solidFill>
            <a:srgbClr val="FFFFFF"/>
          </a:solidFill>
          <a:ln w="19050" cap="flat" cmpd="sng" algn="ctr">
            <a:solidFill>
              <a:srgbClr val="FFFFFF">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entury Gothic"/>
                <a:ea typeface="+mn-ea"/>
                <a:cs typeface="+mn-cs"/>
              </a:rPr>
              <a:t>CorDapp</a:t>
            </a:r>
          </a:p>
        </p:txBody>
      </p:sp>
      <p:sp>
        <p:nvSpPr>
          <p:cNvPr id="16" name="Rectangle 15">
            <a:extLst>
              <a:ext uri="{FF2B5EF4-FFF2-40B4-BE49-F238E27FC236}">
                <a16:creationId xmlns:a16="http://schemas.microsoft.com/office/drawing/2014/main" xmlns="" id="{F07D4DD9-0DD6-4B59-A37E-218932F55066}"/>
              </a:ext>
            </a:extLst>
          </p:cNvPr>
          <p:cNvSpPr/>
          <p:nvPr/>
        </p:nvSpPr>
        <p:spPr>
          <a:xfrm>
            <a:off x="4455039" y="4027056"/>
            <a:ext cx="2742676" cy="258900"/>
          </a:xfrm>
          <a:prstGeom prst="rect">
            <a:avLst/>
          </a:prstGeom>
          <a:solidFill>
            <a:srgbClr val="FFFFFF">
              <a:lumMod val="95000"/>
            </a:srgbClr>
          </a:solidFill>
          <a:ln w="31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Century Gothic"/>
                <a:ea typeface="+mn-ea"/>
                <a:cs typeface="+mn-cs"/>
              </a:rPr>
              <a:t>FLOW</a:t>
            </a:r>
            <a:endParaRPr kumimoji="0" lang="en-US" sz="105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7" name="Rectangle 16">
            <a:extLst>
              <a:ext uri="{FF2B5EF4-FFF2-40B4-BE49-F238E27FC236}">
                <a16:creationId xmlns:a16="http://schemas.microsoft.com/office/drawing/2014/main" xmlns="" id="{610473E9-0B60-4DEB-A5F0-F9970EA17698}"/>
              </a:ext>
            </a:extLst>
          </p:cNvPr>
          <p:cNvSpPr/>
          <p:nvPr/>
        </p:nvSpPr>
        <p:spPr>
          <a:xfrm>
            <a:off x="5271310" y="3592425"/>
            <a:ext cx="752441" cy="295023"/>
          </a:xfrm>
          <a:prstGeom prst="rect">
            <a:avLst/>
          </a:prstGeom>
          <a:solidFill>
            <a:srgbClr val="FFFFFF">
              <a:lumMod val="95000"/>
            </a:srgbClr>
          </a:solidFill>
          <a:ln w="31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entury Gothic"/>
                <a:ea typeface="+mn-ea"/>
                <a:cs typeface="+mn-cs"/>
              </a:rPr>
              <a:t>STATES</a:t>
            </a:r>
          </a:p>
        </p:txBody>
      </p:sp>
      <p:sp>
        <p:nvSpPr>
          <p:cNvPr id="18" name="Rectangle 17">
            <a:extLst>
              <a:ext uri="{FF2B5EF4-FFF2-40B4-BE49-F238E27FC236}">
                <a16:creationId xmlns:a16="http://schemas.microsoft.com/office/drawing/2014/main" xmlns="" id="{8539E8A4-6F17-48D4-ABAE-74A8E8CCFC05}"/>
              </a:ext>
            </a:extLst>
          </p:cNvPr>
          <p:cNvSpPr/>
          <p:nvPr/>
        </p:nvSpPr>
        <p:spPr>
          <a:xfrm>
            <a:off x="6213582" y="3592425"/>
            <a:ext cx="984133" cy="295023"/>
          </a:xfrm>
          <a:prstGeom prst="rect">
            <a:avLst/>
          </a:prstGeom>
          <a:solidFill>
            <a:srgbClr val="FFFFFF">
              <a:lumMod val="95000"/>
            </a:srgbClr>
          </a:solidFill>
          <a:ln w="31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entury Gothic"/>
                <a:ea typeface="+mn-ea"/>
                <a:cs typeface="+mn-cs"/>
              </a:rPr>
              <a:t>CONTRACTS</a:t>
            </a:r>
          </a:p>
        </p:txBody>
      </p:sp>
      <p:sp>
        <p:nvSpPr>
          <p:cNvPr id="19" name="Rectangle 18">
            <a:extLst>
              <a:ext uri="{FF2B5EF4-FFF2-40B4-BE49-F238E27FC236}">
                <a16:creationId xmlns:a16="http://schemas.microsoft.com/office/drawing/2014/main" xmlns="" id="{F8AC586A-1969-4378-8112-C8D6E1F35D0B}"/>
              </a:ext>
            </a:extLst>
          </p:cNvPr>
          <p:cNvSpPr/>
          <p:nvPr/>
        </p:nvSpPr>
        <p:spPr>
          <a:xfrm>
            <a:off x="4455038" y="3592425"/>
            <a:ext cx="684892" cy="295023"/>
          </a:xfrm>
          <a:prstGeom prst="rect">
            <a:avLst/>
          </a:prstGeom>
          <a:solidFill>
            <a:srgbClr val="FFFFFF">
              <a:lumMod val="95000"/>
            </a:srgbClr>
          </a:solidFill>
          <a:ln w="31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entury Gothic"/>
                <a:ea typeface="+mn-ea"/>
                <a:cs typeface="+mn-cs"/>
              </a:rPr>
              <a:t>APIs</a:t>
            </a:r>
          </a:p>
        </p:txBody>
      </p:sp>
      <p:cxnSp>
        <p:nvCxnSpPr>
          <p:cNvPr id="20" name="Straight Arrow Connector 119">
            <a:extLst>
              <a:ext uri="{FF2B5EF4-FFF2-40B4-BE49-F238E27FC236}">
                <a16:creationId xmlns:a16="http://schemas.microsoft.com/office/drawing/2014/main" xmlns="" id="{92DA6CB4-CEB6-4E7E-A79E-3393EE8A7EE5}"/>
              </a:ext>
            </a:extLst>
          </p:cNvPr>
          <p:cNvCxnSpPr>
            <a:stCxn id="17" idx="3"/>
            <a:endCxn id="18" idx="1"/>
          </p:cNvCxnSpPr>
          <p:nvPr/>
        </p:nvCxnSpPr>
        <p:spPr>
          <a:xfrm>
            <a:off x="6023751" y="3739937"/>
            <a:ext cx="189831" cy="0"/>
          </a:xfrm>
          <a:prstGeom prst="straightConnector1">
            <a:avLst/>
          </a:prstGeom>
          <a:noFill/>
          <a:ln w="6350" cap="flat" cmpd="sng" algn="ctr">
            <a:solidFill>
              <a:srgbClr val="959595"/>
            </a:solidFill>
            <a:prstDash val="solid"/>
            <a:miter lim="800000"/>
            <a:headEnd w="med" len="med"/>
            <a:tailEnd type="triangle" w="med" len="med"/>
          </a:ln>
          <a:effectLst/>
        </p:spPr>
      </p:cxnSp>
      <p:cxnSp>
        <p:nvCxnSpPr>
          <p:cNvPr id="21" name="Straight Arrow Connector 119">
            <a:extLst>
              <a:ext uri="{FF2B5EF4-FFF2-40B4-BE49-F238E27FC236}">
                <a16:creationId xmlns:a16="http://schemas.microsoft.com/office/drawing/2014/main" xmlns="" id="{D7068DF2-1321-4739-AA10-E2C5B4CD0393}"/>
              </a:ext>
            </a:extLst>
          </p:cNvPr>
          <p:cNvCxnSpPr>
            <a:endCxn id="17" idx="2"/>
          </p:cNvCxnSpPr>
          <p:nvPr/>
        </p:nvCxnSpPr>
        <p:spPr>
          <a:xfrm rot="16200000" flipV="1">
            <a:off x="5586594" y="3948386"/>
            <a:ext cx="121879" cy="4"/>
          </a:xfrm>
          <a:prstGeom prst="bentConnector3">
            <a:avLst>
              <a:gd name="adj1" fmla="val 50000"/>
            </a:avLst>
          </a:prstGeom>
          <a:noFill/>
          <a:ln w="6350" cap="flat" cmpd="sng" algn="ctr">
            <a:solidFill>
              <a:srgbClr val="959595"/>
            </a:solidFill>
            <a:prstDash val="solid"/>
            <a:miter lim="800000"/>
            <a:headEnd w="med" len="med"/>
            <a:tailEnd type="triangle" w="med" len="med"/>
          </a:ln>
          <a:effectLst/>
        </p:spPr>
      </p:cxnSp>
      <p:sp>
        <p:nvSpPr>
          <p:cNvPr id="22" name="Rectangle 21">
            <a:extLst>
              <a:ext uri="{FF2B5EF4-FFF2-40B4-BE49-F238E27FC236}">
                <a16:creationId xmlns:a16="http://schemas.microsoft.com/office/drawing/2014/main" xmlns="" id="{52245FB8-F506-4E12-A610-BE666F3AA8FC}"/>
              </a:ext>
            </a:extLst>
          </p:cNvPr>
          <p:cNvSpPr/>
          <p:nvPr/>
        </p:nvSpPr>
        <p:spPr>
          <a:xfrm>
            <a:off x="2702582" y="2289443"/>
            <a:ext cx="4583219" cy="293913"/>
          </a:xfrm>
          <a:prstGeom prst="rect">
            <a:avLst/>
          </a:prstGeom>
          <a:solidFill>
            <a:srgbClr val="FFFFFF"/>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entury Gothic"/>
                <a:ea typeface="+mn-ea"/>
                <a:cs typeface="+mn-cs"/>
              </a:rPr>
              <a:t>Web Server</a:t>
            </a:r>
            <a:endParaRPr kumimoji="0" lang="en-US" sz="10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23" name="Rectangle 22">
            <a:extLst>
              <a:ext uri="{FF2B5EF4-FFF2-40B4-BE49-F238E27FC236}">
                <a16:creationId xmlns:a16="http://schemas.microsoft.com/office/drawing/2014/main" xmlns="" id="{18C8E665-5449-424E-8AA1-DAF4ECB7E914}"/>
              </a:ext>
            </a:extLst>
          </p:cNvPr>
          <p:cNvSpPr/>
          <p:nvPr/>
        </p:nvSpPr>
        <p:spPr>
          <a:xfrm>
            <a:off x="2702582" y="1703367"/>
            <a:ext cx="4583219" cy="293913"/>
          </a:xfrm>
          <a:prstGeom prst="rect">
            <a:avLst/>
          </a:prstGeom>
          <a:solidFill>
            <a:srgbClr val="FFFFFF"/>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entury Gothic"/>
                <a:ea typeface="+mn-ea"/>
                <a:cs typeface="+mn-cs"/>
              </a:rPr>
              <a:t>GUI</a:t>
            </a:r>
            <a:endParaRPr kumimoji="0" lang="en-US" sz="1000" b="1" i="0" u="none" strike="noStrike" kern="1200" cap="none" spc="0" normalizeH="0" baseline="0" noProof="0" dirty="0">
              <a:ln>
                <a:noFill/>
              </a:ln>
              <a:solidFill>
                <a:srgbClr val="000000"/>
              </a:solidFill>
              <a:effectLst/>
              <a:uLnTx/>
              <a:uFillTx/>
              <a:latin typeface="Century Gothic"/>
              <a:ea typeface="+mn-ea"/>
              <a:cs typeface="+mn-cs"/>
            </a:endParaRPr>
          </a:p>
        </p:txBody>
      </p:sp>
      <p:cxnSp>
        <p:nvCxnSpPr>
          <p:cNvPr id="24" name="Straight Connector 23">
            <a:extLst>
              <a:ext uri="{FF2B5EF4-FFF2-40B4-BE49-F238E27FC236}">
                <a16:creationId xmlns:a16="http://schemas.microsoft.com/office/drawing/2014/main" xmlns="" id="{60551619-B41C-4F5C-A1ED-B0426255D512}"/>
              </a:ext>
            </a:extLst>
          </p:cNvPr>
          <p:cNvCxnSpPr>
            <a:stCxn id="8" idx="2"/>
            <a:endCxn id="6" idx="0"/>
          </p:cNvCxnSpPr>
          <p:nvPr/>
        </p:nvCxnSpPr>
        <p:spPr>
          <a:xfrm>
            <a:off x="4992891" y="2702101"/>
            <a:ext cx="1958" cy="388454"/>
          </a:xfrm>
          <a:prstGeom prst="line">
            <a:avLst/>
          </a:prstGeom>
          <a:noFill/>
          <a:ln w="19050" cap="flat" cmpd="sng" algn="ctr">
            <a:solidFill>
              <a:srgbClr val="FF0000"/>
            </a:solidFill>
            <a:prstDash val="solid"/>
            <a:miter lim="800000"/>
            <a:headEnd type="triangle" w="lg" len="med"/>
            <a:tailEnd type="triangle" w="lg" len="med"/>
          </a:ln>
          <a:effectLst/>
        </p:spPr>
      </p:cxnSp>
      <p:sp>
        <p:nvSpPr>
          <p:cNvPr id="25" name="TextBox 24">
            <a:extLst>
              <a:ext uri="{FF2B5EF4-FFF2-40B4-BE49-F238E27FC236}">
                <a16:creationId xmlns:a16="http://schemas.microsoft.com/office/drawing/2014/main" xmlns="" id="{4EC03659-B0C9-4157-9BBD-EF3DB9112FD3}"/>
              </a:ext>
            </a:extLst>
          </p:cNvPr>
          <p:cNvSpPr txBox="1"/>
          <p:nvPr/>
        </p:nvSpPr>
        <p:spPr>
          <a:xfrm>
            <a:off x="2574681" y="5236140"/>
            <a:ext cx="885179" cy="261610"/>
          </a:xfrm>
          <a:prstGeom prst="rect">
            <a:avLst/>
          </a:prstGeom>
          <a:noFill/>
        </p:spPr>
        <p:txBody>
          <a:bodyPr wrap="square" rtlCol="0">
            <a:spAutoFit/>
          </a:bodyPr>
          <a:lstStyle/>
          <a:p>
            <a:pPr defTabSz="914400" hangingPunct="1">
              <a:lnSpc>
                <a:spcPct val="100000"/>
              </a:lnSpc>
            </a:pPr>
            <a:r>
              <a:rPr lang="en-US" sz="1100" b="1" kern="1200" dirty="0">
                <a:solidFill>
                  <a:srgbClr val="000000">
                    <a:lumMod val="75000"/>
                    <a:lumOff val="25000"/>
                  </a:srgbClr>
                </a:solidFill>
                <a:latin typeface="Century Gothic"/>
              </a:rPr>
              <a:t>DATABASE</a:t>
            </a:r>
          </a:p>
        </p:txBody>
      </p:sp>
      <p:sp>
        <p:nvSpPr>
          <p:cNvPr id="26" name="TextBox 25">
            <a:extLst>
              <a:ext uri="{FF2B5EF4-FFF2-40B4-BE49-F238E27FC236}">
                <a16:creationId xmlns:a16="http://schemas.microsoft.com/office/drawing/2014/main" xmlns="" id="{C6F7DC0A-210D-4937-8A2F-DB468BDB72EA}"/>
              </a:ext>
            </a:extLst>
          </p:cNvPr>
          <p:cNvSpPr txBox="1"/>
          <p:nvPr/>
        </p:nvSpPr>
        <p:spPr>
          <a:xfrm flipH="1">
            <a:off x="4989641" y="2699858"/>
            <a:ext cx="1034110" cy="374461"/>
          </a:xfrm>
          <a:prstGeom prst="rect">
            <a:avLst/>
          </a:prstGeom>
          <a:noFill/>
        </p:spPr>
        <p:txBody>
          <a:bodyPr wrap="square" rtlCol="0">
            <a:spAutoFit/>
          </a:bodyPr>
          <a:lstStyle/>
          <a:p>
            <a:pPr defTabSz="914400" hangingPunct="1">
              <a:lnSpc>
                <a:spcPts val="1120"/>
              </a:lnSpc>
            </a:pPr>
            <a:r>
              <a:rPr lang="en-US" sz="1100" b="1" kern="1200" dirty="0">
                <a:solidFill>
                  <a:srgbClr val="FF0000"/>
                </a:solidFill>
                <a:latin typeface="Century Gothic"/>
              </a:rPr>
              <a:t>RPC</a:t>
            </a:r>
          </a:p>
          <a:p>
            <a:pPr defTabSz="914400" hangingPunct="1">
              <a:lnSpc>
                <a:spcPts val="1120"/>
              </a:lnSpc>
            </a:pPr>
            <a:r>
              <a:rPr lang="en-US" sz="1100" b="1" kern="1200" dirty="0">
                <a:solidFill>
                  <a:srgbClr val="FF0000"/>
                </a:solidFill>
                <a:latin typeface="Century Gothic"/>
              </a:rPr>
              <a:t>Client</a:t>
            </a:r>
          </a:p>
        </p:txBody>
      </p:sp>
      <p:sp>
        <p:nvSpPr>
          <p:cNvPr id="27" name="TextBox 26">
            <a:extLst>
              <a:ext uri="{FF2B5EF4-FFF2-40B4-BE49-F238E27FC236}">
                <a16:creationId xmlns:a16="http://schemas.microsoft.com/office/drawing/2014/main" xmlns="" id="{983566B5-61C4-4CE8-9CBD-035FC4837B24}"/>
              </a:ext>
            </a:extLst>
          </p:cNvPr>
          <p:cNvSpPr txBox="1"/>
          <p:nvPr/>
        </p:nvSpPr>
        <p:spPr>
          <a:xfrm>
            <a:off x="6137109" y="6061534"/>
            <a:ext cx="1438214" cy="261610"/>
          </a:xfrm>
          <a:prstGeom prst="rect">
            <a:avLst/>
          </a:prstGeom>
          <a:noFill/>
        </p:spPr>
        <p:txBody>
          <a:bodyPr wrap="square" rtlCol="0">
            <a:spAutoFit/>
          </a:bodyPr>
          <a:lstStyle/>
          <a:p>
            <a:pPr algn="r" defTabSz="914400" hangingPunct="1">
              <a:lnSpc>
                <a:spcPct val="100000"/>
              </a:lnSpc>
            </a:pPr>
            <a:r>
              <a:rPr lang="en-US" sz="1100" i="1" kern="1200" dirty="0">
                <a:solidFill>
                  <a:srgbClr val="FF0000"/>
                </a:solidFill>
                <a:latin typeface="Century Gothic"/>
              </a:rPr>
              <a:t>Linux VM on Azure</a:t>
            </a:r>
          </a:p>
        </p:txBody>
      </p:sp>
      <p:sp>
        <p:nvSpPr>
          <p:cNvPr id="28" name="Rectangle 27">
            <a:extLst>
              <a:ext uri="{FF2B5EF4-FFF2-40B4-BE49-F238E27FC236}">
                <a16:creationId xmlns:a16="http://schemas.microsoft.com/office/drawing/2014/main" xmlns="" id="{18020B83-F091-4A68-8FF6-B138EE2969A9}"/>
              </a:ext>
            </a:extLst>
          </p:cNvPr>
          <p:cNvSpPr/>
          <p:nvPr/>
        </p:nvSpPr>
        <p:spPr>
          <a:xfrm>
            <a:off x="8331860" y="1468009"/>
            <a:ext cx="1381279" cy="1774535"/>
          </a:xfrm>
          <a:prstGeom prst="rect">
            <a:avLst/>
          </a:prstGeom>
          <a:solidFill>
            <a:srgbClr val="FFFFFF"/>
          </a:solidFill>
          <a:ln w="12700" cap="flat" cmpd="sng" algn="ctr">
            <a:solidFill>
              <a:srgbClr val="ED1C24"/>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sp>
        <p:nvSpPr>
          <p:cNvPr id="29" name="Rectangle 28">
            <a:extLst>
              <a:ext uri="{FF2B5EF4-FFF2-40B4-BE49-F238E27FC236}">
                <a16:creationId xmlns:a16="http://schemas.microsoft.com/office/drawing/2014/main" xmlns="" id="{B13215A2-E679-4B16-AF4E-4C89A4CE6495}"/>
              </a:ext>
            </a:extLst>
          </p:cNvPr>
          <p:cNvSpPr/>
          <p:nvPr/>
        </p:nvSpPr>
        <p:spPr>
          <a:xfrm>
            <a:off x="8424550" y="1906609"/>
            <a:ext cx="1216681" cy="895083"/>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NODE</a:t>
            </a:r>
          </a:p>
        </p:txBody>
      </p:sp>
      <p:sp>
        <p:nvSpPr>
          <p:cNvPr id="30" name="Rectangle 29">
            <a:extLst>
              <a:ext uri="{FF2B5EF4-FFF2-40B4-BE49-F238E27FC236}">
                <a16:creationId xmlns:a16="http://schemas.microsoft.com/office/drawing/2014/main" xmlns="" id="{08A19A61-5612-4833-B9F7-15AAAAB11A4B}"/>
              </a:ext>
            </a:extLst>
          </p:cNvPr>
          <p:cNvSpPr/>
          <p:nvPr/>
        </p:nvSpPr>
        <p:spPr>
          <a:xfrm>
            <a:off x="8424102" y="1563341"/>
            <a:ext cx="1217577" cy="277226"/>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CLIENT</a:t>
            </a:r>
          </a:p>
        </p:txBody>
      </p:sp>
      <p:sp>
        <p:nvSpPr>
          <p:cNvPr id="31" name="Rectangle 30">
            <a:extLst>
              <a:ext uri="{FF2B5EF4-FFF2-40B4-BE49-F238E27FC236}">
                <a16:creationId xmlns:a16="http://schemas.microsoft.com/office/drawing/2014/main" xmlns="" id="{E2B0576A-A882-497E-A1A6-D073668A09CD}"/>
              </a:ext>
            </a:extLst>
          </p:cNvPr>
          <p:cNvSpPr/>
          <p:nvPr/>
        </p:nvSpPr>
        <p:spPr>
          <a:xfrm>
            <a:off x="8424102" y="2889254"/>
            <a:ext cx="1217577" cy="277226"/>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DATABASE</a:t>
            </a:r>
          </a:p>
        </p:txBody>
      </p:sp>
      <p:sp>
        <p:nvSpPr>
          <p:cNvPr id="32" name="Rectangle 31">
            <a:extLst>
              <a:ext uri="{FF2B5EF4-FFF2-40B4-BE49-F238E27FC236}">
                <a16:creationId xmlns:a16="http://schemas.microsoft.com/office/drawing/2014/main" xmlns="" id="{1C538C98-EDF4-403F-851D-48EC16B0891E}"/>
              </a:ext>
            </a:extLst>
          </p:cNvPr>
          <p:cNvSpPr/>
          <p:nvPr/>
        </p:nvSpPr>
        <p:spPr>
          <a:xfrm rot="16200000">
            <a:off x="3621212" y="4689676"/>
            <a:ext cx="297455" cy="2176276"/>
          </a:xfrm>
          <a:prstGeom prst="rect">
            <a:avLst/>
          </a:prstGeom>
          <a:solidFill>
            <a:srgbClr val="FFFFFF"/>
          </a:solidFill>
          <a:ln w="19050" cap="flat" cmpd="sng" algn="ctr">
            <a:solidFill>
              <a:srgbClr val="FFFFFF">
                <a:lumMod val="50000"/>
              </a:srgbClr>
            </a:solidFill>
            <a:prstDash val="solid"/>
            <a:miter lim="800000"/>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entury Gothic"/>
                <a:ea typeface="+mn-ea"/>
                <a:cs typeface="+mn-cs"/>
              </a:rPr>
              <a:t>Vault</a:t>
            </a:r>
          </a:p>
        </p:txBody>
      </p:sp>
      <p:sp>
        <p:nvSpPr>
          <p:cNvPr id="33" name="Rectangle 32">
            <a:extLst>
              <a:ext uri="{FF2B5EF4-FFF2-40B4-BE49-F238E27FC236}">
                <a16:creationId xmlns:a16="http://schemas.microsoft.com/office/drawing/2014/main" xmlns="" id="{AB17955D-4A31-40B7-A90A-0D6B6AF8F3E2}"/>
              </a:ext>
            </a:extLst>
          </p:cNvPr>
          <p:cNvSpPr/>
          <p:nvPr/>
        </p:nvSpPr>
        <p:spPr>
          <a:xfrm rot="16200000">
            <a:off x="6025110" y="4665850"/>
            <a:ext cx="297457" cy="2223926"/>
          </a:xfrm>
          <a:prstGeom prst="rect">
            <a:avLst/>
          </a:prstGeom>
          <a:solidFill>
            <a:srgbClr val="FFFFFF"/>
          </a:solidFill>
          <a:ln w="19050" cap="flat" cmpd="sng" algn="ctr">
            <a:solidFill>
              <a:srgbClr val="FFFFFF">
                <a:lumMod val="50000"/>
              </a:srgbClr>
            </a:solidFill>
            <a:prstDash val="solid"/>
            <a:miter lim="800000"/>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entury Gothic"/>
                <a:ea typeface="+mn-ea"/>
                <a:cs typeface="+mn-cs"/>
              </a:rPr>
              <a:t>Tx</a:t>
            </a:r>
            <a:r>
              <a:rPr kumimoji="0" lang="en-US" sz="1200" b="1" i="0" u="none" strike="noStrike" kern="1200" cap="none" spc="0" normalizeH="0" baseline="0" noProof="0" dirty="0">
                <a:ln>
                  <a:noFill/>
                </a:ln>
                <a:solidFill>
                  <a:srgbClr val="000000"/>
                </a:solidFill>
                <a:effectLst/>
                <a:uLnTx/>
                <a:uFillTx/>
                <a:latin typeface="Century Gothic"/>
                <a:ea typeface="+mn-ea"/>
                <a:cs typeface="+mn-cs"/>
              </a:rPr>
              <a:t> Storage</a:t>
            </a:r>
          </a:p>
        </p:txBody>
      </p:sp>
      <p:cxnSp>
        <p:nvCxnSpPr>
          <p:cNvPr id="34" name="Straight Connector 33">
            <a:extLst>
              <a:ext uri="{FF2B5EF4-FFF2-40B4-BE49-F238E27FC236}">
                <a16:creationId xmlns:a16="http://schemas.microsoft.com/office/drawing/2014/main" xmlns="" id="{B803BFB0-09B8-49C1-A76F-C43D65194E4A}"/>
              </a:ext>
            </a:extLst>
          </p:cNvPr>
          <p:cNvCxnSpPr>
            <a:stCxn id="14" idx="3"/>
            <a:endCxn id="15" idx="1"/>
          </p:cNvCxnSpPr>
          <p:nvPr/>
        </p:nvCxnSpPr>
        <p:spPr>
          <a:xfrm flipV="1">
            <a:off x="4104164" y="3804863"/>
            <a:ext cx="272818" cy="280"/>
          </a:xfrm>
          <a:prstGeom prst="line">
            <a:avLst/>
          </a:prstGeom>
          <a:noFill/>
          <a:ln w="19050" cap="flat" cmpd="sng" algn="ctr">
            <a:solidFill>
              <a:srgbClr val="FF0000"/>
            </a:solidFill>
            <a:prstDash val="solid"/>
            <a:miter lim="800000"/>
            <a:headEnd type="none" w="med" len="med"/>
            <a:tailEnd type="none" w="med" len="med"/>
          </a:ln>
          <a:effectLst/>
        </p:spPr>
      </p:cxnSp>
      <p:cxnSp>
        <p:nvCxnSpPr>
          <p:cNvPr id="35" name="Straight Connector 34">
            <a:extLst>
              <a:ext uri="{FF2B5EF4-FFF2-40B4-BE49-F238E27FC236}">
                <a16:creationId xmlns:a16="http://schemas.microsoft.com/office/drawing/2014/main" xmlns="" id="{4BFE2BDC-4E6A-4E79-84E3-E8E9BB4CF1F0}"/>
              </a:ext>
            </a:extLst>
          </p:cNvPr>
          <p:cNvCxnSpPr>
            <a:cxnSpLocks/>
          </p:cNvCxnSpPr>
          <p:nvPr/>
        </p:nvCxnSpPr>
        <p:spPr>
          <a:xfrm>
            <a:off x="3403754" y="4411971"/>
            <a:ext cx="0" cy="295623"/>
          </a:xfrm>
          <a:prstGeom prst="line">
            <a:avLst/>
          </a:prstGeom>
          <a:noFill/>
          <a:ln w="19050" cap="flat" cmpd="sng" algn="ctr">
            <a:solidFill>
              <a:srgbClr val="FF0000"/>
            </a:solidFill>
            <a:prstDash val="solid"/>
            <a:miter lim="800000"/>
            <a:headEnd type="none" w="med" len="med"/>
            <a:tailEnd type="none" w="med" len="med"/>
          </a:ln>
          <a:effectLst/>
        </p:spPr>
      </p:cxnSp>
      <p:cxnSp>
        <p:nvCxnSpPr>
          <p:cNvPr id="36" name="Straight Connector 35">
            <a:extLst>
              <a:ext uri="{FF2B5EF4-FFF2-40B4-BE49-F238E27FC236}">
                <a16:creationId xmlns:a16="http://schemas.microsoft.com/office/drawing/2014/main" xmlns="" id="{C4BE327A-03D5-4058-BBA5-99B46FCF923B}"/>
              </a:ext>
            </a:extLst>
          </p:cNvPr>
          <p:cNvCxnSpPr>
            <a:cxnSpLocks/>
          </p:cNvCxnSpPr>
          <p:nvPr/>
        </p:nvCxnSpPr>
        <p:spPr>
          <a:xfrm>
            <a:off x="5727380" y="4411971"/>
            <a:ext cx="0" cy="295623"/>
          </a:xfrm>
          <a:prstGeom prst="line">
            <a:avLst/>
          </a:prstGeom>
          <a:noFill/>
          <a:ln w="19050" cap="flat" cmpd="sng" algn="ctr">
            <a:solidFill>
              <a:srgbClr val="FF0000"/>
            </a:solidFill>
            <a:prstDash val="solid"/>
            <a:miter lim="800000"/>
            <a:headEnd type="none" w="med" len="med"/>
            <a:tailEnd type="none" w="med" len="med"/>
          </a:ln>
          <a:effectLst/>
        </p:spPr>
      </p:cxnSp>
      <p:sp>
        <p:nvSpPr>
          <p:cNvPr id="37" name="Rectangle 36">
            <a:extLst>
              <a:ext uri="{FF2B5EF4-FFF2-40B4-BE49-F238E27FC236}">
                <a16:creationId xmlns:a16="http://schemas.microsoft.com/office/drawing/2014/main" xmlns="" id="{67C95E98-BF07-45D9-96BA-E74B4A50920F}"/>
              </a:ext>
            </a:extLst>
          </p:cNvPr>
          <p:cNvSpPr/>
          <p:nvPr/>
        </p:nvSpPr>
        <p:spPr>
          <a:xfrm>
            <a:off x="2681800" y="4610826"/>
            <a:ext cx="4615892" cy="348941"/>
          </a:xfrm>
          <a:prstGeom prst="rect">
            <a:avLst/>
          </a:prstGeom>
          <a:solidFill>
            <a:srgbClr val="FFFFFF"/>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entury Gothic"/>
                <a:ea typeface="+mn-ea"/>
                <a:cs typeface="+mn-cs"/>
              </a:rPr>
              <a:t>ServiceHub</a:t>
            </a:r>
            <a:endParaRPr kumimoji="0" lang="en-US" sz="1000"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38" name="TextBox 37">
            <a:extLst>
              <a:ext uri="{FF2B5EF4-FFF2-40B4-BE49-F238E27FC236}">
                <a16:creationId xmlns:a16="http://schemas.microsoft.com/office/drawing/2014/main" xmlns="" id="{C31B2FE9-61A9-45F5-949E-04851AABA97E}"/>
              </a:ext>
            </a:extLst>
          </p:cNvPr>
          <p:cNvSpPr txBox="1"/>
          <p:nvPr/>
        </p:nvSpPr>
        <p:spPr>
          <a:xfrm>
            <a:off x="2435204" y="1139570"/>
            <a:ext cx="670376" cy="261610"/>
          </a:xfrm>
          <a:prstGeom prst="rect">
            <a:avLst/>
          </a:prstGeom>
          <a:noFill/>
        </p:spPr>
        <p:txBody>
          <a:bodyPr wrap="square" rtlCol="0">
            <a:spAutoFit/>
          </a:bodyPr>
          <a:lstStyle/>
          <a:p>
            <a:pPr defTabSz="914400" hangingPunct="1">
              <a:lnSpc>
                <a:spcPct val="100000"/>
              </a:lnSpc>
            </a:pPr>
            <a:r>
              <a:rPr lang="en-US" sz="1100" b="1" i="1" kern="1200" dirty="0">
                <a:solidFill>
                  <a:srgbClr val="D1D3D3">
                    <a:lumMod val="25000"/>
                  </a:srgbClr>
                </a:solidFill>
                <a:latin typeface="Century Gothic"/>
              </a:rPr>
              <a:t>Bank A</a:t>
            </a:r>
          </a:p>
        </p:txBody>
      </p:sp>
      <p:sp>
        <p:nvSpPr>
          <p:cNvPr id="39" name="TextBox 38">
            <a:extLst>
              <a:ext uri="{FF2B5EF4-FFF2-40B4-BE49-F238E27FC236}">
                <a16:creationId xmlns:a16="http://schemas.microsoft.com/office/drawing/2014/main" xmlns="" id="{90CDBD33-58BE-4F84-AB3B-70C54FE31F09}"/>
              </a:ext>
            </a:extLst>
          </p:cNvPr>
          <p:cNvSpPr txBox="1"/>
          <p:nvPr/>
        </p:nvSpPr>
        <p:spPr>
          <a:xfrm>
            <a:off x="8273187" y="1206399"/>
            <a:ext cx="662361" cy="261610"/>
          </a:xfrm>
          <a:prstGeom prst="rect">
            <a:avLst/>
          </a:prstGeom>
          <a:noFill/>
        </p:spPr>
        <p:txBody>
          <a:bodyPr wrap="square" rtlCol="0">
            <a:spAutoFit/>
          </a:bodyPr>
          <a:lstStyle>
            <a:defPPr>
              <a:defRPr lang="en-US"/>
            </a:defPPr>
            <a:lvl1pPr>
              <a:defRPr sz="1100" b="1" i="1">
                <a:solidFill>
                  <a:schemeClr val="accent3"/>
                </a:solidFill>
              </a:defRPr>
            </a:lvl1pPr>
          </a:lstStyle>
          <a:p>
            <a:pPr defTabSz="914400" hangingPunct="1">
              <a:lnSpc>
                <a:spcPct val="100000"/>
              </a:lnSpc>
            </a:pPr>
            <a:r>
              <a:rPr lang="en-US" kern="1200" dirty="0">
                <a:solidFill>
                  <a:srgbClr val="D1D3D3">
                    <a:lumMod val="25000"/>
                  </a:srgbClr>
                </a:solidFill>
                <a:latin typeface="Century Gothic"/>
              </a:rPr>
              <a:t>Bank X</a:t>
            </a:r>
          </a:p>
        </p:txBody>
      </p:sp>
      <p:cxnSp>
        <p:nvCxnSpPr>
          <p:cNvPr id="40" name="Straight Arrow Connector 39">
            <a:extLst>
              <a:ext uri="{FF2B5EF4-FFF2-40B4-BE49-F238E27FC236}">
                <a16:creationId xmlns:a16="http://schemas.microsoft.com/office/drawing/2014/main" xmlns="" id="{3FEAEDB7-2428-4977-972A-6874437AFE43}"/>
              </a:ext>
            </a:extLst>
          </p:cNvPr>
          <p:cNvCxnSpPr>
            <a:cxnSpLocks/>
          </p:cNvCxnSpPr>
          <p:nvPr/>
        </p:nvCxnSpPr>
        <p:spPr>
          <a:xfrm flipH="1">
            <a:off x="7597413" y="2449191"/>
            <a:ext cx="734447" cy="0"/>
          </a:xfrm>
          <a:prstGeom prst="straightConnector1">
            <a:avLst/>
          </a:prstGeom>
          <a:noFill/>
          <a:ln w="19050" cap="flat" cmpd="sng" algn="ctr">
            <a:solidFill>
              <a:srgbClr val="FF0000"/>
            </a:solidFill>
            <a:prstDash val="solid"/>
            <a:miter lim="800000"/>
            <a:headEnd type="triangle" w="lg" len="med"/>
            <a:tailEnd type="triangle" w="lg" len="med"/>
          </a:ln>
          <a:effectLst/>
        </p:spPr>
      </p:cxnSp>
      <p:sp>
        <p:nvSpPr>
          <p:cNvPr id="41" name="Rectangle 40">
            <a:extLst>
              <a:ext uri="{FF2B5EF4-FFF2-40B4-BE49-F238E27FC236}">
                <a16:creationId xmlns:a16="http://schemas.microsoft.com/office/drawing/2014/main" xmlns="" id="{747C6601-5C97-4B4F-9ACE-6692CF3D4E32}"/>
              </a:ext>
            </a:extLst>
          </p:cNvPr>
          <p:cNvSpPr/>
          <p:nvPr/>
        </p:nvSpPr>
        <p:spPr>
          <a:xfrm>
            <a:off x="324731" y="1471307"/>
            <a:ext cx="1381279" cy="1396334"/>
          </a:xfrm>
          <a:prstGeom prst="rect">
            <a:avLst/>
          </a:prstGeom>
          <a:solidFill>
            <a:srgbClr val="FFFFFF"/>
          </a:solidFill>
          <a:ln w="12700" cap="flat" cmpd="sng" algn="ctr">
            <a:solidFill>
              <a:srgbClr val="ED1C24"/>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sp>
        <p:nvSpPr>
          <p:cNvPr id="42" name="Rectangle 41">
            <a:extLst>
              <a:ext uri="{FF2B5EF4-FFF2-40B4-BE49-F238E27FC236}">
                <a16:creationId xmlns:a16="http://schemas.microsoft.com/office/drawing/2014/main" xmlns="" id="{E7A7D407-6B8C-4332-892C-AC24F10E32BC}"/>
              </a:ext>
            </a:extLst>
          </p:cNvPr>
          <p:cNvSpPr/>
          <p:nvPr/>
        </p:nvSpPr>
        <p:spPr>
          <a:xfrm>
            <a:off x="417421" y="1548482"/>
            <a:ext cx="1216681" cy="895083"/>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NODE</a:t>
            </a:r>
          </a:p>
        </p:txBody>
      </p:sp>
      <p:sp>
        <p:nvSpPr>
          <p:cNvPr id="43" name="Rectangle 42">
            <a:extLst>
              <a:ext uri="{FF2B5EF4-FFF2-40B4-BE49-F238E27FC236}">
                <a16:creationId xmlns:a16="http://schemas.microsoft.com/office/drawing/2014/main" xmlns="" id="{14D47F4C-C847-4924-8821-505D60DB2A0E}"/>
              </a:ext>
            </a:extLst>
          </p:cNvPr>
          <p:cNvSpPr/>
          <p:nvPr/>
        </p:nvSpPr>
        <p:spPr>
          <a:xfrm>
            <a:off x="416973" y="2531127"/>
            <a:ext cx="1217577" cy="277226"/>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DATABASE</a:t>
            </a:r>
          </a:p>
        </p:txBody>
      </p:sp>
      <p:sp>
        <p:nvSpPr>
          <p:cNvPr id="44" name="TextBox 43">
            <a:extLst>
              <a:ext uri="{FF2B5EF4-FFF2-40B4-BE49-F238E27FC236}">
                <a16:creationId xmlns:a16="http://schemas.microsoft.com/office/drawing/2014/main" xmlns="" id="{E8B54D2C-69DF-47E5-BB19-108B813D1460}"/>
              </a:ext>
            </a:extLst>
          </p:cNvPr>
          <p:cNvSpPr txBox="1"/>
          <p:nvPr/>
        </p:nvSpPr>
        <p:spPr>
          <a:xfrm>
            <a:off x="266058" y="1206399"/>
            <a:ext cx="639919" cy="261610"/>
          </a:xfrm>
          <a:prstGeom prst="rect">
            <a:avLst/>
          </a:prstGeom>
          <a:noFill/>
        </p:spPr>
        <p:txBody>
          <a:bodyPr wrap="square" rtlCol="0">
            <a:spAutoFit/>
          </a:bodyPr>
          <a:lstStyle>
            <a:defPPr>
              <a:defRPr lang="en-US"/>
            </a:defPPr>
            <a:lvl1pPr>
              <a:defRPr sz="1100" b="1" i="1">
                <a:solidFill>
                  <a:schemeClr val="accent3"/>
                </a:solidFill>
              </a:defRPr>
            </a:lvl1pPr>
          </a:lstStyle>
          <a:p>
            <a:pPr defTabSz="914400" hangingPunct="1">
              <a:lnSpc>
                <a:spcPct val="100000"/>
              </a:lnSpc>
            </a:pPr>
            <a:r>
              <a:rPr lang="en-US" kern="1200" dirty="0">
                <a:solidFill>
                  <a:srgbClr val="D1D3D3">
                    <a:lumMod val="25000"/>
                  </a:srgbClr>
                </a:solidFill>
                <a:latin typeface="Century Gothic"/>
              </a:rPr>
              <a:t>Notary</a:t>
            </a:r>
          </a:p>
        </p:txBody>
      </p:sp>
      <p:sp>
        <p:nvSpPr>
          <p:cNvPr id="45" name="Rectangle 44">
            <a:extLst>
              <a:ext uri="{FF2B5EF4-FFF2-40B4-BE49-F238E27FC236}">
                <a16:creationId xmlns:a16="http://schemas.microsoft.com/office/drawing/2014/main" xmlns="" id="{A1527220-07FA-4FA3-9F18-32FE9B204C66}"/>
              </a:ext>
            </a:extLst>
          </p:cNvPr>
          <p:cNvSpPr/>
          <p:nvPr/>
        </p:nvSpPr>
        <p:spPr>
          <a:xfrm>
            <a:off x="324731" y="5088319"/>
            <a:ext cx="1381279" cy="1396334"/>
          </a:xfrm>
          <a:prstGeom prst="rect">
            <a:avLst/>
          </a:prstGeom>
          <a:solidFill>
            <a:srgbClr val="FFFFFF"/>
          </a:solidFill>
          <a:ln w="12700" cap="flat" cmpd="sng" algn="ctr">
            <a:solidFill>
              <a:srgbClr val="ED1C24"/>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sp>
        <p:nvSpPr>
          <p:cNvPr id="46" name="Rectangle 45">
            <a:extLst>
              <a:ext uri="{FF2B5EF4-FFF2-40B4-BE49-F238E27FC236}">
                <a16:creationId xmlns:a16="http://schemas.microsoft.com/office/drawing/2014/main" xmlns="" id="{2FB329CA-35C8-45C2-B136-C9D9BF9781F1}"/>
              </a:ext>
            </a:extLst>
          </p:cNvPr>
          <p:cNvSpPr/>
          <p:nvPr/>
        </p:nvSpPr>
        <p:spPr>
          <a:xfrm>
            <a:off x="417421" y="5165494"/>
            <a:ext cx="1216681" cy="895083"/>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NODE</a:t>
            </a:r>
          </a:p>
        </p:txBody>
      </p:sp>
      <p:sp>
        <p:nvSpPr>
          <p:cNvPr id="47" name="Rectangle 46">
            <a:extLst>
              <a:ext uri="{FF2B5EF4-FFF2-40B4-BE49-F238E27FC236}">
                <a16:creationId xmlns:a16="http://schemas.microsoft.com/office/drawing/2014/main" xmlns="" id="{7F2923AA-FA60-4A23-8CCD-4D595B95837E}"/>
              </a:ext>
            </a:extLst>
          </p:cNvPr>
          <p:cNvSpPr/>
          <p:nvPr/>
        </p:nvSpPr>
        <p:spPr>
          <a:xfrm>
            <a:off x="416973" y="6148139"/>
            <a:ext cx="1217577" cy="277226"/>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DATABASE</a:t>
            </a:r>
          </a:p>
        </p:txBody>
      </p:sp>
      <p:sp>
        <p:nvSpPr>
          <p:cNvPr id="48" name="TextBox 47">
            <a:extLst>
              <a:ext uri="{FF2B5EF4-FFF2-40B4-BE49-F238E27FC236}">
                <a16:creationId xmlns:a16="http://schemas.microsoft.com/office/drawing/2014/main" xmlns="" id="{4842BE79-4CBE-4D68-A727-A584519B356C}"/>
              </a:ext>
            </a:extLst>
          </p:cNvPr>
          <p:cNvSpPr txBox="1"/>
          <p:nvPr/>
        </p:nvSpPr>
        <p:spPr>
          <a:xfrm>
            <a:off x="266058" y="4823411"/>
            <a:ext cx="654346" cy="261610"/>
          </a:xfrm>
          <a:prstGeom prst="rect">
            <a:avLst/>
          </a:prstGeom>
          <a:noFill/>
        </p:spPr>
        <p:txBody>
          <a:bodyPr wrap="square" rtlCol="0">
            <a:spAutoFit/>
          </a:bodyPr>
          <a:lstStyle>
            <a:defPPr>
              <a:defRPr lang="en-US"/>
            </a:defPPr>
            <a:lvl1pPr>
              <a:defRPr sz="1100" b="1" i="1">
                <a:solidFill>
                  <a:schemeClr val="accent3"/>
                </a:solidFill>
              </a:defRPr>
            </a:lvl1pPr>
          </a:lstStyle>
          <a:p>
            <a:pPr defTabSz="914400" hangingPunct="1">
              <a:lnSpc>
                <a:spcPct val="100000"/>
              </a:lnSpc>
            </a:pPr>
            <a:r>
              <a:rPr lang="en-US" kern="1200" dirty="0">
                <a:solidFill>
                  <a:srgbClr val="D1D3D3">
                    <a:lumMod val="25000"/>
                  </a:srgbClr>
                </a:solidFill>
                <a:latin typeface="Century Gothic"/>
              </a:rPr>
              <a:t>Oracle</a:t>
            </a:r>
          </a:p>
        </p:txBody>
      </p:sp>
      <p:sp>
        <p:nvSpPr>
          <p:cNvPr id="49" name="TextBox 48">
            <a:extLst>
              <a:ext uri="{FF2B5EF4-FFF2-40B4-BE49-F238E27FC236}">
                <a16:creationId xmlns:a16="http://schemas.microsoft.com/office/drawing/2014/main" xmlns="" id="{65F11255-FF86-4EE1-AA29-8D7B8FA8EC23}"/>
              </a:ext>
            </a:extLst>
          </p:cNvPr>
          <p:cNvSpPr txBox="1"/>
          <p:nvPr/>
        </p:nvSpPr>
        <p:spPr>
          <a:xfrm flipH="1">
            <a:off x="1775074" y="5934576"/>
            <a:ext cx="637390" cy="253916"/>
          </a:xfrm>
          <a:prstGeom prst="rect">
            <a:avLst/>
          </a:prstGeom>
          <a:noFill/>
        </p:spPr>
        <p:txBody>
          <a:bodyPr wrap="square" rtlCol="0">
            <a:spAutoFit/>
          </a:bodyPr>
          <a:lstStyle/>
          <a:p>
            <a:pPr algn="ctr" defTabSz="914400" hangingPunct="1">
              <a:lnSpc>
                <a:spcPct val="100000"/>
              </a:lnSpc>
            </a:pPr>
            <a:r>
              <a:rPr lang="en-US" sz="1050" b="1" kern="1200" dirty="0">
                <a:solidFill>
                  <a:srgbClr val="FF0000"/>
                </a:solidFill>
                <a:latin typeface="Century Gothic"/>
              </a:rPr>
              <a:t>AMQP</a:t>
            </a:r>
          </a:p>
        </p:txBody>
      </p:sp>
      <p:cxnSp>
        <p:nvCxnSpPr>
          <p:cNvPr id="50" name="Straight Arrow Connector 49">
            <a:extLst>
              <a:ext uri="{FF2B5EF4-FFF2-40B4-BE49-F238E27FC236}">
                <a16:creationId xmlns:a16="http://schemas.microsoft.com/office/drawing/2014/main" xmlns="" id="{92EDA7E1-16AE-48D7-BB73-600DC34AE484}"/>
              </a:ext>
            </a:extLst>
          </p:cNvPr>
          <p:cNvCxnSpPr>
            <a:cxnSpLocks/>
          </p:cNvCxnSpPr>
          <p:nvPr/>
        </p:nvCxnSpPr>
        <p:spPr>
          <a:xfrm flipH="1">
            <a:off x="1713093" y="5945790"/>
            <a:ext cx="734447" cy="0"/>
          </a:xfrm>
          <a:prstGeom prst="straightConnector1">
            <a:avLst/>
          </a:prstGeom>
          <a:noFill/>
          <a:ln w="19050" cap="flat" cmpd="sng" algn="ctr">
            <a:solidFill>
              <a:srgbClr val="FF0000"/>
            </a:solidFill>
            <a:prstDash val="solid"/>
            <a:miter lim="800000"/>
            <a:headEnd type="triangle" w="lg" len="med"/>
            <a:tailEnd type="triangle" w="lg" len="med"/>
          </a:ln>
          <a:effectLst/>
        </p:spPr>
      </p:cxnSp>
      <p:sp>
        <p:nvSpPr>
          <p:cNvPr id="51" name="TextBox 50">
            <a:extLst>
              <a:ext uri="{FF2B5EF4-FFF2-40B4-BE49-F238E27FC236}">
                <a16:creationId xmlns:a16="http://schemas.microsoft.com/office/drawing/2014/main" xmlns="" id="{453F9D65-C4C5-4CDC-86CB-6680CD91EDF5}"/>
              </a:ext>
            </a:extLst>
          </p:cNvPr>
          <p:cNvSpPr txBox="1"/>
          <p:nvPr/>
        </p:nvSpPr>
        <p:spPr>
          <a:xfrm flipH="1">
            <a:off x="1775074" y="2497191"/>
            <a:ext cx="637390" cy="253916"/>
          </a:xfrm>
          <a:prstGeom prst="rect">
            <a:avLst/>
          </a:prstGeom>
          <a:noFill/>
        </p:spPr>
        <p:txBody>
          <a:bodyPr wrap="square" rtlCol="0">
            <a:spAutoFit/>
          </a:bodyPr>
          <a:lstStyle/>
          <a:p>
            <a:pPr algn="ctr" defTabSz="914400" hangingPunct="1">
              <a:lnSpc>
                <a:spcPct val="100000"/>
              </a:lnSpc>
            </a:pPr>
            <a:r>
              <a:rPr lang="en-US" sz="1050" b="1" kern="1200" dirty="0">
                <a:solidFill>
                  <a:srgbClr val="FF0000"/>
                </a:solidFill>
                <a:latin typeface="Century Gothic"/>
              </a:rPr>
              <a:t>AMQP</a:t>
            </a:r>
          </a:p>
        </p:txBody>
      </p:sp>
      <p:cxnSp>
        <p:nvCxnSpPr>
          <p:cNvPr id="52" name="Straight Arrow Connector 51">
            <a:extLst>
              <a:ext uri="{FF2B5EF4-FFF2-40B4-BE49-F238E27FC236}">
                <a16:creationId xmlns:a16="http://schemas.microsoft.com/office/drawing/2014/main" xmlns="" id="{CF9D008D-4EE2-4225-A408-6EEAB697ADC4}"/>
              </a:ext>
            </a:extLst>
          </p:cNvPr>
          <p:cNvCxnSpPr>
            <a:cxnSpLocks/>
          </p:cNvCxnSpPr>
          <p:nvPr/>
        </p:nvCxnSpPr>
        <p:spPr>
          <a:xfrm flipH="1">
            <a:off x="1713093" y="2508405"/>
            <a:ext cx="734447" cy="0"/>
          </a:xfrm>
          <a:prstGeom prst="straightConnector1">
            <a:avLst/>
          </a:prstGeom>
          <a:noFill/>
          <a:ln w="19050" cap="flat" cmpd="sng" algn="ctr">
            <a:solidFill>
              <a:srgbClr val="FF0000"/>
            </a:solidFill>
            <a:prstDash val="solid"/>
            <a:miter lim="800000"/>
            <a:headEnd type="triangle" w="lg" len="med"/>
            <a:tailEnd type="triangle" w="lg" len="med"/>
          </a:ln>
          <a:effectLst/>
        </p:spPr>
      </p:cxnSp>
      <p:sp>
        <p:nvSpPr>
          <p:cNvPr id="53" name="TextBox 52">
            <a:extLst>
              <a:ext uri="{FF2B5EF4-FFF2-40B4-BE49-F238E27FC236}">
                <a16:creationId xmlns:a16="http://schemas.microsoft.com/office/drawing/2014/main" xmlns="" id="{AA4F800E-9BD7-49B3-9E41-6A68DDFCCA26}"/>
              </a:ext>
            </a:extLst>
          </p:cNvPr>
          <p:cNvSpPr txBox="1"/>
          <p:nvPr/>
        </p:nvSpPr>
        <p:spPr>
          <a:xfrm flipH="1">
            <a:off x="7659394" y="4733820"/>
            <a:ext cx="637390" cy="253916"/>
          </a:xfrm>
          <a:prstGeom prst="rect">
            <a:avLst/>
          </a:prstGeom>
          <a:noFill/>
        </p:spPr>
        <p:txBody>
          <a:bodyPr wrap="square" rtlCol="0">
            <a:spAutoFit/>
          </a:bodyPr>
          <a:lstStyle/>
          <a:p>
            <a:pPr algn="ctr" defTabSz="914400" hangingPunct="1">
              <a:lnSpc>
                <a:spcPct val="100000"/>
              </a:lnSpc>
            </a:pPr>
            <a:r>
              <a:rPr lang="en-US" sz="1050" b="1" kern="1200" dirty="0">
                <a:solidFill>
                  <a:srgbClr val="FF0000"/>
                </a:solidFill>
                <a:latin typeface="Century Gothic"/>
              </a:rPr>
              <a:t>AMQP</a:t>
            </a:r>
          </a:p>
        </p:txBody>
      </p:sp>
      <p:sp>
        <p:nvSpPr>
          <p:cNvPr id="54" name="Rectangle 53">
            <a:extLst>
              <a:ext uri="{FF2B5EF4-FFF2-40B4-BE49-F238E27FC236}">
                <a16:creationId xmlns:a16="http://schemas.microsoft.com/office/drawing/2014/main" xmlns="" id="{309F1810-4427-46F8-A263-D902F5F2F84F}"/>
              </a:ext>
            </a:extLst>
          </p:cNvPr>
          <p:cNvSpPr/>
          <p:nvPr/>
        </p:nvSpPr>
        <p:spPr>
          <a:xfrm>
            <a:off x="8331860" y="3763852"/>
            <a:ext cx="1381279" cy="1774535"/>
          </a:xfrm>
          <a:prstGeom prst="rect">
            <a:avLst/>
          </a:prstGeom>
          <a:solidFill>
            <a:srgbClr val="FFFFFF"/>
          </a:solidFill>
          <a:ln w="12700" cap="flat" cmpd="sng" algn="ctr">
            <a:solidFill>
              <a:srgbClr val="ED1C24"/>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sp>
        <p:nvSpPr>
          <p:cNvPr id="55" name="Rectangle 54">
            <a:extLst>
              <a:ext uri="{FF2B5EF4-FFF2-40B4-BE49-F238E27FC236}">
                <a16:creationId xmlns:a16="http://schemas.microsoft.com/office/drawing/2014/main" xmlns="" id="{57CEAF09-9F25-45B2-B777-AA3BF3F7CA8F}"/>
              </a:ext>
            </a:extLst>
          </p:cNvPr>
          <p:cNvSpPr/>
          <p:nvPr/>
        </p:nvSpPr>
        <p:spPr>
          <a:xfrm>
            <a:off x="8424550" y="4202452"/>
            <a:ext cx="1216681" cy="895083"/>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NODE</a:t>
            </a:r>
          </a:p>
        </p:txBody>
      </p:sp>
      <p:sp>
        <p:nvSpPr>
          <p:cNvPr id="56" name="Rectangle 55">
            <a:extLst>
              <a:ext uri="{FF2B5EF4-FFF2-40B4-BE49-F238E27FC236}">
                <a16:creationId xmlns:a16="http://schemas.microsoft.com/office/drawing/2014/main" xmlns="" id="{C4B6A6C1-45EA-4F9C-90EE-8695560B11D0}"/>
              </a:ext>
            </a:extLst>
          </p:cNvPr>
          <p:cNvSpPr/>
          <p:nvPr/>
        </p:nvSpPr>
        <p:spPr>
          <a:xfrm>
            <a:off x="8424102" y="3859184"/>
            <a:ext cx="1217577" cy="277226"/>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CLIENT</a:t>
            </a:r>
          </a:p>
        </p:txBody>
      </p:sp>
      <p:sp>
        <p:nvSpPr>
          <p:cNvPr id="57" name="Rectangle 56">
            <a:extLst>
              <a:ext uri="{FF2B5EF4-FFF2-40B4-BE49-F238E27FC236}">
                <a16:creationId xmlns:a16="http://schemas.microsoft.com/office/drawing/2014/main" xmlns="" id="{E9D88E0C-28C8-4EB2-B1B9-4DBB48C7FF26}"/>
              </a:ext>
            </a:extLst>
          </p:cNvPr>
          <p:cNvSpPr/>
          <p:nvPr/>
        </p:nvSpPr>
        <p:spPr>
          <a:xfrm>
            <a:off x="8424102" y="5185097"/>
            <a:ext cx="1217577" cy="277226"/>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DATABASE</a:t>
            </a:r>
          </a:p>
        </p:txBody>
      </p:sp>
      <p:sp>
        <p:nvSpPr>
          <p:cNvPr id="58" name="TextBox 57">
            <a:extLst>
              <a:ext uri="{FF2B5EF4-FFF2-40B4-BE49-F238E27FC236}">
                <a16:creationId xmlns:a16="http://schemas.microsoft.com/office/drawing/2014/main" xmlns="" id="{6459ACA5-AF43-45E9-ABB4-2278D16F8EAF}"/>
              </a:ext>
            </a:extLst>
          </p:cNvPr>
          <p:cNvSpPr txBox="1"/>
          <p:nvPr/>
        </p:nvSpPr>
        <p:spPr>
          <a:xfrm>
            <a:off x="8273187" y="3502242"/>
            <a:ext cx="1192458" cy="261610"/>
          </a:xfrm>
          <a:prstGeom prst="rect">
            <a:avLst/>
          </a:prstGeom>
          <a:noFill/>
        </p:spPr>
        <p:txBody>
          <a:bodyPr wrap="square" rtlCol="0">
            <a:spAutoFit/>
          </a:bodyPr>
          <a:lstStyle>
            <a:defPPr>
              <a:defRPr lang="en-US"/>
            </a:defPPr>
            <a:lvl1pPr>
              <a:defRPr sz="1100" b="1" i="1">
                <a:solidFill>
                  <a:schemeClr val="accent3"/>
                </a:solidFill>
              </a:defRPr>
            </a:lvl1pPr>
          </a:lstStyle>
          <a:p>
            <a:pPr defTabSz="914400" hangingPunct="1">
              <a:lnSpc>
                <a:spcPct val="100000"/>
              </a:lnSpc>
            </a:pPr>
            <a:r>
              <a:rPr lang="en-US" kern="1200" dirty="0">
                <a:solidFill>
                  <a:srgbClr val="D1D3D3">
                    <a:lumMod val="25000"/>
                  </a:srgbClr>
                </a:solidFill>
                <a:latin typeface="Century Gothic"/>
              </a:rPr>
              <a:t>Central Bank</a:t>
            </a:r>
          </a:p>
        </p:txBody>
      </p:sp>
      <p:cxnSp>
        <p:nvCxnSpPr>
          <p:cNvPr id="59" name="Straight Arrow Connector 58">
            <a:extLst>
              <a:ext uri="{FF2B5EF4-FFF2-40B4-BE49-F238E27FC236}">
                <a16:creationId xmlns:a16="http://schemas.microsoft.com/office/drawing/2014/main" xmlns="" id="{0BD6AAD4-37E2-4EEB-BCFE-20DF62D78558}"/>
              </a:ext>
            </a:extLst>
          </p:cNvPr>
          <p:cNvCxnSpPr>
            <a:cxnSpLocks/>
          </p:cNvCxnSpPr>
          <p:nvPr/>
        </p:nvCxnSpPr>
        <p:spPr>
          <a:xfrm flipH="1">
            <a:off x="7597413" y="4745034"/>
            <a:ext cx="734447" cy="0"/>
          </a:xfrm>
          <a:prstGeom prst="straightConnector1">
            <a:avLst/>
          </a:prstGeom>
          <a:noFill/>
          <a:ln w="19050" cap="flat" cmpd="sng" algn="ctr">
            <a:solidFill>
              <a:srgbClr val="FF0000"/>
            </a:solidFill>
            <a:prstDash val="solid"/>
            <a:miter lim="800000"/>
            <a:headEnd type="triangle" w="lg" len="med"/>
            <a:tailEnd type="triangle" w="lg" len="med"/>
          </a:ln>
          <a:effectLst/>
        </p:spPr>
      </p:cxnSp>
      <p:cxnSp>
        <p:nvCxnSpPr>
          <p:cNvPr id="60" name="Straight Arrow Connector 59">
            <a:extLst>
              <a:ext uri="{FF2B5EF4-FFF2-40B4-BE49-F238E27FC236}">
                <a16:creationId xmlns:a16="http://schemas.microsoft.com/office/drawing/2014/main" xmlns="" id="{57576A98-E851-441B-A722-573B7B9F0F1F}"/>
              </a:ext>
            </a:extLst>
          </p:cNvPr>
          <p:cNvCxnSpPr>
            <a:cxnSpLocks/>
          </p:cNvCxnSpPr>
          <p:nvPr/>
        </p:nvCxnSpPr>
        <p:spPr>
          <a:xfrm flipV="1">
            <a:off x="9395558" y="3249620"/>
            <a:ext cx="1" cy="522002"/>
          </a:xfrm>
          <a:prstGeom prst="straightConnector1">
            <a:avLst/>
          </a:prstGeom>
          <a:noFill/>
          <a:ln w="19050" cap="flat" cmpd="sng" algn="ctr">
            <a:solidFill>
              <a:srgbClr val="FF0000"/>
            </a:solidFill>
            <a:prstDash val="solid"/>
            <a:miter lim="800000"/>
            <a:headEnd type="triangle" w="lg" len="med"/>
            <a:tailEnd type="triangle" w="lg" len="med"/>
          </a:ln>
          <a:effectLst/>
        </p:spPr>
      </p:cxnSp>
      <p:cxnSp>
        <p:nvCxnSpPr>
          <p:cNvPr id="61" name="Elbow Connector 620">
            <a:extLst>
              <a:ext uri="{FF2B5EF4-FFF2-40B4-BE49-F238E27FC236}">
                <a16:creationId xmlns:a16="http://schemas.microsoft.com/office/drawing/2014/main" xmlns="" id="{B85F4839-A565-44E1-B626-9A526CE88893}"/>
              </a:ext>
            </a:extLst>
          </p:cNvPr>
          <p:cNvCxnSpPr>
            <a:stCxn id="41" idx="0"/>
            <a:endCxn id="28" idx="0"/>
          </p:cNvCxnSpPr>
          <p:nvPr/>
        </p:nvCxnSpPr>
        <p:spPr>
          <a:xfrm rot="5400000" flipH="1" flipV="1">
            <a:off x="5017286" y="-2533906"/>
            <a:ext cx="3298" cy="8007129"/>
          </a:xfrm>
          <a:prstGeom prst="bentConnector3">
            <a:avLst>
              <a:gd name="adj1" fmla="val 12702668"/>
            </a:avLst>
          </a:prstGeom>
          <a:noFill/>
          <a:ln w="19050" cap="flat" cmpd="sng" algn="ctr">
            <a:solidFill>
              <a:srgbClr val="FF0000"/>
            </a:solidFill>
            <a:prstDash val="solid"/>
            <a:miter lim="800000"/>
            <a:headEnd type="triangle" w="lg" len="med"/>
            <a:tailEnd type="triangle" w="lg" len="med"/>
          </a:ln>
          <a:effectLst/>
        </p:spPr>
      </p:cxnSp>
      <p:cxnSp>
        <p:nvCxnSpPr>
          <p:cNvPr id="62" name="Elbow Connector 623">
            <a:extLst>
              <a:ext uri="{FF2B5EF4-FFF2-40B4-BE49-F238E27FC236}">
                <a16:creationId xmlns:a16="http://schemas.microsoft.com/office/drawing/2014/main" xmlns="" id="{37AD46DE-8AB6-4BE8-9118-6F44A7016416}"/>
              </a:ext>
            </a:extLst>
          </p:cNvPr>
          <p:cNvCxnSpPr>
            <a:stCxn id="45" idx="2"/>
            <a:endCxn id="54" idx="2"/>
          </p:cNvCxnSpPr>
          <p:nvPr/>
        </p:nvCxnSpPr>
        <p:spPr>
          <a:xfrm rot="5400000" flipH="1" flipV="1">
            <a:off x="4545802" y="2007955"/>
            <a:ext cx="946266" cy="8007129"/>
          </a:xfrm>
          <a:prstGeom prst="bentConnector3">
            <a:avLst>
              <a:gd name="adj1" fmla="val -24158"/>
            </a:avLst>
          </a:prstGeom>
          <a:noFill/>
          <a:ln w="19050" cap="flat" cmpd="sng" algn="ctr">
            <a:solidFill>
              <a:srgbClr val="FF0000"/>
            </a:solidFill>
            <a:prstDash val="solid"/>
            <a:miter lim="800000"/>
            <a:headEnd type="triangle" w="lg" len="med"/>
            <a:tailEnd type="triangle" w="lg" len="med"/>
          </a:ln>
          <a:effectLst/>
        </p:spPr>
      </p:cxnSp>
      <p:sp>
        <p:nvSpPr>
          <p:cNvPr id="63" name="TextBox 62">
            <a:extLst>
              <a:ext uri="{FF2B5EF4-FFF2-40B4-BE49-F238E27FC236}">
                <a16:creationId xmlns:a16="http://schemas.microsoft.com/office/drawing/2014/main" xmlns="" id="{093BB147-E762-4462-B411-F0CB607B920F}"/>
              </a:ext>
            </a:extLst>
          </p:cNvPr>
          <p:cNvSpPr txBox="1"/>
          <p:nvPr/>
        </p:nvSpPr>
        <p:spPr>
          <a:xfrm flipH="1">
            <a:off x="4697613" y="803952"/>
            <a:ext cx="637390" cy="253916"/>
          </a:xfrm>
          <a:prstGeom prst="rect">
            <a:avLst/>
          </a:prstGeom>
          <a:noFill/>
        </p:spPr>
        <p:txBody>
          <a:bodyPr wrap="square" rtlCol="0">
            <a:spAutoFit/>
          </a:bodyPr>
          <a:lstStyle/>
          <a:p>
            <a:pPr algn="ctr" defTabSz="914400" hangingPunct="1">
              <a:lnSpc>
                <a:spcPct val="100000"/>
              </a:lnSpc>
            </a:pPr>
            <a:r>
              <a:rPr lang="en-US" sz="1050" b="1" kern="1200" dirty="0">
                <a:solidFill>
                  <a:srgbClr val="FF0000"/>
                </a:solidFill>
                <a:latin typeface="Century Gothic"/>
              </a:rPr>
              <a:t>AMQP</a:t>
            </a:r>
          </a:p>
        </p:txBody>
      </p:sp>
      <p:sp>
        <p:nvSpPr>
          <p:cNvPr id="64" name="TextBox 63">
            <a:extLst>
              <a:ext uri="{FF2B5EF4-FFF2-40B4-BE49-F238E27FC236}">
                <a16:creationId xmlns:a16="http://schemas.microsoft.com/office/drawing/2014/main" xmlns="" id="{D6380DD9-22AC-4B50-9535-36976ECE1085}"/>
              </a:ext>
            </a:extLst>
          </p:cNvPr>
          <p:cNvSpPr txBox="1"/>
          <p:nvPr/>
        </p:nvSpPr>
        <p:spPr>
          <a:xfrm flipH="1">
            <a:off x="4697613" y="6474643"/>
            <a:ext cx="637390" cy="253916"/>
          </a:xfrm>
          <a:prstGeom prst="rect">
            <a:avLst/>
          </a:prstGeom>
          <a:noFill/>
        </p:spPr>
        <p:txBody>
          <a:bodyPr wrap="square" rtlCol="0">
            <a:spAutoFit/>
          </a:bodyPr>
          <a:lstStyle/>
          <a:p>
            <a:pPr algn="ctr" defTabSz="914400" hangingPunct="1">
              <a:lnSpc>
                <a:spcPct val="100000"/>
              </a:lnSpc>
            </a:pPr>
            <a:r>
              <a:rPr lang="en-US" sz="1050" b="1" kern="1200" dirty="0">
                <a:solidFill>
                  <a:srgbClr val="FF0000"/>
                </a:solidFill>
                <a:latin typeface="Century Gothic"/>
              </a:rPr>
              <a:t>AMQP</a:t>
            </a:r>
          </a:p>
        </p:txBody>
      </p:sp>
      <p:sp>
        <p:nvSpPr>
          <p:cNvPr id="65" name="Rectangle 64">
            <a:extLst>
              <a:ext uri="{FF2B5EF4-FFF2-40B4-BE49-F238E27FC236}">
                <a16:creationId xmlns:a16="http://schemas.microsoft.com/office/drawing/2014/main" xmlns="" id="{B34AD697-0106-439A-A919-681CC745DCE7}"/>
              </a:ext>
            </a:extLst>
          </p:cNvPr>
          <p:cNvSpPr/>
          <p:nvPr/>
        </p:nvSpPr>
        <p:spPr>
          <a:xfrm>
            <a:off x="324731" y="3333335"/>
            <a:ext cx="1381279" cy="1396334"/>
          </a:xfrm>
          <a:prstGeom prst="rect">
            <a:avLst/>
          </a:prstGeom>
          <a:solidFill>
            <a:srgbClr val="FFFFFF"/>
          </a:solidFill>
          <a:ln w="12700" cap="flat" cmpd="sng" algn="ctr">
            <a:solidFill>
              <a:srgbClr val="ED1C24"/>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sp>
        <p:nvSpPr>
          <p:cNvPr id="66" name="Rectangle 65">
            <a:extLst>
              <a:ext uri="{FF2B5EF4-FFF2-40B4-BE49-F238E27FC236}">
                <a16:creationId xmlns:a16="http://schemas.microsoft.com/office/drawing/2014/main" xmlns="" id="{1C3A4603-0F90-4B0F-9C04-FD9915F5CF5E}"/>
              </a:ext>
            </a:extLst>
          </p:cNvPr>
          <p:cNvSpPr/>
          <p:nvPr/>
        </p:nvSpPr>
        <p:spPr>
          <a:xfrm>
            <a:off x="417421" y="3410510"/>
            <a:ext cx="1216681" cy="895083"/>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NODE</a:t>
            </a:r>
          </a:p>
        </p:txBody>
      </p:sp>
      <p:sp>
        <p:nvSpPr>
          <p:cNvPr id="67" name="Rectangle 66">
            <a:extLst>
              <a:ext uri="{FF2B5EF4-FFF2-40B4-BE49-F238E27FC236}">
                <a16:creationId xmlns:a16="http://schemas.microsoft.com/office/drawing/2014/main" xmlns="" id="{6231536E-EA85-4B9B-9671-CB547163CBD0}"/>
              </a:ext>
            </a:extLst>
          </p:cNvPr>
          <p:cNvSpPr/>
          <p:nvPr/>
        </p:nvSpPr>
        <p:spPr>
          <a:xfrm>
            <a:off x="416973" y="4393155"/>
            <a:ext cx="1217577" cy="277226"/>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DATABASE</a:t>
            </a:r>
          </a:p>
        </p:txBody>
      </p:sp>
      <p:sp>
        <p:nvSpPr>
          <p:cNvPr id="68" name="TextBox 67">
            <a:extLst>
              <a:ext uri="{FF2B5EF4-FFF2-40B4-BE49-F238E27FC236}">
                <a16:creationId xmlns:a16="http://schemas.microsoft.com/office/drawing/2014/main" xmlns="" id="{CF11149C-CFAC-48DF-B790-EA18D05DF20F}"/>
              </a:ext>
            </a:extLst>
          </p:cNvPr>
          <p:cNvSpPr txBox="1"/>
          <p:nvPr/>
        </p:nvSpPr>
        <p:spPr>
          <a:xfrm>
            <a:off x="266058" y="3068427"/>
            <a:ext cx="1641796" cy="261610"/>
          </a:xfrm>
          <a:prstGeom prst="rect">
            <a:avLst/>
          </a:prstGeom>
          <a:noFill/>
        </p:spPr>
        <p:txBody>
          <a:bodyPr wrap="square" rtlCol="0">
            <a:spAutoFit/>
          </a:bodyPr>
          <a:lstStyle>
            <a:defPPr>
              <a:defRPr lang="en-US"/>
            </a:defPPr>
            <a:lvl1pPr>
              <a:defRPr sz="1100" b="1" i="1">
                <a:solidFill>
                  <a:schemeClr val="accent3"/>
                </a:solidFill>
              </a:defRPr>
            </a:lvl1pPr>
          </a:lstStyle>
          <a:p>
            <a:pPr defTabSz="914400" hangingPunct="1">
              <a:lnSpc>
                <a:spcPct val="100000"/>
              </a:lnSpc>
            </a:pPr>
            <a:r>
              <a:rPr lang="en-US" kern="1200" dirty="0">
                <a:solidFill>
                  <a:srgbClr val="D1D3D3">
                    <a:lumMod val="25000"/>
                  </a:srgbClr>
                </a:solidFill>
                <a:latin typeface="Century Gothic"/>
              </a:rPr>
              <a:t>Network Map Service</a:t>
            </a:r>
          </a:p>
        </p:txBody>
      </p:sp>
      <p:sp>
        <p:nvSpPr>
          <p:cNvPr id="69" name="TextBox 68">
            <a:extLst>
              <a:ext uri="{FF2B5EF4-FFF2-40B4-BE49-F238E27FC236}">
                <a16:creationId xmlns:a16="http://schemas.microsoft.com/office/drawing/2014/main" xmlns="" id="{13DBA1D7-0A2B-4836-AE1F-1275C969FAAE}"/>
              </a:ext>
            </a:extLst>
          </p:cNvPr>
          <p:cNvSpPr txBox="1"/>
          <p:nvPr/>
        </p:nvSpPr>
        <p:spPr>
          <a:xfrm flipH="1">
            <a:off x="1775074" y="4179592"/>
            <a:ext cx="637390" cy="253916"/>
          </a:xfrm>
          <a:prstGeom prst="rect">
            <a:avLst/>
          </a:prstGeom>
          <a:noFill/>
        </p:spPr>
        <p:txBody>
          <a:bodyPr wrap="square" rtlCol="0">
            <a:spAutoFit/>
          </a:bodyPr>
          <a:lstStyle/>
          <a:p>
            <a:pPr algn="ctr" defTabSz="914400" hangingPunct="1">
              <a:lnSpc>
                <a:spcPct val="100000"/>
              </a:lnSpc>
            </a:pPr>
            <a:r>
              <a:rPr lang="en-US" sz="1050" b="1" kern="1200" dirty="0">
                <a:solidFill>
                  <a:srgbClr val="FF0000"/>
                </a:solidFill>
                <a:latin typeface="Century Gothic"/>
              </a:rPr>
              <a:t>AMQP</a:t>
            </a:r>
          </a:p>
        </p:txBody>
      </p:sp>
      <p:cxnSp>
        <p:nvCxnSpPr>
          <p:cNvPr id="70" name="Straight Arrow Connector 69">
            <a:extLst>
              <a:ext uri="{FF2B5EF4-FFF2-40B4-BE49-F238E27FC236}">
                <a16:creationId xmlns:a16="http://schemas.microsoft.com/office/drawing/2014/main" xmlns="" id="{A338FD65-09D4-475C-9AB7-D62F1C651E21}"/>
              </a:ext>
            </a:extLst>
          </p:cNvPr>
          <p:cNvCxnSpPr>
            <a:cxnSpLocks/>
          </p:cNvCxnSpPr>
          <p:nvPr/>
        </p:nvCxnSpPr>
        <p:spPr>
          <a:xfrm flipH="1">
            <a:off x="1713093" y="4190806"/>
            <a:ext cx="734447" cy="0"/>
          </a:xfrm>
          <a:prstGeom prst="straightConnector1">
            <a:avLst/>
          </a:prstGeom>
          <a:noFill/>
          <a:ln w="19050" cap="flat" cmpd="sng" algn="ctr">
            <a:solidFill>
              <a:srgbClr val="FF0000"/>
            </a:solidFill>
            <a:prstDash val="solid"/>
            <a:miter lim="800000"/>
            <a:headEnd type="triangle" w="lg" len="med"/>
            <a:tailEnd type="triangle" w="lg" len="med"/>
          </a:ln>
          <a:effectLst/>
        </p:spPr>
      </p:cxnSp>
      <p:sp>
        <p:nvSpPr>
          <p:cNvPr id="71" name="Rectangle 70">
            <a:extLst>
              <a:ext uri="{FF2B5EF4-FFF2-40B4-BE49-F238E27FC236}">
                <a16:creationId xmlns:a16="http://schemas.microsoft.com/office/drawing/2014/main" xmlns="" id="{696DC0BC-B138-4AC4-982E-2F9822B2FD05}"/>
              </a:ext>
            </a:extLst>
          </p:cNvPr>
          <p:cNvSpPr/>
          <p:nvPr/>
        </p:nvSpPr>
        <p:spPr>
          <a:xfrm>
            <a:off x="10162195" y="1447076"/>
            <a:ext cx="1381279" cy="1396334"/>
          </a:xfrm>
          <a:prstGeom prst="rect">
            <a:avLst/>
          </a:prstGeom>
          <a:solidFill>
            <a:srgbClr val="FFFFFF"/>
          </a:solidFill>
          <a:ln w="12700" cap="flat" cmpd="sng" algn="ctr">
            <a:solidFill>
              <a:srgbClr val="ED1C24"/>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sp>
        <p:nvSpPr>
          <p:cNvPr id="72" name="Rectangle 71">
            <a:extLst>
              <a:ext uri="{FF2B5EF4-FFF2-40B4-BE49-F238E27FC236}">
                <a16:creationId xmlns:a16="http://schemas.microsoft.com/office/drawing/2014/main" xmlns="" id="{5E22E3BE-46DF-43AC-88E9-6953A44F1638}"/>
              </a:ext>
            </a:extLst>
          </p:cNvPr>
          <p:cNvSpPr/>
          <p:nvPr/>
        </p:nvSpPr>
        <p:spPr>
          <a:xfrm>
            <a:off x="10254885" y="1524251"/>
            <a:ext cx="1216681" cy="895083"/>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NODE</a:t>
            </a:r>
          </a:p>
        </p:txBody>
      </p:sp>
      <p:sp>
        <p:nvSpPr>
          <p:cNvPr id="73" name="Rectangle 72">
            <a:extLst>
              <a:ext uri="{FF2B5EF4-FFF2-40B4-BE49-F238E27FC236}">
                <a16:creationId xmlns:a16="http://schemas.microsoft.com/office/drawing/2014/main" xmlns="" id="{B979D5AA-3159-490A-A6B4-3CBDCAE746C5}"/>
              </a:ext>
            </a:extLst>
          </p:cNvPr>
          <p:cNvSpPr/>
          <p:nvPr/>
        </p:nvSpPr>
        <p:spPr>
          <a:xfrm>
            <a:off x="10254437" y="2506896"/>
            <a:ext cx="1217577" cy="277226"/>
          </a:xfrm>
          <a:prstGeom prst="rect">
            <a:avLst/>
          </a:prstGeom>
          <a:solidFill>
            <a:srgbClr val="FFFFFF">
              <a:lumMod val="95000"/>
            </a:srgbClr>
          </a:solid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Century Gothic"/>
                <a:ea typeface="+mn-ea"/>
                <a:cs typeface="+mn-cs"/>
              </a:rPr>
              <a:t>DATABASE</a:t>
            </a:r>
          </a:p>
        </p:txBody>
      </p:sp>
      <p:sp>
        <p:nvSpPr>
          <p:cNvPr id="74" name="TextBox 73">
            <a:extLst>
              <a:ext uri="{FF2B5EF4-FFF2-40B4-BE49-F238E27FC236}">
                <a16:creationId xmlns:a16="http://schemas.microsoft.com/office/drawing/2014/main" xmlns="" id="{947935B8-5F22-4388-B716-FC73F7F3360F}"/>
              </a:ext>
            </a:extLst>
          </p:cNvPr>
          <p:cNvSpPr txBox="1"/>
          <p:nvPr/>
        </p:nvSpPr>
        <p:spPr>
          <a:xfrm>
            <a:off x="10103522" y="1182168"/>
            <a:ext cx="1359668" cy="261610"/>
          </a:xfrm>
          <a:prstGeom prst="rect">
            <a:avLst/>
          </a:prstGeom>
          <a:noFill/>
        </p:spPr>
        <p:txBody>
          <a:bodyPr wrap="square" rtlCol="0">
            <a:spAutoFit/>
          </a:bodyPr>
          <a:lstStyle>
            <a:defPPr>
              <a:defRPr lang="en-US"/>
            </a:defPPr>
            <a:lvl1pPr>
              <a:defRPr sz="1100" b="1" i="1">
                <a:solidFill>
                  <a:schemeClr val="accent3"/>
                </a:solidFill>
              </a:defRPr>
            </a:lvl1pPr>
          </a:lstStyle>
          <a:p>
            <a:pPr defTabSz="914400" hangingPunct="1">
              <a:lnSpc>
                <a:spcPct val="100000"/>
              </a:lnSpc>
            </a:pPr>
            <a:r>
              <a:rPr lang="en-US" kern="1200" dirty="0">
                <a:solidFill>
                  <a:srgbClr val="D1D3D3">
                    <a:lumMod val="25000"/>
                  </a:srgbClr>
                </a:solidFill>
                <a:latin typeface="Century Gothic"/>
              </a:rPr>
              <a:t>Doorman Service</a:t>
            </a:r>
          </a:p>
        </p:txBody>
      </p:sp>
      <p:sp>
        <p:nvSpPr>
          <p:cNvPr id="75" name="Rectangle 74">
            <a:extLst>
              <a:ext uri="{FF2B5EF4-FFF2-40B4-BE49-F238E27FC236}">
                <a16:creationId xmlns:a16="http://schemas.microsoft.com/office/drawing/2014/main" xmlns="" id="{6510ADC3-4894-45F6-A9B1-A84A6BF10F18}"/>
              </a:ext>
            </a:extLst>
          </p:cNvPr>
          <p:cNvSpPr/>
          <p:nvPr/>
        </p:nvSpPr>
        <p:spPr>
          <a:xfrm>
            <a:off x="9848823" y="654115"/>
            <a:ext cx="2343177" cy="430887"/>
          </a:xfrm>
          <a:prstGeom prst="rect">
            <a:avLst/>
          </a:prstGeom>
        </p:spPr>
        <p:txBody>
          <a:bodyPr wrap="square">
            <a:spAutoFit/>
          </a:bodyPr>
          <a:lstStyle/>
          <a:p>
            <a:pPr algn="ctr" defTabSz="914400" hangingPunct="1">
              <a:lnSpc>
                <a:spcPct val="100000"/>
              </a:lnSpc>
            </a:pPr>
            <a:r>
              <a:rPr lang="en-US" sz="1100" b="1" kern="1200" dirty="0">
                <a:solidFill>
                  <a:srgbClr val="000000">
                    <a:lumMod val="65000"/>
                    <a:lumOff val="35000"/>
                  </a:srgbClr>
                </a:solidFill>
                <a:latin typeface="Century Gothic"/>
              </a:rPr>
              <a:t>OUTSIDE OF CORDA NETWORK</a:t>
            </a:r>
          </a:p>
        </p:txBody>
      </p:sp>
      <p:cxnSp>
        <p:nvCxnSpPr>
          <p:cNvPr id="76" name="Straight Connector 75">
            <a:extLst>
              <a:ext uri="{FF2B5EF4-FFF2-40B4-BE49-F238E27FC236}">
                <a16:creationId xmlns:a16="http://schemas.microsoft.com/office/drawing/2014/main" xmlns="" id="{12312DC6-F245-42D3-8FCD-47E056FC5E65}"/>
              </a:ext>
            </a:extLst>
          </p:cNvPr>
          <p:cNvCxnSpPr>
            <a:cxnSpLocks/>
          </p:cNvCxnSpPr>
          <p:nvPr/>
        </p:nvCxnSpPr>
        <p:spPr>
          <a:xfrm>
            <a:off x="9848823" y="336958"/>
            <a:ext cx="0" cy="6312768"/>
          </a:xfrm>
          <a:prstGeom prst="line">
            <a:avLst/>
          </a:prstGeom>
          <a:noFill/>
          <a:ln w="6350" cap="flat" cmpd="sng" algn="ctr">
            <a:solidFill>
              <a:srgbClr val="959595"/>
            </a:solidFill>
            <a:prstDash val="solid"/>
            <a:miter lim="800000"/>
          </a:ln>
          <a:effectLst/>
        </p:spPr>
      </p:cxnSp>
      <p:sp>
        <p:nvSpPr>
          <p:cNvPr id="77" name="Rectangle 76">
            <a:extLst>
              <a:ext uri="{FF2B5EF4-FFF2-40B4-BE49-F238E27FC236}">
                <a16:creationId xmlns:a16="http://schemas.microsoft.com/office/drawing/2014/main" xmlns="" id="{9F3FCF1D-D5EE-4C5E-8F42-A914D01774C2}"/>
              </a:ext>
            </a:extLst>
          </p:cNvPr>
          <p:cNvSpPr/>
          <p:nvPr/>
        </p:nvSpPr>
        <p:spPr>
          <a:xfrm>
            <a:off x="7884864" y="654115"/>
            <a:ext cx="1936510" cy="261610"/>
          </a:xfrm>
          <a:prstGeom prst="rect">
            <a:avLst/>
          </a:prstGeom>
        </p:spPr>
        <p:txBody>
          <a:bodyPr wrap="square">
            <a:spAutoFit/>
          </a:bodyPr>
          <a:lstStyle/>
          <a:p>
            <a:pPr algn="ctr" defTabSz="914400" hangingPunct="1">
              <a:lnSpc>
                <a:spcPct val="100000"/>
              </a:lnSpc>
            </a:pPr>
            <a:r>
              <a:rPr lang="en-US" sz="1100" b="1" kern="1200" dirty="0">
                <a:solidFill>
                  <a:srgbClr val="009759"/>
                </a:solidFill>
                <a:latin typeface="Century Gothic"/>
              </a:rPr>
              <a:t>WITHIN CORDA NETWORK</a:t>
            </a:r>
          </a:p>
        </p:txBody>
      </p:sp>
      <p:sp>
        <p:nvSpPr>
          <p:cNvPr id="78" name="TextBox 77">
            <a:extLst>
              <a:ext uri="{FF2B5EF4-FFF2-40B4-BE49-F238E27FC236}">
                <a16:creationId xmlns:a16="http://schemas.microsoft.com/office/drawing/2014/main" xmlns="" id="{429CF805-62FF-407C-A326-E437E0D1C42E}"/>
              </a:ext>
            </a:extLst>
          </p:cNvPr>
          <p:cNvSpPr txBox="1"/>
          <p:nvPr/>
        </p:nvSpPr>
        <p:spPr>
          <a:xfrm flipH="1">
            <a:off x="8828255" y="3356493"/>
            <a:ext cx="637390" cy="253916"/>
          </a:xfrm>
          <a:prstGeom prst="rect">
            <a:avLst/>
          </a:prstGeom>
          <a:noFill/>
        </p:spPr>
        <p:txBody>
          <a:bodyPr wrap="square" rtlCol="0">
            <a:spAutoFit/>
          </a:bodyPr>
          <a:lstStyle/>
          <a:p>
            <a:pPr algn="ctr" defTabSz="914400" hangingPunct="1">
              <a:lnSpc>
                <a:spcPct val="100000"/>
              </a:lnSpc>
            </a:pPr>
            <a:r>
              <a:rPr lang="en-US" sz="1050" b="1" kern="1200" dirty="0">
                <a:solidFill>
                  <a:srgbClr val="FF0000"/>
                </a:solidFill>
                <a:latin typeface="Century Gothic"/>
              </a:rPr>
              <a:t>AMQP</a:t>
            </a:r>
          </a:p>
        </p:txBody>
      </p:sp>
      <p:cxnSp>
        <p:nvCxnSpPr>
          <p:cNvPr id="79" name="Straight Connector 78">
            <a:extLst>
              <a:ext uri="{FF2B5EF4-FFF2-40B4-BE49-F238E27FC236}">
                <a16:creationId xmlns:a16="http://schemas.microsoft.com/office/drawing/2014/main" xmlns="" id="{2877F68D-3AE5-4E12-97DE-C45020409490}"/>
              </a:ext>
            </a:extLst>
          </p:cNvPr>
          <p:cNvCxnSpPr>
            <a:cxnSpLocks/>
          </p:cNvCxnSpPr>
          <p:nvPr/>
        </p:nvCxnSpPr>
        <p:spPr>
          <a:xfrm>
            <a:off x="5002285" y="2026966"/>
            <a:ext cx="0" cy="268143"/>
          </a:xfrm>
          <a:prstGeom prst="line">
            <a:avLst/>
          </a:prstGeom>
          <a:noFill/>
          <a:ln w="19050" cap="flat" cmpd="sng" algn="ctr">
            <a:solidFill>
              <a:srgbClr val="FF0000"/>
            </a:solidFill>
            <a:prstDash val="solid"/>
            <a:miter lim="800000"/>
            <a:headEnd type="triangle" w="lg" len="med"/>
            <a:tailEnd type="triangle" w="lg" len="med"/>
          </a:ln>
          <a:effectLst/>
        </p:spPr>
      </p:cxnSp>
      <p:sp>
        <p:nvSpPr>
          <p:cNvPr id="80" name="TextBox 79">
            <a:extLst>
              <a:ext uri="{FF2B5EF4-FFF2-40B4-BE49-F238E27FC236}">
                <a16:creationId xmlns:a16="http://schemas.microsoft.com/office/drawing/2014/main" xmlns="" id="{90A28C36-8469-4C90-A83E-73531EC11E04}"/>
              </a:ext>
            </a:extLst>
          </p:cNvPr>
          <p:cNvSpPr txBox="1"/>
          <p:nvPr/>
        </p:nvSpPr>
        <p:spPr>
          <a:xfrm flipH="1">
            <a:off x="5005203" y="2056417"/>
            <a:ext cx="1223941" cy="233397"/>
          </a:xfrm>
          <a:prstGeom prst="rect">
            <a:avLst/>
          </a:prstGeom>
          <a:noFill/>
        </p:spPr>
        <p:txBody>
          <a:bodyPr wrap="square" rtlCol="0">
            <a:spAutoFit/>
          </a:bodyPr>
          <a:lstStyle/>
          <a:p>
            <a:pPr defTabSz="914400" hangingPunct="1">
              <a:lnSpc>
                <a:spcPts val="1120"/>
              </a:lnSpc>
            </a:pPr>
            <a:r>
              <a:rPr lang="en-US" sz="1100" b="1" kern="1200" dirty="0">
                <a:solidFill>
                  <a:srgbClr val="FF0000"/>
                </a:solidFill>
                <a:latin typeface="Century Gothic"/>
              </a:rPr>
              <a:t>REST API</a:t>
            </a:r>
          </a:p>
        </p:txBody>
      </p:sp>
    </p:spTree>
    <p:extLst>
      <p:ext uri="{BB962C8B-B14F-4D97-AF65-F5344CB8AC3E}">
        <p14:creationId xmlns:p14="http://schemas.microsoft.com/office/powerpoint/2010/main" val="217024852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ECEF8A-D879-4491-9EAE-0939E554350D}"/>
              </a:ext>
            </a:extLst>
          </p:cNvPr>
          <p:cNvSpPr>
            <a:spLocks noGrp="1"/>
          </p:cNvSpPr>
          <p:nvPr>
            <p:ph type="title"/>
          </p:nvPr>
        </p:nvSpPr>
        <p:spPr/>
        <p:txBody>
          <a:bodyPr/>
          <a:lstStyle/>
          <a:p>
            <a:r>
              <a:rPr lang="en-US" dirty="0"/>
              <a:t>Corda Enterprise</a:t>
            </a:r>
          </a:p>
        </p:txBody>
      </p:sp>
      <p:sp>
        <p:nvSpPr>
          <p:cNvPr id="5" name="Text Placeholder 4">
            <a:extLst>
              <a:ext uri="{FF2B5EF4-FFF2-40B4-BE49-F238E27FC236}">
                <a16:creationId xmlns:a16="http://schemas.microsoft.com/office/drawing/2014/main" xmlns="" id="{95335119-2B70-402B-BEC3-F95039551477}"/>
              </a:ext>
            </a:extLst>
          </p:cNvPr>
          <p:cNvSpPr>
            <a:spLocks noGrp="1"/>
          </p:cNvSpPr>
          <p:nvPr>
            <p:ph type="body" sz="quarter" idx="10"/>
          </p:nvPr>
        </p:nvSpPr>
        <p:spPr/>
        <p:txBody>
          <a:bodyPr/>
          <a:lstStyle/>
          <a:p>
            <a:r>
              <a:rPr lang="en-US" dirty="0"/>
              <a:t>05</a:t>
            </a:r>
          </a:p>
        </p:txBody>
      </p:sp>
    </p:spTree>
    <p:extLst>
      <p:ext uri="{BB962C8B-B14F-4D97-AF65-F5344CB8AC3E}">
        <p14:creationId xmlns:p14="http://schemas.microsoft.com/office/powerpoint/2010/main" val="240241132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E5BE7E6F-E4B8-4EC2-B5A5-36E05ACBB7C2}"/>
              </a:ext>
            </a:extLst>
          </p:cNvPr>
          <p:cNvSpPr txBox="1"/>
          <p:nvPr/>
        </p:nvSpPr>
        <p:spPr>
          <a:xfrm>
            <a:off x="317926" y="2867508"/>
            <a:ext cx="11559001" cy="1311128"/>
          </a:xfrm>
          <a:prstGeom prst="rect">
            <a:avLst/>
          </a:prstGeom>
          <a:noFill/>
        </p:spPr>
        <p:txBody>
          <a:bodyPr wrap="square" rtlCol="0">
            <a:spAutoFit/>
          </a:bodyPr>
          <a:lstStyle/>
          <a:p>
            <a:pPr algn="ctr" defTabSz="228594"/>
            <a:r>
              <a:rPr lang="en-US" sz="3300" dirty="0">
                <a:solidFill>
                  <a:srgbClr val="555862">
                    <a:lumMod val="75000"/>
                  </a:srgbClr>
                </a:solidFill>
                <a:latin typeface="Calibri" panose="020F0502020204030204"/>
                <a:ea typeface="Verdana" panose="020B0604030504040204" pitchFamily="34" charset="0"/>
                <a:cs typeface="Verdana" panose="020B0604030504040204" pitchFamily="34" charset="0"/>
              </a:rPr>
              <a:t>Corda Enterprise is a commercial distribution of                         Corda software </a:t>
            </a:r>
            <a:r>
              <a:rPr lang="en-US" sz="3300" b="1" dirty="0">
                <a:solidFill>
                  <a:srgbClr val="C00000"/>
                </a:solidFill>
                <a:latin typeface="Poppins" charset="0"/>
                <a:ea typeface="Verdana" panose="020B0604030504040204" pitchFamily="34" charset="0"/>
                <a:cs typeface="Poppins" charset="0"/>
              </a:rPr>
              <a:t>specifically optimized to meet the demands of </a:t>
            </a:r>
            <a:r>
              <a:rPr lang="en-US" sz="3300" dirty="0">
                <a:solidFill>
                  <a:srgbClr val="555862">
                    <a:lumMod val="75000"/>
                  </a:srgbClr>
                </a:solidFill>
                <a:latin typeface="Calibri" panose="020F0502020204030204"/>
                <a:ea typeface="Verdana" panose="020B0604030504040204" pitchFamily="34" charset="0"/>
                <a:cs typeface="Verdana" panose="020B0604030504040204" pitchFamily="34" charset="0"/>
              </a:rPr>
              <a:t>modern day business. </a:t>
            </a:r>
            <a:endParaRPr lang="en-GB" sz="1600" b="1" dirty="0">
              <a:solidFill>
                <a:srgbClr val="C00000"/>
              </a:solidFill>
              <a:latin typeface="Poppins" charset="0"/>
              <a:ea typeface="Poppins" charset="0"/>
              <a:cs typeface="Poppins" charset="0"/>
            </a:endParaRPr>
          </a:p>
        </p:txBody>
      </p:sp>
      <p:pic>
        <p:nvPicPr>
          <p:cNvPr id="8" name="Picture 7">
            <a:extLst>
              <a:ext uri="{FF2B5EF4-FFF2-40B4-BE49-F238E27FC236}">
                <a16:creationId xmlns:a16="http://schemas.microsoft.com/office/drawing/2014/main" xmlns="" id="{6724D16A-8033-1445-AC17-275B9EF78A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7133" y="1359612"/>
            <a:ext cx="2567272" cy="1341120"/>
          </a:xfrm>
          <a:prstGeom prst="rect">
            <a:avLst/>
          </a:prstGeom>
        </p:spPr>
      </p:pic>
    </p:spTree>
    <p:extLst>
      <p:ext uri="{BB962C8B-B14F-4D97-AF65-F5344CB8AC3E}">
        <p14:creationId xmlns:p14="http://schemas.microsoft.com/office/powerpoint/2010/main" val="3850932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663110" y="2329624"/>
            <a:ext cx="9736964" cy="885050"/>
          </a:xfrm>
          <a:prstGeom prst="rect">
            <a:avLst/>
          </a:prstGeom>
        </p:spPr>
        <p:txBody>
          <a:bodyPr wrap="square">
            <a:spAutoFit/>
          </a:bodyPr>
          <a:lstStyle/>
          <a:p>
            <a:pPr defTabSz="228594">
              <a:lnSpc>
                <a:spcPct val="100000"/>
              </a:lnSpc>
              <a:spcBef>
                <a:spcPts val="900"/>
              </a:spcBef>
            </a:pPr>
            <a:r>
              <a:rPr lang="en-US" sz="1467" b="1" dirty="0">
                <a:solidFill>
                  <a:srgbClr val="545761"/>
                </a:solidFill>
                <a:latin typeface="Poppins SemiBold" charset="0"/>
                <a:ea typeface="Poppins SemiBold" charset="0"/>
                <a:cs typeface="Poppins SemiBold" charset="0"/>
              </a:rPr>
              <a:t>24/7 support and predictable release schedules</a:t>
            </a:r>
            <a:endParaRPr lang="en-US" sz="1467" b="1" dirty="0">
              <a:solidFill>
                <a:srgbClr val="545761"/>
              </a:solidFill>
              <a:latin typeface="Poppins" charset="0"/>
              <a:ea typeface="Poppins SemiBold" charset="0"/>
              <a:cs typeface="Poppins" charset="0"/>
            </a:endParaRPr>
          </a:p>
          <a:p>
            <a:pPr defTabSz="228594">
              <a:lnSpc>
                <a:spcPct val="100000"/>
              </a:lnSpc>
              <a:spcBef>
                <a:spcPts val="900"/>
              </a:spcBef>
            </a:pPr>
            <a:r>
              <a:rPr lang="en-US" sz="1467" dirty="0">
                <a:solidFill>
                  <a:srgbClr val="555862"/>
                </a:solidFill>
                <a:latin typeface="Poppins" charset="0"/>
                <a:ea typeface="Poppins" charset="0"/>
                <a:cs typeface="Poppins" charset="0"/>
              </a:rPr>
              <a:t>Support includes governance, performance and availability monitoring, enhanced security, high-availability, disaster-recovery and high-performance modes, ensuring no system failures</a:t>
            </a:r>
          </a:p>
        </p:txBody>
      </p:sp>
      <p:sp>
        <p:nvSpPr>
          <p:cNvPr id="4" name="Line"/>
          <p:cNvSpPr/>
          <p:nvPr/>
        </p:nvSpPr>
        <p:spPr>
          <a:xfrm flipV="1">
            <a:off x="1708153" y="2197629"/>
            <a:ext cx="8949336" cy="29976"/>
          </a:xfrm>
          <a:prstGeom prst="line">
            <a:avLst/>
          </a:prstGeom>
          <a:ln w="38100">
            <a:solidFill>
              <a:srgbClr val="C6CFEF">
                <a:alpha val="70000"/>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467" dirty="0">
              <a:solidFill>
                <a:srgbClr val="000000"/>
              </a:solidFill>
              <a:latin typeface="Helvetica Light"/>
              <a:sym typeface="Helvetica Light"/>
            </a:endParaRPr>
          </a:p>
        </p:txBody>
      </p:sp>
      <p:sp>
        <p:nvSpPr>
          <p:cNvPr id="5" name="Rectangle 4"/>
          <p:cNvSpPr/>
          <p:nvPr/>
        </p:nvSpPr>
        <p:spPr>
          <a:xfrm>
            <a:off x="1788531" y="2851695"/>
            <a:ext cx="8677620" cy="318100"/>
          </a:xfrm>
          <a:prstGeom prst="rect">
            <a:avLst/>
          </a:prstGeom>
        </p:spPr>
        <p:txBody>
          <a:bodyPr wrap="square">
            <a:spAutoFit/>
          </a:bodyPr>
          <a:lstStyle/>
          <a:p>
            <a:pPr defTabSz="228594">
              <a:lnSpc>
                <a:spcPct val="100000"/>
              </a:lnSpc>
              <a:spcBef>
                <a:spcPts val="900"/>
              </a:spcBef>
            </a:pPr>
            <a:r>
              <a:rPr lang="en-US" sz="1467" dirty="0">
                <a:solidFill>
                  <a:srgbClr val="555862"/>
                </a:solidFill>
                <a:latin typeface="Poppins" panose="00000500000000000000" pitchFamily="2" charset="0"/>
                <a:cs typeface="Poppins" panose="00000500000000000000" pitchFamily="2" charset="0"/>
              </a:rPr>
              <a:t>.</a:t>
            </a:r>
            <a:endParaRPr lang="en-US" sz="1467" dirty="0">
              <a:solidFill>
                <a:srgbClr val="555862"/>
              </a:solidFill>
              <a:latin typeface="Poppins" panose="00000500000000000000" pitchFamily="2" charset="0"/>
              <a:ea typeface="Poppins" charset="0"/>
              <a:cs typeface="Poppins" panose="00000500000000000000" pitchFamily="2" charset="0"/>
            </a:endParaRPr>
          </a:p>
        </p:txBody>
      </p:sp>
      <p:sp>
        <p:nvSpPr>
          <p:cNvPr id="6" name="Line"/>
          <p:cNvSpPr/>
          <p:nvPr/>
        </p:nvSpPr>
        <p:spPr>
          <a:xfrm flipV="1">
            <a:off x="1788531" y="3352897"/>
            <a:ext cx="8868959" cy="48684"/>
          </a:xfrm>
          <a:prstGeom prst="line">
            <a:avLst/>
          </a:prstGeom>
          <a:ln w="38100">
            <a:solidFill>
              <a:srgbClr val="C6CFEF">
                <a:alpha val="70000"/>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467">
              <a:solidFill>
                <a:srgbClr val="000000"/>
              </a:solidFill>
              <a:latin typeface="Helvetica Light"/>
              <a:sym typeface="Helvetica Light"/>
            </a:endParaRPr>
          </a:p>
        </p:txBody>
      </p:sp>
      <p:sp>
        <p:nvSpPr>
          <p:cNvPr id="10" name="Rectangle 9">
            <a:extLst>
              <a:ext uri="{FF2B5EF4-FFF2-40B4-BE49-F238E27FC236}">
                <a16:creationId xmlns:a16="http://schemas.microsoft.com/office/drawing/2014/main" xmlns="" id="{E2493FF3-941F-486A-A7E4-3DFBC7638ED0}"/>
              </a:ext>
            </a:extLst>
          </p:cNvPr>
          <p:cNvSpPr/>
          <p:nvPr/>
        </p:nvSpPr>
        <p:spPr>
          <a:xfrm>
            <a:off x="1692357" y="3543035"/>
            <a:ext cx="8949335" cy="659283"/>
          </a:xfrm>
          <a:prstGeom prst="rect">
            <a:avLst/>
          </a:prstGeom>
        </p:spPr>
        <p:txBody>
          <a:bodyPr wrap="square">
            <a:spAutoFit/>
          </a:bodyPr>
          <a:lstStyle/>
          <a:p>
            <a:pPr defTabSz="228594">
              <a:lnSpc>
                <a:spcPct val="100000"/>
              </a:lnSpc>
              <a:spcBef>
                <a:spcPts val="900"/>
              </a:spcBef>
            </a:pPr>
            <a:r>
              <a:rPr lang="en-US" sz="1467" b="1" dirty="0">
                <a:solidFill>
                  <a:srgbClr val="545761"/>
                </a:solidFill>
                <a:latin typeface="Poppins SemiBold" charset="0"/>
                <a:ea typeface="Poppins SemiBold" charset="0"/>
                <a:cs typeface="Poppins SemiBold" charset="0"/>
              </a:rPr>
              <a:t>Oracle and SQL server databases</a:t>
            </a:r>
            <a:r>
              <a:rPr lang="en-US" sz="1467" dirty="0">
                <a:solidFill>
                  <a:srgbClr val="545761"/>
                </a:solidFill>
                <a:latin typeface="Poppins" panose="00000500000000000000" pitchFamily="2" charset="0"/>
                <a:cs typeface="Poppins" panose="00000500000000000000" pitchFamily="2" charset="0"/>
              </a:rPr>
              <a:t>                                                                          </a:t>
            </a:r>
          </a:p>
          <a:p>
            <a:pPr defTabSz="228594">
              <a:lnSpc>
                <a:spcPct val="100000"/>
              </a:lnSpc>
              <a:spcBef>
                <a:spcPts val="900"/>
              </a:spcBef>
            </a:pPr>
            <a:r>
              <a:rPr lang="en-US" sz="1467" dirty="0">
                <a:solidFill>
                  <a:srgbClr val="555862"/>
                </a:solidFill>
                <a:latin typeface="Poppins" panose="00000500000000000000" pitchFamily="2" charset="0"/>
                <a:cs typeface="Poppins" panose="00000500000000000000" pitchFamily="2" charset="0"/>
              </a:rPr>
              <a:t>Supports facilitating seamless integration with industry-standard enterprise databases</a:t>
            </a:r>
          </a:p>
        </p:txBody>
      </p:sp>
      <p:sp>
        <p:nvSpPr>
          <p:cNvPr id="14" name="Rectangle 13">
            <a:extLst>
              <a:ext uri="{FF2B5EF4-FFF2-40B4-BE49-F238E27FC236}">
                <a16:creationId xmlns:a16="http://schemas.microsoft.com/office/drawing/2014/main" xmlns="" id="{B539243C-1925-4E3A-A40F-C22ECADBB7A0}"/>
              </a:ext>
            </a:extLst>
          </p:cNvPr>
          <p:cNvSpPr/>
          <p:nvPr/>
        </p:nvSpPr>
        <p:spPr>
          <a:xfrm>
            <a:off x="1663110" y="1252045"/>
            <a:ext cx="8733092" cy="885050"/>
          </a:xfrm>
          <a:prstGeom prst="rect">
            <a:avLst/>
          </a:prstGeom>
        </p:spPr>
        <p:txBody>
          <a:bodyPr wrap="square">
            <a:spAutoFit/>
          </a:bodyPr>
          <a:lstStyle/>
          <a:p>
            <a:pPr defTabSz="228594">
              <a:lnSpc>
                <a:spcPct val="100000"/>
              </a:lnSpc>
              <a:spcBef>
                <a:spcPts val="900"/>
              </a:spcBef>
            </a:pPr>
            <a:r>
              <a:rPr lang="en-US" sz="1467" b="1" dirty="0">
                <a:solidFill>
                  <a:srgbClr val="545761"/>
                </a:solidFill>
                <a:latin typeface="Poppins SemiBold" charset="0"/>
                <a:ea typeface="Poppins SemiBold" charset="0"/>
                <a:cs typeface="Poppins SemiBold" charset="0"/>
              </a:rPr>
              <a:t>Blockchain Application Firewall                                                                         </a:t>
            </a:r>
          </a:p>
          <a:p>
            <a:pPr defTabSz="228594">
              <a:lnSpc>
                <a:spcPct val="100000"/>
              </a:lnSpc>
              <a:spcBef>
                <a:spcPts val="900"/>
              </a:spcBef>
            </a:pPr>
            <a:r>
              <a:rPr lang="en-US" sz="1467" dirty="0">
                <a:solidFill>
                  <a:srgbClr val="555862"/>
                </a:solidFill>
                <a:latin typeface="Poppins" charset="0"/>
                <a:ea typeface="Poppins" charset="0"/>
                <a:cs typeface="Poppins" charset="0"/>
              </a:rPr>
              <a:t>Enables Corda Enterprise to be deployed inside corporate datacenters while retaining the ability to communicate securely with other nodes anywhere else in the world </a:t>
            </a:r>
          </a:p>
        </p:txBody>
      </p:sp>
      <p:pic>
        <p:nvPicPr>
          <p:cNvPr id="15" name="Image" descr="Image">
            <a:extLst>
              <a:ext uri="{FF2B5EF4-FFF2-40B4-BE49-F238E27FC236}">
                <a16:creationId xmlns:a16="http://schemas.microsoft.com/office/drawing/2014/main" xmlns="" id="{FBFD68C1-AD8E-4501-AFD4-00CF2D7C00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991" y="1356288"/>
            <a:ext cx="640080" cy="611705"/>
          </a:xfrm>
          <a:prstGeom prst="rect">
            <a:avLst/>
          </a:prstGeom>
          <a:ln w="12700" cap="flat">
            <a:noFill/>
            <a:miter lim="400000"/>
          </a:ln>
          <a:effectLst/>
        </p:spPr>
      </p:pic>
      <p:sp>
        <p:nvSpPr>
          <p:cNvPr id="16" name="Rectangle 15">
            <a:extLst>
              <a:ext uri="{FF2B5EF4-FFF2-40B4-BE49-F238E27FC236}">
                <a16:creationId xmlns:a16="http://schemas.microsoft.com/office/drawing/2014/main" xmlns="" id="{11765720-62EE-4D92-B318-BC4F5EDC0AC0}"/>
              </a:ext>
            </a:extLst>
          </p:cNvPr>
          <p:cNvSpPr/>
          <p:nvPr/>
        </p:nvSpPr>
        <p:spPr>
          <a:xfrm>
            <a:off x="1718583" y="5683302"/>
            <a:ext cx="8615260" cy="885050"/>
          </a:xfrm>
          <a:prstGeom prst="rect">
            <a:avLst/>
          </a:prstGeom>
        </p:spPr>
        <p:txBody>
          <a:bodyPr wrap="square">
            <a:spAutoFit/>
          </a:bodyPr>
          <a:lstStyle/>
          <a:p>
            <a:pPr defTabSz="228594">
              <a:lnSpc>
                <a:spcPct val="100000"/>
              </a:lnSpc>
              <a:spcBef>
                <a:spcPts val="900"/>
              </a:spcBef>
            </a:pPr>
            <a:r>
              <a:rPr lang="en-US" sz="1467" b="1" dirty="0">
                <a:solidFill>
                  <a:srgbClr val="545761"/>
                </a:solidFill>
                <a:latin typeface="Poppins SemiBold" charset="0"/>
                <a:ea typeface="Poppins SemiBold" charset="0"/>
                <a:cs typeface="Poppins SemiBold" charset="0"/>
              </a:rPr>
              <a:t>Corda Network</a:t>
            </a:r>
          </a:p>
          <a:p>
            <a:pPr defTabSz="228594">
              <a:lnSpc>
                <a:spcPct val="100000"/>
              </a:lnSpc>
              <a:spcBef>
                <a:spcPts val="900"/>
              </a:spcBef>
            </a:pPr>
            <a:r>
              <a:rPr lang="en-US" sz="1467" dirty="0">
                <a:solidFill>
                  <a:srgbClr val="555862"/>
                </a:solidFill>
                <a:latin typeface="Poppins" charset="0"/>
                <a:ea typeface="Poppins" charset="0"/>
                <a:cs typeface="Poppins" charset="0"/>
              </a:rPr>
              <a:t>Access to the world's first universally interoperable blockchain network, supporting multiple CorDapps on the same network, enabled by </a:t>
            </a:r>
            <a:r>
              <a:rPr lang="en-US" sz="1467" dirty="0" err="1">
                <a:solidFill>
                  <a:srgbClr val="555862"/>
                </a:solidFill>
                <a:latin typeface="Poppins" charset="0"/>
                <a:ea typeface="Poppins" charset="0"/>
                <a:cs typeface="Poppins" charset="0"/>
              </a:rPr>
              <a:t>Corda's</a:t>
            </a:r>
            <a:r>
              <a:rPr lang="en-US" sz="1467" dirty="0">
                <a:solidFill>
                  <a:srgbClr val="555862"/>
                </a:solidFill>
                <a:latin typeface="Poppins" charset="0"/>
                <a:ea typeface="Poppins" charset="0"/>
                <a:cs typeface="Poppins" charset="0"/>
              </a:rPr>
              <a:t> privacy model.</a:t>
            </a:r>
          </a:p>
        </p:txBody>
      </p:sp>
      <p:pic>
        <p:nvPicPr>
          <p:cNvPr id="17" name="Image" descr="Image">
            <a:extLst>
              <a:ext uri="{FF2B5EF4-FFF2-40B4-BE49-F238E27FC236}">
                <a16:creationId xmlns:a16="http://schemas.microsoft.com/office/drawing/2014/main" xmlns="" id="{3B061795-E3C2-45E2-8526-295599147A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493" y="2449441"/>
            <a:ext cx="777240" cy="671984"/>
          </a:xfrm>
          <a:prstGeom prst="rect">
            <a:avLst/>
          </a:prstGeom>
          <a:ln w="12700">
            <a:miter lim="400000"/>
          </a:ln>
        </p:spPr>
      </p:pic>
      <p:sp>
        <p:nvSpPr>
          <p:cNvPr id="18" name="Line">
            <a:extLst>
              <a:ext uri="{FF2B5EF4-FFF2-40B4-BE49-F238E27FC236}">
                <a16:creationId xmlns:a16="http://schemas.microsoft.com/office/drawing/2014/main" xmlns="" id="{25FFC059-43FC-4004-963C-B4B11F0DCE90}"/>
              </a:ext>
            </a:extLst>
          </p:cNvPr>
          <p:cNvSpPr/>
          <p:nvPr/>
        </p:nvSpPr>
        <p:spPr>
          <a:xfrm flipV="1">
            <a:off x="1820127" y="4377993"/>
            <a:ext cx="8837363" cy="5643"/>
          </a:xfrm>
          <a:prstGeom prst="line">
            <a:avLst/>
          </a:prstGeom>
          <a:ln w="38100">
            <a:solidFill>
              <a:srgbClr val="C6CFEF">
                <a:alpha val="70000"/>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467">
              <a:solidFill>
                <a:srgbClr val="000000"/>
              </a:solidFill>
              <a:latin typeface="Helvetica Light"/>
              <a:sym typeface="Helvetica Light"/>
            </a:endParaRPr>
          </a:p>
        </p:txBody>
      </p:sp>
      <p:sp>
        <p:nvSpPr>
          <p:cNvPr id="19" name="Rectangle 18">
            <a:extLst>
              <a:ext uri="{FF2B5EF4-FFF2-40B4-BE49-F238E27FC236}">
                <a16:creationId xmlns:a16="http://schemas.microsoft.com/office/drawing/2014/main" xmlns="" id="{DEC89AC9-66FD-408D-8A78-B347205EEED2}"/>
              </a:ext>
            </a:extLst>
          </p:cNvPr>
          <p:cNvSpPr/>
          <p:nvPr/>
        </p:nvSpPr>
        <p:spPr>
          <a:xfrm>
            <a:off x="1718583" y="4492056"/>
            <a:ext cx="8677620" cy="885050"/>
          </a:xfrm>
          <a:prstGeom prst="rect">
            <a:avLst/>
          </a:prstGeom>
        </p:spPr>
        <p:txBody>
          <a:bodyPr wrap="square">
            <a:spAutoFit/>
          </a:bodyPr>
          <a:lstStyle/>
          <a:p>
            <a:pPr defTabSz="228594">
              <a:lnSpc>
                <a:spcPct val="100000"/>
              </a:lnSpc>
              <a:spcBef>
                <a:spcPts val="900"/>
              </a:spcBef>
            </a:pPr>
            <a:r>
              <a:rPr lang="en-US" sz="1467" b="1" dirty="0">
                <a:solidFill>
                  <a:srgbClr val="545761"/>
                </a:solidFill>
                <a:latin typeface="Poppins SemiBold" charset="0"/>
                <a:ea typeface="Poppins SemiBold" charset="0"/>
                <a:cs typeface="Poppins SemiBold" charset="0"/>
              </a:rPr>
              <a:t>Compatibility     </a:t>
            </a:r>
            <a:r>
              <a:rPr lang="en-US" sz="1467" b="1" dirty="0">
                <a:solidFill>
                  <a:srgbClr val="D8222A"/>
                </a:solidFill>
                <a:latin typeface="Poppins SemiBold" charset="0"/>
                <a:ea typeface="Poppins SemiBold" charset="0"/>
                <a:cs typeface="Poppins SemiBold" charset="0"/>
              </a:rPr>
              <a:t>                                                                                                                     </a:t>
            </a:r>
          </a:p>
          <a:p>
            <a:pPr defTabSz="228594">
              <a:lnSpc>
                <a:spcPct val="100000"/>
              </a:lnSpc>
              <a:spcBef>
                <a:spcPts val="900"/>
              </a:spcBef>
            </a:pPr>
            <a:r>
              <a:rPr lang="en-US" sz="1467" dirty="0">
                <a:solidFill>
                  <a:srgbClr val="555862"/>
                </a:solidFill>
                <a:latin typeface="Poppins" charset="0"/>
                <a:ea typeface="Poppins" charset="0"/>
                <a:cs typeface="Poppins" charset="0"/>
              </a:rPr>
              <a:t>Cross-distribution and cross-version wire compatibility, together with the ability to operate mixed-version networks and a Corda node inside a corporate firewall. </a:t>
            </a:r>
          </a:p>
        </p:txBody>
      </p:sp>
      <p:pic>
        <p:nvPicPr>
          <p:cNvPr id="20" name="Picture 19">
            <a:extLst>
              <a:ext uri="{FF2B5EF4-FFF2-40B4-BE49-F238E27FC236}">
                <a16:creationId xmlns:a16="http://schemas.microsoft.com/office/drawing/2014/main" xmlns="" id="{8DC971BF-359E-4306-8E86-9E83455245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5647" y="4342691"/>
            <a:ext cx="1234440" cy="1234440"/>
          </a:xfrm>
          <a:prstGeom prst="rect">
            <a:avLst/>
          </a:prstGeom>
        </p:spPr>
      </p:pic>
      <p:sp>
        <p:nvSpPr>
          <p:cNvPr id="21" name="Line">
            <a:extLst>
              <a:ext uri="{FF2B5EF4-FFF2-40B4-BE49-F238E27FC236}">
                <a16:creationId xmlns:a16="http://schemas.microsoft.com/office/drawing/2014/main" xmlns="" id="{E02FF89B-B48F-4BCD-B825-8F0C7F87DE1D}"/>
              </a:ext>
            </a:extLst>
          </p:cNvPr>
          <p:cNvSpPr/>
          <p:nvPr/>
        </p:nvSpPr>
        <p:spPr>
          <a:xfrm flipV="1">
            <a:off x="1804328" y="5577131"/>
            <a:ext cx="8837363" cy="5643"/>
          </a:xfrm>
          <a:prstGeom prst="line">
            <a:avLst/>
          </a:prstGeom>
          <a:ln w="38100">
            <a:solidFill>
              <a:srgbClr val="C6CFEF">
                <a:alpha val="70000"/>
              </a:srgbClr>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467">
              <a:solidFill>
                <a:srgbClr val="000000"/>
              </a:solidFill>
              <a:latin typeface="Helvetica Light"/>
              <a:sym typeface="Helvetica Light"/>
            </a:endParaRPr>
          </a:p>
        </p:txBody>
      </p:sp>
      <p:sp>
        <p:nvSpPr>
          <p:cNvPr id="23" name="Title 1">
            <a:extLst>
              <a:ext uri="{FF2B5EF4-FFF2-40B4-BE49-F238E27FC236}">
                <a16:creationId xmlns:a16="http://schemas.microsoft.com/office/drawing/2014/main" xmlns="" id="{75F169F6-9B08-409E-8F16-84264478E8EB}"/>
              </a:ext>
            </a:extLst>
          </p:cNvPr>
          <p:cNvSpPr>
            <a:spLocks noGrp="1"/>
          </p:cNvSpPr>
          <p:nvPr>
            <p:ph type="title"/>
          </p:nvPr>
        </p:nvSpPr>
        <p:spPr/>
        <p:txBody>
          <a:bodyPr/>
          <a:lstStyle/>
          <a:p>
            <a:r>
              <a:rPr lang="en-US" dirty="0"/>
              <a:t>Corda Enterprise mission-critical features</a:t>
            </a:r>
          </a:p>
        </p:txBody>
      </p:sp>
      <p:pic>
        <p:nvPicPr>
          <p:cNvPr id="22" name="Picture 21">
            <a:extLst>
              <a:ext uri="{FF2B5EF4-FFF2-40B4-BE49-F238E27FC236}">
                <a16:creationId xmlns:a16="http://schemas.microsoft.com/office/drawing/2014/main" xmlns="" id="{A7D9F22C-EADC-0C42-AA5A-6A461766694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4659" y="3405982"/>
            <a:ext cx="1045428" cy="1045428"/>
          </a:xfrm>
          <a:prstGeom prst="rect">
            <a:avLst/>
          </a:prstGeom>
        </p:spPr>
      </p:pic>
      <p:grpSp>
        <p:nvGrpSpPr>
          <p:cNvPr id="24" name="Group">
            <a:extLst>
              <a:ext uri="{FF2B5EF4-FFF2-40B4-BE49-F238E27FC236}">
                <a16:creationId xmlns:a16="http://schemas.microsoft.com/office/drawing/2014/main" xmlns="" id="{8E0EE215-A5BE-4B53-BBCD-7C39D21B9385}"/>
              </a:ext>
            </a:extLst>
          </p:cNvPr>
          <p:cNvGrpSpPr/>
          <p:nvPr/>
        </p:nvGrpSpPr>
        <p:grpSpPr>
          <a:xfrm>
            <a:off x="524659" y="5709806"/>
            <a:ext cx="901148" cy="656569"/>
            <a:chOff x="0" y="0"/>
            <a:chExt cx="2984500" cy="1947054"/>
          </a:xfrm>
        </p:grpSpPr>
        <p:grpSp>
          <p:nvGrpSpPr>
            <p:cNvPr id="25" name="Group">
              <a:extLst>
                <a:ext uri="{FF2B5EF4-FFF2-40B4-BE49-F238E27FC236}">
                  <a16:creationId xmlns:a16="http://schemas.microsoft.com/office/drawing/2014/main" xmlns="" id="{E564A66B-2683-4463-8A8A-A2A6C369E243}"/>
                </a:ext>
              </a:extLst>
            </p:cNvPr>
            <p:cNvGrpSpPr/>
            <p:nvPr/>
          </p:nvGrpSpPr>
          <p:grpSpPr>
            <a:xfrm>
              <a:off x="0" y="0"/>
              <a:ext cx="2984500" cy="1947055"/>
              <a:chOff x="0" y="0"/>
              <a:chExt cx="2984500" cy="1947054"/>
            </a:xfrm>
          </p:grpSpPr>
          <p:pic>
            <p:nvPicPr>
              <p:cNvPr id="28" name="Picture 22" descr="Picture 22">
                <a:extLst>
                  <a:ext uri="{FF2B5EF4-FFF2-40B4-BE49-F238E27FC236}">
                    <a16:creationId xmlns:a16="http://schemas.microsoft.com/office/drawing/2014/main" xmlns="" id="{CCFD4D94-A84A-4F26-AB02-7A9FB895800B}"/>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1053484" y="1017582"/>
                <a:ext cx="877449" cy="929473"/>
              </a:xfrm>
              <a:prstGeom prst="rect">
                <a:avLst/>
              </a:prstGeom>
              <a:ln w="12700" cap="flat">
                <a:noFill/>
                <a:miter lim="400000"/>
              </a:ln>
              <a:effectLst/>
            </p:spPr>
          </p:pic>
          <p:grpSp>
            <p:nvGrpSpPr>
              <p:cNvPr id="29" name="Group">
                <a:extLst>
                  <a:ext uri="{FF2B5EF4-FFF2-40B4-BE49-F238E27FC236}">
                    <a16:creationId xmlns:a16="http://schemas.microsoft.com/office/drawing/2014/main" xmlns="" id="{4780C568-3FD7-403A-95A5-09F06C6B53E7}"/>
                  </a:ext>
                </a:extLst>
              </p:cNvPr>
              <p:cNvGrpSpPr/>
              <p:nvPr/>
            </p:nvGrpSpPr>
            <p:grpSpPr>
              <a:xfrm>
                <a:off x="555241" y="545753"/>
                <a:ext cx="1890650" cy="1387408"/>
                <a:chOff x="0" y="0"/>
                <a:chExt cx="1890649" cy="1387407"/>
              </a:xfrm>
            </p:grpSpPr>
            <p:pic>
              <p:nvPicPr>
                <p:cNvPr id="31" name="Picture 22" descr="Picture 22">
                  <a:extLst>
                    <a:ext uri="{FF2B5EF4-FFF2-40B4-BE49-F238E27FC236}">
                      <a16:creationId xmlns:a16="http://schemas.microsoft.com/office/drawing/2014/main" xmlns="" id="{34A9082A-642D-4D7E-925B-04417B5DF5E3}"/>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516374" y="485639"/>
                  <a:ext cx="851296" cy="901769"/>
                </a:xfrm>
                <a:prstGeom prst="rect">
                  <a:avLst/>
                </a:prstGeom>
                <a:ln w="12700" cap="flat">
                  <a:noFill/>
                  <a:miter lim="400000"/>
                </a:ln>
                <a:effectLst/>
              </p:spPr>
            </p:pic>
            <p:pic>
              <p:nvPicPr>
                <p:cNvPr id="32" name="Image" descr="Image">
                  <a:extLst>
                    <a:ext uri="{FF2B5EF4-FFF2-40B4-BE49-F238E27FC236}">
                      <a16:creationId xmlns:a16="http://schemas.microsoft.com/office/drawing/2014/main" xmlns="" id="{B0C2B571-7C7C-49B5-836A-5CDC4B23F5A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0"/>
                  <a:ext cx="1890650" cy="988122"/>
                </a:xfrm>
                <a:prstGeom prst="rect">
                  <a:avLst/>
                </a:prstGeom>
                <a:ln w="12700" cap="flat">
                  <a:noFill/>
                  <a:miter lim="400000"/>
                </a:ln>
                <a:effectLst/>
              </p:spPr>
            </p:pic>
          </p:grpSp>
          <p:pic>
            <p:nvPicPr>
              <p:cNvPr id="30" name="Image" descr="Image">
                <a:extLst>
                  <a:ext uri="{FF2B5EF4-FFF2-40B4-BE49-F238E27FC236}">
                    <a16:creationId xmlns:a16="http://schemas.microsoft.com/office/drawing/2014/main" xmlns="" id="{D555B6B2-3F36-47AA-854B-343C447C7F2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0"/>
                <a:ext cx="2984500" cy="1544677"/>
              </a:xfrm>
              <a:prstGeom prst="rect">
                <a:avLst/>
              </a:prstGeom>
              <a:ln w="12700" cap="flat">
                <a:noFill/>
                <a:miter lim="400000"/>
              </a:ln>
              <a:effectLst/>
            </p:spPr>
          </p:pic>
        </p:grpSp>
        <p:sp>
          <p:nvSpPr>
            <p:cNvPr id="26" name="Line">
              <a:extLst>
                <a:ext uri="{FF2B5EF4-FFF2-40B4-BE49-F238E27FC236}">
                  <a16:creationId xmlns:a16="http://schemas.microsoft.com/office/drawing/2014/main" xmlns="" id="{60497CE1-C1FB-44B6-B40C-23A9FB178E3E}"/>
                </a:ext>
              </a:extLst>
            </p:cNvPr>
            <p:cNvSpPr/>
            <p:nvPr/>
          </p:nvSpPr>
          <p:spPr>
            <a:xfrm>
              <a:off x="358650" y="1909940"/>
              <a:ext cx="2068095" cy="1"/>
            </a:xfrm>
            <a:prstGeom prst="line">
              <a:avLst/>
            </a:prstGeom>
            <a:noFill/>
            <a:ln w="76200" cap="flat">
              <a:solidFill>
                <a:srgbClr val="D8232A"/>
              </a:solidFill>
              <a:prstDash val="solid"/>
              <a:miter lim="400000"/>
            </a:ln>
            <a:effectLst/>
          </p:spPr>
          <p:txBody>
            <a:bodyPr wrap="square" lIns="67733" tIns="67733" rIns="67733" bIns="67733" numCol="1" anchor="ctr">
              <a:noAutofit/>
            </a:bodyPr>
            <a:lstStyle/>
            <a:p>
              <a:pPr algn="ctr" defTabSz="1100639" hangingPunct="1">
                <a:lnSpc>
                  <a:spcPct val="100000"/>
                </a:lnSpc>
                <a:defRPr sz="3200">
                  <a:solidFill>
                    <a:srgbClr val="000000"/>
                  </a:solidFill>
                  <a:latin typeface="Helvetica Light"/>
                  <a:ea typeface="Helvetica Light"/>
                  <a:cs typeface="Helvetica Light"/>
                  <a:sym typeface="Helvetica Light"/>
                </a:defRPr>
              </a:pPr>
              <a:endParaRPr sz="4267" kern="1200">
                <a:solidFill>
                  <a:srgbClr val="000000"/>
                </a:solidFill>
                <a:latin typeface="Helvetica Light"/>
                <a:sym typeface="Helvetica Light"/>
              </a:endParaRPr>
            </a:p>
          </p:txBody>
        </p:sp>
      </p:grpSp>
    </p:spTree>
    <p:extLst>
      <p:ext uri="{BB962C8B-B14F-4D97-AF65-F5344CB8AC3E}">
        <p14:creationId xmlns:p14="http://schemas.microsoft.com/office/powerpoint/2010/main" val="131684829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CorDapps will bring real world business solutions to our clients"/>
          <p:cNvSpPr txBox="1">
            <a:spLocks noGrp="1"/>
          </p:cNvSpPr>
          <p:nvPr>
            <p:ph type="title"/>
          </p:nvPr>
        </p:nvSpPr>
        <p:spPr>
          <a:prstGeom prst="rect">
            <a:avLst/>
          </a:prstGeom>
        </p:spPr>
        <p:txBody>
          <a:bodyPr/>
          <a:lstStyle/>
          <a:p>
            <a:r>
              <a:rPr lang="en-US" dirty="0"/>
              <a:t>Corda and Corda Enterprise: seamless interoperability</a:t>
            </a:r>
            <a:endParaRPr dirty="0"/>
          </a:p>
        </p:txBody>
      </p:sp>
      <p:grpSp>
        <p:nvGrpSpPr>
          <p:cNvPr id="9" name="Group 8"/>
          <p:cNvGrpSpPr/>
          <p:nvPr/>
        </p:nvGrpSpPr>
        <p:grpSpPr>
          <a:xfrm>
            <a:off x="2478157" y="1192696"/>
            <a:ext cx="5890785" cy="5665305"/>
            <a:chOff x="1769165" y="819962"/>
            <a:chExt cx="4479343" cy="4323539"/>
          </a:xfrm>
        </p:grpSpPr>
        <p:sp>
          <p:nvSpPr>
            <p:cNvPr id="6" name="Rectangle 5"/>
            <p:cNvSpPr/>
            <p:nvPr/>
          </p:nvSpPr>
          <p:spPr>
            <a:xfrm>
              <a:off x="1769165" y="4711149"/>
              <a:ext cx="1262270" cy="432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lnSpc>
                  <a:spcPct val="100000"/>
                </a:lnSpc>
              </a:pPr>
              <a:endParaRPr lang="en-US" sz="1800" kern="1200">
                <a:solidFill>
                  <a:srgbClr val="FFFFFF"/>
                </a:solidFill>
                <a:latin typeface="Calibri" panose="020F0502020204030204"/>
              </a:endParaRP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02878" y="819962"/>
              <a:ext cx="4245630" cy="4219177"/>
            </a:xfrm>
            <a:prstGeom prst="rect">
              <a:avLst/>
            </a:prstGeom>
          </p:spPr>
        </p:pic>
      </p:grpSp>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521145" y="3533784"/>
            <a:ext cx="3419063" cy="860691"/>
          </a:xfrm>
          <a:prstGeom prst="rect">
            <a:avLst/>
          </a:prstGeom>
        </p:spPr>
      </p:pic>
      <p:sp>
        <p:nvSpPr>
          <p:cNvPr id="3" name="Rectangle 2">
            <a:extLst>
              <a:ext uri="{FF2B5EF4-FFF2-40B4-BE49-F238E27FC236}">
                <a16:creationId xmlns:a16="http://schemas.microsoft.com/office/drawing/2014/main" xmlns="" id="{06B7A462-FF6E-6D46-9590-F0E7DB939F2E}"/>
              </a:ext>
            </a:extLst>
          </p:cNvPr>
          <p:cNvSpPr/>
          <p:nvPr/>
        </p:nvSpPr>
        <p:spPr>
          <a:xfrm>
            <a:off x="2373086" y="6291473"/>
            <a:ext cx="1765083" cy="81642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50880263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7"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03" y="2216384"/>
            <a:ext cx="12141904" cy="2381251"/>
          </a:xfrm>
          <a:prstGeom prst="rect">
            <a:avLst/>
          </a:prstGeom>
          <a:ln w="12700">
            <a:miter lim="400000"/>
          </a:ln>
        </p:spPr>
      </p:pic>
      <p:sp>
        <p:nvSpPr>
          <p:cNvPr id="780" name="CorDapps will bring real world business solutions to our clients"/>
          <p:cNvSpPr txBox="1">
            <a:spLocks noGrp="1"/>
          </p:cNvSpPr>
          <p:nvPr>
            <p:ph type="title"/>
          </p:nvPr>
        </p:nvSpPr>
        <p:spPr>
          <a:prstGeom prst="rect">
            <a:avLst/>
          </a:prstGeom>
        </p:spPr>
        <p:txBody>
          <a:bodyPr/>
          <a:lstStyle/>
          <a:p>
            <a:r>
              <a:rPr lang="en-US" dirty="0"/>
              <a:t>Blockchain for every business in every industry</a:t>
            </a:r>
            <a:endParaRPr dirty="0"/>
          </a:p>
        </p:txBody>
      </p:sp>
      <p:sp>
        <p:nvSpPr>
          <p:cNvPr id="797" name="CorDapps are distributed top of stack applications built on Corda, made enterprise ready by our partner network. They focus on the key areas of Financial Services:"/>
          <p:cNvSpPr txBox="1"/>
          <p:nvPr/>
        </p:nvSpPr>
        <p:spPr>
          <a:xfrm>
            <a:off x="357272" y="1207836"/>
            <a:ext cx="11362865" cy="1058751"/>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pPr defTabSz="914377" hangingPunct="1">
              <a:lnSpc>
                <a:spcPct val="100000"/>
              </a:lnSpc>
              <a:spcBef>
                <a:spcPts val="751"/>
              </a:spcBef>
              <a:defRPr sz="4200">
                <a:solidFill>
                  <a:srgbClr val="565962"/>
                </a:solidFill>
              </a:defRPr>
            </a:pPr>
            <a:r>
              <a:rPr lang="en-US" sz="2100" dirty="0">
                <a:solidFill>
                  <a:srgbClr val="565962"/>
                </a:solidFill>
                <a:latin typeface="Poppins Medium"/>
                <a:ea typeface="Poppins Medium"/>
                <a:cs typeface="Poppins Medium"/>
                <a:sym typeface="Poppins Medium"/>
              </a:rPr>
              <a:t>Select a version of Corda that fits your unique needs – regardless of industry, size, budget, and stage of development </a:t>
            </a:r>
          </a:p>
          <a:p>
            <a:pPr defTabSz="228594">
              <a:spcBef>
                <a:spcPts val="751"/>
              </a:spcBef>
              <a:defRPr sz="4200">
                <a:solidFill>
                  <a:srgbClr val="565962"/>
                </a:solidFill>
              </a:defRPr>
            </a:pPr>
            <a:endParaRPr sz="2100" dirty="0">
              <a:solidFill>
                <a:srgbClr val="565962"/>
              </a:solidFill>
              <a:latin typeface="Poppins ExtraLight"/>
              <a:cs typeface="Poppins ExtraLight"/>
            </a:endParaRPr>
          </a:p>
        </p:txBody>
      </p:sp>
      <p:pic>
        <p:nvPicPr>
          <p:cNvPr id="798" name="Picture 22" descr="Picture 2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427335" y="3271918"/>
            <a:ext cx="1257808" cy="1332381"/>
          </a:xfrm>
          <a:prstGeom prst="rect">
            <a:avLst/>
          </a:prstGeom>
          <a:ln w="12700">
            <a:miter lim="400000"/>
          </a:ln>
        </p:spPr>
      </p:pic>
      <p:sp>
        <p:nvSpPr>
          <p:cNvPr id="805" name="Line"/>
          <p:cNvSpPr/>
          <p:nvPr/>
        </p:nvSpPr>
        <p:spPr>
          <a:xfrm>
            <a:off x="898647" y="2949839"/>
            <a:ext cx="1192499" cy="271428"/>
          </a:xfrm>
          <a:custGeom>
            <a:avLst/>
            <a:gdLst/>
            <a:ahLst/>
            <a:cxnLst>
              <a:cxn ang="0">
                <a:pos x="wd2" y="hd2"/>
              </a:cxn>
              <a:cxn ang="5400000">
                <a:pos x="wd2" y="hd2"/>
              </a:cxn>
              <a:cxn ang="10800000">
                <a:pos x="wd2" y="hd2"/>
              </a:cxn>
              <a:cxn ang="16200000">
                <a:pos x="wd2" y="hd2"/>
              </a:cxn>
            </a:cxnLst>
            <a:rect l="0" t="0" r="r" b="b"/>
            <a:pathLst>
              <a:path w="21600" h="21600" extrusionOk="0">
                <a:moveTo>
                  <a:pt x="0" y="1"/>
                </a:moveTo>
                <a:lnTo>
                  <a:pt x="16798" y="0"/>
                </a:lnTo>
                <a:lnTo>
                  <a:pt x="21600" y="21600"/>
                </a:lnTo>
              </a:path>
            </a:pathLst>
          </a:custGeom>
          <a:ln w="12700">
            <a:solidFill>
              <a:srgbClr val="8D93A9">
                <a:alpha val="70000"/>
              </a:srgbClr>
            </a:solidFill>
            <a:miter lim="400000"/>
            <a:tailEnd type="oval"/>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solidFill>
                <a:srgbClr val="000000"/>
              </a:solidFill>
              <a:latin typeface="Helvetica Light"/>
              <a:sym typeface="Helvetica Light"/>
            </a:endParaRPr>
          </a:p>
        </p:txBody>
      </p:sp>
      <p:sp>
        <p:nvSpPr>
          <p:cNvPr id="806" name="CorDapps"/>
          <p:cNvSpPr txBox="1"/>
          <p:nvPr/>
        </p:nvSpPr>
        <p:spPr>
          <a:xfrm>
            <a:off x="884781" y="2738110"/>
            <a:ext cx="756938" cy="19684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nSpc>
                <a:spcPct val="90000"/>
              </a:lnSpc>
              <a:spcBef>
                <a:spcPts val="4000"/>
              </a:spcBef>
              <a:defRPr sz="2100" cap="all" spc="210">
                <a:solidFill>
                  <a:srgbClr val="D8232A"/>
                </a:solidFill>
                <a:latin typeface="Poppins Bold"/>
                <a:ea typeface="Poppins Bold"/>
                <a:cs typeface="Poppins Bold"/>
                <a:sym typeface="Poppins Bold"/>
              </a:defRPr>
            </a:lvl1pPr>
          </a:lstStyle>
          <a:p>
            <a:pPr defTabSz="228594">
              <a:spcBef>
                <a:spcPts val="2000"/>
              </a:spcBef>
              <a:defRPr>
                <a:latin typeface="Poppins Regular"/>
                <a:ea typeface="Poppins Regular"/>
                <a:cs typeface="Poppins Regular"/>
                <a:sym typeface="Poppins Regular"/>
              </a:defRPr>
            </a:pPr>
            <a:r>
              <a:rPr sz="1051" spc="105">
                <a:latin typeface="Poppins Regular"/>
                <a:sym typeface="Poppins Regular"/>
              </a:rPr>
              <a:t>CorDapps</a:t>
            </a:r>
          </a:p>
        </p:txBody>
      </p:sp>
      <p:sp>
        <p:nvSpPr>
          <p:cNvPr id="807" name="PARTNERS"/>
          <p:cNvSpPr txBox="1"/>
          <p:nvPr/>
        </p:nvSpPr>
        <p:spPr>
          <a:xfrm>
            <a:off x="3347440" y="3686013"/>
            <a:ext cx="734496" cy="19684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nSpc>
                <a:spcPct val="90000"/>
              </a:lnSpc>
              <a:spcBef>
                <a:spcPts val="4000"/>
              </a:spcBef>
              <a:defRPr sz="2100" cap="all" spc="210">
                <a:solidFill>
                  <a:srgbClr val="D8232A"/>
                </a:solidFill>
                <a:latin typeface="Poppins Bold"/>
                <a:ea typeface="Poppins Bold"/>
                <a:cs typeface="Poppins Bold"/>
                <a:sym typeface="Poppins Bold"/>
              </a:defRPr>
            </a:lvl1pPr>
          </a:lstStyle>
          <a:p>
            <a:pPr defTabSz="228594">
              <a:spcBef>
                <a:spcPts val="2000"/>
              </a:spcBef>
              <a:defRPr>
                <a:latin typeface="Poppins Regular"/>
                <a:ea typeface="Poppins Regular"/>
                <a:cs typeface="Poppins Regular"/>
                <a:sym typeface="Poppins Regular"/>
              </a:defRPr>
            </a:pPr>
            <a:r>
              <a:rPr sz="1051" spc="105">
                <a:latin typeface="Poppins Regular"/>
                <a:sym typeface="Poppins Regular"/>
              </a:rPr>
              <a:t>PARTNERS</a:t>
            </a:r>
          </a:p>
        </p:txBody>
      </p:sp>
      <p:sp>
        <p:nvSpPr>
          <p:cNvPr id="808" name="Line"/>
          <p:cNvSpPr/>
          <p:nvPr/>
        </p:nvSpPr>
        <p:spPr>
          <a:xfrm rot="10800000">
            <a:off x="2895160" y="3373622"/>
            <a:ext cx="1192499" cy="271428"/>
          </a:xfrm>
          <a:custGeom>
            <a:avLst/>
            <a:gdLst/>
            <a:ahLst/>
            <a:cxnLst>
              <a:cxn ang="0">
                <a:pos x="wd2" y="hd2"/>
              </a:cxn>
              <a:cxn ang="5400000">
                <a:pos x="wd2" y="hd2"/>
              </a:cxn>
              <a:cxn ang="10800000">
                <a:pos x="wd2" y="hd2"/>
              </a:cxn>
              <a:cxn ang="16200000">
                <a:pos x="wd2" y="hd2"/>
              </a:cxn>
            </a:cxnLst>
            <a:rect l="0" t="0" r="r" b="b"/>
            <a:pathLst>
              <a:path w="21600" h="21600" extrusionOk="0">
                <a:moveTo>
                  <a:pt x="0" y="1"/>
                </a:moveTo>
                <a:lnTo>
                  <a:pt x="16798" y="0"/>
                </a:lnTo>
                <a:lnTo>
                  <a:pt x="21600" y="21600"/>
                </a:lnTo>
              </a:path>
            </a:pathLst>
          </a:custGeom>
          <a:ln w="12700">
            <a:solidFill>
              <a:srgbClr val="8D93A9">
                <a:alpha val="70000"/>
              </a:srgbClr>
            </a:solidFill>
            <a:miter lim="400000"/>
            <a:tailEnd type="oval"/>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solidFill>
                <a:srgbClr val="000000"/>
              </a:solidFill>
              <a:latin typeface="Helvetica Light"/>
              <a:sym typeface="Helvetica Light"/>
            </a:endParaRPr>
          </a:p>
        </p:txBody>
      </p:sp>
      <p:sp>
        <p:nvSpPr>
          <p:cNvPr id="37" name="How blockchain can drive efficiency, cost saving and risk reduction across the insurance landscape"/>
          <p:cNvSpPr txBox="1"/>
          <p:nvPr/>
        </p:nvSpPr>
        <p:spPr>
          <a:xfrm>
            <a:off x="1509491" y="5554420"/>
            <a:ext cx="4128000" cy="38985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nSpc>
                <a:spcPct val="90000"/>
              </a:lnSpc>
              <a:spcBef>
                <a:spcPts val="1500"/>
              </a:spcBef>
              <a:defRPr sz="2200">
                <a:solidFill>
                  <a:srgbClr val="53585F"/>
                </a:solidFill>
                <a:latin typeface="Poppins Regular"/>
                <a:ea typeface="Poppins Regular"/>
                <a:cs typeface="Poppins Regular"/>
                <a:sym typeface="Poppins Regular"/>
              </a:defRPr>
            </a:lvl1pPr>
          </a:lstStyle>
          <a:p>
            <a:pPr defTabSz="228594">
              <a:lnSpc>
                <a:spcPct val="100000"/>
              </a:lnSpc>
              <a:spcBef>
                <a:spcPts val="751"/>
              </a:spcBef>
              <a:defRPr/>
            </a:pPr>
            <a:r>
              <a:rPr lang="en-US" sz="1100" dirty="0"/>
              <a:t>Freely available as open source code. Download the platform and start developing on it today.</a:t>
            </a:r>
            <a:endParaRPr sz="1100" dirty="0"/>
          </a:p>
        </p:txBody>
      </p:sp>
      <p:sp>
        <p:nvSpPr>
          <p:cNvPr id="38" name="Representing digital cash on blockchain, domestic and International payments systems, including CBDC and non-CBDC activity"/>
          <p:cNvSpPr txBox="1"/>
          <p:nvPr/>
        </p:nvSpPr>
        <p:spPr>
          <a:xfrm>
            <a:off x="6313075" y="5554421"/>
            <a:ext cx="4128000" cy="559127"/>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lnSpc>
                <a:spcPct val="90000"/>
              </a:lnSpc>
              <a:spcBef>
                <a:spcPts val="1500"/>
              </a:spcBef>
              <a:defRPr sz="2200">
                <a:solidFill>
                  <a:srgbClr val="53585F"/>
                </a:solidFill>
                <a:latin typeface="Poppins Regular"/>
                <a:ea typeface="Poppins Regular"/>
                <a:cs typeface="Poppins Regular"/>
                <a:sym typeface="Poppins Regular"/>
              </a:defRPr>
            </a:lvl1pPr>
          </a:lstStyle>
          <a:p>
            <a:pPr defTabSz="228594">
              <a:lnSpc>
                <a:spcPct val="100000"/>
              </a:lnSpc>
              <a:spcBef>
                <a:spcPts val="751"/>
              </a:spcBef>
              <a:defRPr/>
            </a:pPr>
            <a:r>
              <a:rPr lang="en-US" sz="1100" dirty="0"/>
              <a:t>Commercial distribution of Corda software with additional mission-critical capabilities specifically optimized to meet the demands of modern day businesses.</a:t>
            </a:r>
            <a:endParaRPr sz="1100" dirty="0"/>
          </a:p>
        </p:txBody>
      </p:sp>
      <p:grpSp>
        <p:nvGrpSpPr>
          <p:cNvPr id="4" name="Group 3"/>
          <p:cNvGrpSpPr/>
          <p:nvPr/>
        </p:nvGrpSpPr>
        <p:grpSpPr>
          <a:xfrm>
            <a:off x="1509491" y="5169884"/>
            <a:ext cx="4128000" cy="299160"/>
            <a:chOff x="1942192" y="3265591"/>
            <a:chExt cx="2494377" cy="224370"/>
          </a:xfrm>
        </p:grpSpPr>
        <p:sp>
          <p:nvSpPr>
            <p:cNvPr id="33" name="Rectangle"/>
            <p:cNvSpPr/>
            <p:nvPr/>
          </p:nvSpPr>
          <p:spPr>
            <a:xfrm>
              <a:off x="1942192" y="3266823"/>
              <a:ext cx="2494377" cy="223138"/>
            </a:xfrm>
            <a:prstGeom prst="rect">
              <a:avLst/>
            </a:prstGeom>
            <a:solidFill>
              <a:srgbClr val="D8232A"/>
            </a:solidFill>
            <a:ln w="12700">
              <a:miter lim="400000"/>
            </a:ln>
          </p:spPr>
          <p:txBody>
            <a:bodyPr lIns="25400" tIns="25400" rIns="25400" bIns="25400" anchor="ctr">
              <a:spAutoFit/>
            </a:bodyPr>
            <a:lstStyle/>
            <a:p>
              <a:pPr algn="ctr" defTabSz="412740">
                <a:lnSpc>
                  <a:spcPct val="100000"/>
                </a:lnSpc>
                <a:defRPr sz="3200">
                  <a:latin typeface="Helvetica Light"/>
                  <a:ea typeface="Helvetica Light"/>
                  <a:cs typeface="Helvetica Light"/>
                  <a:sym typeface="Helvetica Light"/>
                </a:defRPr>
              </a:pPr>
              <a:endParaRPr sz="1600">
                <a:latin typeface="Helvetica Light"/>
                <a:sym typeface="Helvetica Light"/>
              </a:endParaRPr>
            </a:p>
          </p:txBody>
        </p:sp>
        <p:sp>
          <p:nvSpPr>
            <p:cNvPr id="41" name="Insurance"/>
            <p:cNvSpPr txBox="1"/>
            <p:nvPr/>
          </p:nvSpPr>
          <p:spPr>
            <a:xfrm>
              <a:off x="2023580" y="3265591"/>
              <a:ext cx="1577225" cy="19726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nSpc>
                  <a:spcPct val="90000"/>
                </a:lnSpc>
                <a:spcBef>
                  <a:spcPts val="3000"/>
                </a:spcBef>
                <a:defRPr sz="2500">
                  <a:latin typeface="Poppins Bold"/>
                  <a:ea typeface="Poppins Bold"/>
                  <a:cs typeface="Poppins Bold"/>
                  <a:sym typeface="Poppins Bold"/>
                </a:defRPr>
              </a:lvl1pPr>
            </a:lstStyle>
            <a:p>
              <a:pPr defTabSz="228594">
                <a:lnSpc>
                  <a:spcPct val="110000"/>
                </a:lnSpc>
                <a:spcBef>
                  <a:spcPts val="1500"/>
                </a:spcBef>
                <a:defRPr/>
              </a:pPr>
              <a:r>
                <a:rPr lang="en-US" sz="1251" b="1" dirty="0"/>
                <a:t>Corda (open source)</a:t>
              </a:r>
              <a:endParaRPr sz="1251" b="1" dirty="0"/>
            </a:p>
          </p:txBody>
        </p:sp>
      </p:grpSp>
      <p:grpSp>
        <p:nvGrpSpPr>
          <p:cNvPr id="3" name="Group 2"/>
          <p:cNvGrpSpPr/>
          <p:nvPr/>
        </p:nvGrpSpPr>
        <p:grpSpPr>
          <a:xfrm>
            <a:off x="6313075" y="5157659"/>
            <a:ext cx="4128000" cy="297518"/>
            <a:chOff x="5065743" y="3365440"/>
            <a:chExt cx="2494377" cy="223138"/>
          </a:xfrm>
        </p:grpSpPr>
        <p:sp>
          <p:nvSpPr>
            <p:cNvPr id="34" name="Rectangle"/>
            <p:cNvSpPr/>
            <p:nvPr/>
          </p:nvSpPr>
          <p:spPr>
            <a:xfrm>
              <a:off x="5065743" y="3365440"/>
              <a:ext cx="2494377" cy="223138"/>
            </a:xfrm>
            <a:prstGeom prst="rect">
              <a:avLst/>
            </a:prstGeom>
            <a:solidFill>
              <a:srgbClr val="D8232A"/>
            </a:solidFill>
            <a:ln w="12700">
              <a:miter lim="400000"/>
            </a:ln>
          </p:spPr>
          <p:txBody>
            <a:bodyPr lIns="25400" tIns="25400" rIns="25400" bIns="25400" anchor="ctr">
              <a:spAutoFit/>
            </a:bodyPr>
            <a:lstStyle/>
            <a:p>
              <a:pPr algn="ctr" defTabSz="412740">
                <a:lnSpc>
                  <a:spcPct val="100000"/>
                </a:lnSpc>
                <a:defRPr sz="3200">
                  <a:latin typeface="Helvetica Light"/>
                  <a:ea typeface="Helvetica Light"/>
                  <a:cs typeface="Helvetica Light"/>
                  <a:sym typeface="Helvetica Light"/>
                </a:defRPr>
              </a:pPr>
              <a:endParaRPr sz="1600">
                <a:latin typeface="Helvetica Light"/>
                <a:sym typeface="Helvetica Light"/>
              </a:endParaRPr>
            </a:p>
          </p:txBody>
        </p:sp>
        <p:sp>
          <p:nvSpPr>
            <p:cNvPr id="42" name="Cash and payments"/>
            <p:cNvSpPr txBox="1"/>
            <p:nvPr/>
          </p:nvSpPr>
          <p:spPr>
            <a:xfrm>
              <a:off x="5147467" y="3374619"/>
              <a:ext cx="1416359" cy="19726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a:lnSpc>
                  <a:spcPct val="90000"/>
                </a:lnSpc>
                <a:spcBef>
                  <a:spcPts val="3000"/>
                </a:spcBef>
                <a:defRPr sz="2500">
                  <a:latin typeface="Poppins Bold"/>
                  <a:ea typeface="Poppins Bold"/>
                  <a:cs typeface="Poppins Bold"/>
                  <a:sym typeface="Poppins Bold"/>
                </a:defRPr>
              </a:lvl1pPr>
            </a:lstStyle>
            <a:p>
              <a:pPr defTabSz="228594">
                <a:lnSpc>
                  <a:spcPct val="110000"/>
                </a:lnSpc>
                <a:spcBef>
                  <a:spcPts val="1500"/>
                </a:spcBef>
                <a:defRPr/>
              </a:pPr>
              <a:r>
                <a:rPr lang="en-US" sz="1251" b="1" dirty="0"/>
                <a:t>Corda Enterprise</a:t>
              </a:r>
              <a:endParaRPr sz="1251" b="1" dirty="0"/>
            </a:p>
          </p:txBody>
        </p:sp>
      </p:grpSp>
      <p:pic>
        <p:nvPicPr>
          <p:cNvPr id="59" name="Picture 58">
            <a:extLst>
              <a:ext uri="{FF2B5EF4-FFF2-40B4-BE49-F238E27FC236}">
                <a16:creationId xmlns:a16="http://schemas.microsoft.com/office/drawing/2014/main" xmlns="" id="{00CD45F7-67F1-424A-9EBC-1FF35CCCDB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99845" y="4426241"/>
            <a:ext cx="750855" cy="750855"/>
          </a:xfrm>
          <a:prstGeom prst="rect">
            <a:avLst/>
          </a:prstGeom>
        </p:spPr>
      </p:pic>
      <p:pic>
        <p:nvPicPr>
          <p:cNvPr id="26" name="Image" descr="Image">
            <a:extLst>
              <a:ext uri="{FF2B5EF4-FFF2-40B4-BE49-F238E27FC236}">
                <a16:creationId xmlns:a16="http://schemas.microsoft.com/office/drawing/2014/main" xmlns="" id="{FBFD68C1-AD8E-4501-AFD4-00CF2D7C00D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83459" y="4491324"/>
            <a:ext cx="526949" cy="503589"/>
          </a:xfrm>
          <a:prstGeom prst="rect">
            <a:avLst/>
          </a:prstGeom>
          <a:ln w="12700" cap="flat">
            <a:noFill/>
            <a:miter lim="400000"/>
          </a:ln>
          <a:effectLst/>
        </p:spPr>
      </p:pic>
      <p:pic>
        <p:nvPicPr>
          <p:cNvPr id="27" name="Image" descr="Image">
            <a:extLst>
              <a:ext uri="{FF2B5EF4-FFF2-40B4-BE49-F238E27FC236}">
                <a16:creationId xmlns:a16="http://schemas.microsoft.com/office/drawing/2014/main" xmlns="" id="{3B061795-E3C2-45E2-8526-295599147AC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57726" y="4566155"/>
            <a:ext cx="490228" cy="423840"/>
          </a:xfrm>
          <a:prstGeom prst="rect">
            <a:avLst/>
          </a:prstGeom>
          <a:ln w="12700">
            <a:miter lim="400000"/>
          </a:ln>
        </p:spPr>
      </p:pic>
      <p:pic>
        <p:nvPicPr>
          <p:cNvPr id="28" name="Picture 27">
            <a:extLst>
              <a:ext uri="{FF2B5EF4-FFF2-40B4-BE49-F238E27FC236}">
                <a16:creationId xmlns:a16="http://schemas.microsoft.com/office/drawing/2014/main" xmlns="" id="{A7D9F22C-EADC-0C42-AA5A-6A461766694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421627" y="4426211"/>
            <a:ext cx="675063" cy="675063"/>
          </a:xfrm>
          <a:prstGeom prst="rect">
            <a:avLst/>
          </a:prstGeom>
        </p:spPr>
      </p:pic>
      <p:pic>
        <p:nvPicPr>
          <p:cNvPr id="29" name="Picture 28">
            <a:extLst>
              <a:ext uri="{FF2B5EF4-FFF2-40B4-BE49-F238E27FC236}">
                <a16:creationId xmlns:a16="http://schemas.microsoft.com/office/drawing/2014/main" xmlns="" id="{8DC971BF-359E-4306-8E86-9E834552451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72173" y="4452729"/>
            <a:ext cx="689948" cy="689948"/>
          </a:xfrm>
          <a:prstGeom prst="rect">
            <a:avLst/>
          </a:prstGeom>
        </p:spPr>
      </p:pic>
      <p:pic>
        <p:nvPicPr>
          <p:cNvPr id="31" name="Picture 30">
            <a:extLst>
              <a:ext uri="{FF2B5EF4-FFF2-40B4-BE49-F238E27FC236}">
                <a16:creationId xmlns:a16="http://schemas.microsoft.com/office/drawing/2014/main" xmlns="" id="{00CD45F7-67F1-424A-9EBC-1FF35CCCDB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3378" y="4426241"/>
            <a:ext cx="750855" cy="750855"/>
          </a:xfrm>
          <a:prstGeom prst="rect">
            <a:avLst/>
          </a:prstGeom>
        </p:spPr>
      </p:pic>
      <p:grpSp>
        <p:nvGrpSpPr>
          <p:cNvPr id="32" name="Group">
            <a:extLst>
              <a:ext uri="{FF2B5EF4-FFF2-40B4-BE49-F238E27FC236}">
                <a16:creationId xmlns:a16="http://schemas.microsoft.com/office/drawing/2014/main" xmlns="" id="{8E0EE215-A5BE-4B53-BBCD-7C39D21B9385}"/>
              </a:ext>
            </a:extLst>
          </p:cNvPr>
          <p:cNvGrpSpPr/>
          <p:nvPr/>
        </p:nvGrpSpPr>
        <p:grpSpPr>
          <a:xfrm>
            <a:off x="9860342" y="4611757"/>
            <a:ext cx="443991" cy="306003"/>
            <a:chOff x="0" y="0"/>
            <a:chExt cx="2984500" cy="1947054"/>
          </a:xfrm>
        </p:grpSpPr>
        <p:grpSp>
          <p:nvGrpSpPr>
            <p:cNvPr id="35" name="Group">
              <a:extLst>
                <a:ext uri="{FF2B5EF4-FFF2-40B4-BE49-F238E27FC236}">
                  <a16:creationId xmlns:a16="http://schemas.microsoft.com/office/drawing/2014/main" xmlns="" id="{E564A66B-2683-4463-8A8A-A2A6C369E243}"/>
                </a:ext>
              </a:extLst>
            </p:cNvPr>
            <p:cNvGrpSpPr/>
            <p:nvPr/>
          </p:nvGrpSpPr>
          <p:grpSpPr>
            <a:xfrm>
              <a:off x="0" y="0"/>
              <a:ext cx="2984500" cy="1947055"/>
              <a:chOff x="0" y="0"/>
              <a:chExt cx="2984500" cy="1947054"/>
            </a:xfrm>
          </p:grpSpPr>
          <p:pic>
            <p:nvPicPr>
              <p:cNvPr id="39" name="Picture 22" descr="Picture 22">
                <a:extLst>
                  <a:ext uri="{FF2B5EF4-FFF2-40B4-BE49-F238E27FC236}">
                    <a16:creationId xmlns:a16="http://schemas.microsoft.com/office/drawing/2014/main" xmlns="" id="{CCFD4D94-A84A-4F26-AB02-7A9FB895800B}"/>
                  </a:ext>
                </a:extLst>
              </p:cNvPr>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1053484" y="1017582"/>
                <a:ext cx="877449" cy="929473"/>
              </a:xfrm>
              <a:prstGeom prst="rect">
                <a:avLst/>
              </a:prstGeom>
              <a:ln w="12700" cap="flat">
                <a:noFill/>
                <a:miter lim="400000"/>
              </a:ln>
              <a:effectLst/>
            </p:spPr>
          </p:pic>
          <p:grpSp>
            <p:nvGrpSpPr>
              <p:cNvPr id="40" name="Group">
                <a:extLst>
                  <a:ext uri="{FF2B5EF4-FFF2-40B4-BE49-F238E27FC236}">
                    <a16:creationId xmlns:a16="http://schemas.microsoft.com/office/drawing/2014/main" xmlns="" id="{4780C568-3FD7-403A-95A5-09F06C6B53E7}"/>
                  </a:ext>
                </a:extLst>
              </p:cNvPr>
              <p:cNvGrpSpPr/>
              <p:nvPr/>
            </p:nvGrpSpPr>
            <p:grpSpPr>
              <a:xfrm>
                <a:off x="555241" y="545753"/>
                <a:ext cx="1890650" cy="1387408"/>
                <a:chOff x="0" y="0"/>
                <a:chExt cx="1890649" cy="1387407"/>
              </a:xfrm>
            </p:grpSpPr>
            <p:pic>
              <p:nvPicPr>
                <p:cNvPr id="44" name="Picture 22" descr="Picture 22">
                  <a:extLst>
                    <a:ext uri="{FF2B5EF4-FFF2-40B4-BE49-F238E27FC236}">
                      <a16:creationId xmlns:a16="http://schemas.microsoft.com/office/drawing/2014/main" xmlns="" id="{34A9082A-642D-4D7E-925B-04417B5DF5E3}"/>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516374" y="485639"/>
                  <a:ext cx="851296" cy="901769"/>
                </a:xfrm>
                <a:prstGeom prst="rect">
                  <a:avLst/>
                </a:prstGeom>
                <a:ln w="12700" cap="flat">
                  <a:noFill/>
                  <a:miter lim="400000"/>
                </a:ln>
                <a:effectLst/>
              </p:spPr>
            </p:pic>
            <p:pic>
              <p:nvPicPr>
                <p:cNvPr id="45" name="Image" descr="Image">
                  <a:extLst>
                    <a:ext uri="{FF2B5EF4-FFF2-40B4-BE49-F238E27FC236}">
                      <a16:creationId xmlns:a16="http://schemas.microsoft.com/office/drawing/2014/main" xmlns="" id="{B0C2B571-7C7C-49B5-836A-5CDC4B23F5A2}"/>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0" y="0"/>
                  <a:ext cx="1890650" cy="988122"/>
                </a:xfrm>
                <a:prstGeom prst="rect">
                  <a:avLst/>
                </a:prstGeom>
                <a:ln w="12700" cap="flat">
                  <a:noFill/>
                  <a:miter lim="400000"/>
                </a:ln>
                <a:effectLst/>
              </p:spPr>
            </p:pic>
          </p:grpSp>
          <p:pic>
            <p:nvPicPr>
              <p:cNvPr id="43" name="Image" descr="Image">
                <a:extLst>
                  <a:ext uri="{FF2B5EF4-FFF2-40B4-BE49-F238E27FC236}">
                    <a16:creationId xmlns:a16="http://schemas.microsoft.com/office/drawing/2014/main" xmlns="" id="{D555B6B2-3F36-47AA-854B-343C447C7F2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0" y="0"/>
                <a:ext cx="2984500" cy="1544677"/>
              </a:xfrm>
              <a:prstGeom prst="rect">
                <a:avLst/>
              </a:prstGeom>
              <a:ln w="12700" cap="flat">
                <a:noFill/>
                <a:miter lim="400000"/>
              </a:ln>
              <a:effectLst/>
            </p:spPr>
          </p:pic>
        </p:grpSp>
        <p:sp>
          <p:nvSpPr>
            <p:cNvPr id="36" name="Line">
              <a:extLst>
                <a:ext uri="{FF2B5EF4-FFF2-40B4-BE49-F238E27FC236}">
                  <a16:creationId xmlns:a16="http://schemas.microsoft.com/office/drawing/2014/main" xmlns="" id="{60497CE1-C1FB-44B6-B40C-23A9FB178E3E}"/>
                </a:ext>
              </a:extLst>
            </p:cNvPr>
            <p:cNvSpPr/>
            <p:nvPr/>
          </p:nvSpPr>
          <p:spPr>
            <a:xfrm>
              <a:off x="358650" y="1909940"/>
              <a:ext cx="2068095" cy="1"/>
            </a:xfrm>
            <a:prstGeom prst="line">
              <a:avLst/>
            </a:prstGeom>
            <a:noFill/>
            <a:ln w="76200" cap="flat">
              <a:solidFill>
                <a:srgbClr val="D8232A"/>
              </a:solidFill>
              <a:prstDash val="solid"/>
              <a:miter lim="400000"/>
            </a:ln>
            <a:effectLst/>
          </p:spPr>
          <p:txBody>
            <a:bodyPr wrap="square" lIns="67733" tIns="67733" rIns="67733" bIns="67733" numCol="1" anchor="ctr">
              <a:noAutofit/>
            </a:bodyPr>
            <a:lstStyle/>
            <a:p>
              <a:pPr algn="ctr" defTabSz="1100639" hangingPunct="1">
                <a:lnSpc>
                  <a:spcPct val="100000"/>
                </a:lnSpc>
                <a:defRPr sz="3200">
                  <a:solidFill>
                    <a:srgbClr val="000000"/>
                  </a:solidFill>
                  <a:latin typeface="Helvetica Light"/>
                  <a:ea typeface="Helvetica Light"/>
                  <a:cs typeface="Helvetica Light"/>
                  <a:sym typeface="Helvetica Light"/>
                </a:defRPr>
              </a:pPr>
              <a:endParaRPr sz="4267" kern="1200">
                <a:solidFill>
                  <a:srgbClr val="000000"/>
                </a:solidFill>
                <a:latin typeface="Helvetica Light"/>
                <a:sym typeface="Helvetica Light"/>
              </a:endParaRPr>
            </a:p>
          </p:txBody>
        </p:sp>
      </p:grpSp>
      <p:pic>
        <p:nvPicPr>
          <p:cNvPr id="5" name="Picture 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668533" y="4611758"/>
            <a:ext cx="520843" cy="454869"/>
          </a:xfrm>
          <a:prstGeom prst="rect">
            <a:avLst/>
          </a:prstGeom>
        </p:spPr>
      </p:pic>
      <p:cxnSp>
        <p:nvCxnSpPr>
          <p:cNvPr id="7" name="Straight Connector 6"/>
          <p:cNvCxnSpPr/>
          <p:nvPr/>
        </p:nvCxnSpPr>
        <p:spPr>
          <a:xfrm>
            <a:off x="1497407" y="6235104"/>
            <a:ext cx="4132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308887" y="6235104"/>
            <a:ext cx="41321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56909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59839310-F292-654B-8B54-A0AF65F0248B}"/>
              </a:ext>
            </a:extLst>
          </p:cNvPr>
          <p:cNvSpPr>
            <a:spLocks noGrp="1"/>
          </p:cNvSpPr>
          <p:nvPr>
            <p:ph type="body" sz="quarter" idx="10"/>
          </p:nvPr>
        </p:nvSpPr>
        <p:spPr/>
        <p:txBody>
          <a:bodyPr/>
          <a:lstStyle/>
          <a:p>
            <a:r>
              <a:rPr lang="en-US" dirty="0"/>
              <a:t>06</a:t>
            </a:r>
          </a:p>
        </p:txBody>
      </p:sp>
      <p:sp>
        <p:nvSpPr>
          <p:cNvPr id="2" name="Title 1">
            <a:extLst>
              <a:ext uri="{FF2B5EF4-FFF2-40B4-BE49-F238E27FC236}">
                <a16:creationId xmlns:a16="http://schemas.microsoft.com/office/drawing/2014/main" xmlns="" id="{56BE8D54-105A-4B4F-A149-F7476E3F66D7}"/>
              </a:ext>
            </a:extLst>
          </p:cNvPr>
          <p:cNvSpPr>
            <a:spLocks noGrp="1"/>
          </p:cNvSpPr>
          <p:nvPr>
            <p:ph type="title"/>
          </p:nvPr>
        </p:nvSpPr>
        <p:spPr/>
        <p:txBody>
          <a:bodyPr/>
          <a:lstStyle/>
          <a:p>
            <a:r>
              <a:rPr lang="en-US"/>
              <a:t>Ready for Production</a:t>
            </a:r>
            <a:endParaRPr lang="en-US" dirty="0"/>
          </a:p>
        </p:txBody>
      </p:sp>
      <p:sp>
        <p:nvSpPr>
          <p:cNvPr id="4" name="Text Placeholder 3">
            <a:extLst>
              <a:ext uri="{FF2B5EF4-FFF2-40B4-BE49-F238E27FC236}">
                <a16:creationId xmlns:a16="http://schemas.microsoft.com/office/drawing/2014/main" xmlns="" id="{5C48FFD7-950D-D942-80C3-40ECC9A08555}"/>
              </a:ext>
            </a:extLst>
          </p:cNvPr>
          <p:cNvSpPr>
            <a:spLocks noGrp="1"/>
          </p:cNvSpPr>
          <p:nvPr>
            <p:ph type="body" sz="quarter" idx="11"/>
          </p:nvPr>
        </p:nvSpPr>
        <p:spPr/>
        <p:txBody>
          <a:bodyPr/>
          <a:lstStyle/>
          <a:p>
            <a:r>
              <a:rPr lang="en-US"/>
              <a:t>SECTION</a:t>
            </a:r>
            <a:endParaRPr lang="en-US" dirty="0"/>
          </a:p>
        </p:txBody>
      </p:sp>
    </p:spTree>
    <p:extLst>
      <p:ext uri="{BB962C8B-B14F-4D97-AF65-F5344CB8AC3E}">
        <p14:creationId xmlns:p14="http://schemas.microsoft.com/office/powerpoint/2010/main" val="4185831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557EAA-D2EF-F64B-8C56-BB00721B6AC7}"/>
              </a:ext>
            </a:extLst>
          </p:cNvPr>
          <p:cNvSpPr>
            <a:spLocks noGrp="1"/>
          </p:cNvSpPr>
          <p:nvPr>
            <p:ph type="title"/>
          </p:nvPr>
        </p:nvSpPr>
        <p:spPr/>
        <p:txBody>
          <a:bodyPr>
            <a:normAutofit fontScale="90000"/>
          </a:bodyPr>
          <a:lstStyle/>
          <a:p>
            <a:r>
              <a:rPr lang="sl-SI" dirty="0"/>
              <a:t>Project HQLAx</a:t>
            </a:r>
            <a:br>
              <a:rPr lang="sl-SI" dirty="0"/>
            </a:br>
            <a:r>
              <a:rPr lang="en-US" sz="2200" dirty="0"/>
              <a:t>Tokenization of baskets of securities to distribute liquidity more efficiently</a:t>
            </a:r>
            <a:br>
              <a:rPr lang="en-US" sz="2200" dirty="0"/>
            </a:br>
            <a:endParaRPr lang="en-US" dirty="0"/>
          </a:p>
        </p:txBody>
      </p:sp>
      <p:grpSp>
        <p:nvGrpSpPr>
          <p:cNvPr id="65" name="Group 64">
            <a:extLst>
              <a:ext uri="{FF2B5EF4-FFF2-40B4-BE49-F238E27FC236}">
                <a16:creationId xmlns:a16="http://schemas.microsoft.com/office/drawing/2014/main" xmlns="" id="{CC22C781-0300-6C48-BDA6-5B69560BBE07}"/>
              </a:ext>
            </a:extLst>
          </p:cNvPr>
          <p:cNvGrpSpPr/>
          <p:nvPr/>
        </p:nvGrpSpPr>
        <p:grpSpPr>
          <a:xfrm>
            <a:off x="8250861" y="884322"/>
            <a:ext cx="3853651" cy="5262999"/>
            <a:chOff x="6188146" y="663241"/>
            <a:chExt cx="2890238" cy="3947249"/>
          </a:xfrm>
        </p:grpSpPr>
        <p:sp>
          <p:nvSpPr>
            <p:cNvPr id="4" name="Change led by the industry to drive adoption">
              <a:extLst>
                <a:ext uri="{FF2B5EF4-FFF2-40B4-BE49-F238E27FC236}">
                  <a16:creationId xmlns:a16="http://schemas.microsoft.com/office/drawing/2014/main" xmlns="" id="{DCE632F7-2B0F-CC46-B93E-91C1C4338278}"/>
                </a:ext>
              </a:extLst>
            </p:cNvPr>
            <p:cNvSpPr txBox="1"/>
            <p:nvPr/>
          </p:nvSpPr>
          <p:spPr>
            <a:xfrm>
              <a:off x="6315428" y="663241"/>
              <a:ext cx="2242423" cy="23140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lnSpc>
                  <a:spcPct val="90000"/>
                </a:lnSpc>
                <a:spcBef>
                  <a:spcPts val="4000"/>
                </a:spcBef>
                <a:defRPr sz="2300" cap="all" spc="230">
                  <a:solidFill>
                    <a:srgbClr val="53585F"/>
                  </a:solidFill>
                  <a:latin typeface="Poppins Bold"/>
                  <a:ea typeface="Poppins Bold"/>
                  <a:cs typeface="Poppins Bold"/>
                  <a:sym typeface="Poppins Bold"/>
                </a:defRPr>
              </a:lvl1pPr>
            </a:lstStyle>
            <a:p>
              <a:pPr algn="ctr" defTabSz="228594">
                <a:lnSpc>
                  <a:spcPct val="110000"/>
                </a:lnSpc>
                <a:spcBef>
                  <a:spcPts val="2000"/>
                </a:spcBef>
                <a:defRPr>
                  <a:latin typeface="Poppins Regular"/>
                  <a:ea typeface="Poppins Regular"/>
                  <a:cs typeface="Poppins Regular"/>
                  <a:sym typeface="Poppins Regular"/>
                </a:defRPr>
              </a:pPr>
              <a:r>
                <a:rPr lang="sl-SI" sz="1600" b="1" cap="none" spc="115" dirty="0">
                  <a:solidFill>
                    <a:schemeClr val="bg1"/>
                  </a:solidFill>
                  <a:latin typeface="Poppins Medium" charset="0"/>
                  <a:ea typeface="Poppins Medium" charset="0"/>
                  <a:cs typeface="Poppins Medium" charset="0"/>
                </a:rPr>
                <a:t>Network of Participants</a:t>
              </a:r>
            </a:p>
          </p:txBody>
        </p:sp>
        <p:grpSp>
          <p:nvGrpSpPr>
            <p:cNvPr id="5" name="Group 4">
              <a:extLst>
                <a:ext uri="{FF2B5EF4-FFF2-40B4-BE49-F238E27FC236}">
                  <a16:creationId xmlns:a16="http://schemas.microsoft.com/office/drawing/2014/main" xmlns="" id="{C67E42C1-ACAD-2545-B30E-A3F4185FC634}"/>
                </a:ext>
              </a:extLst>
            </p:cNvPr>
            <p:cNvGrpSpPr/>
            <p:nvPr/>
          </p:nvGrpSpPr>
          <p:grpSpPr>
            <a:xfrm>
              <a:off x="6188146" y="1030840"/>
              <a:ext cx="2890238" cy="3579650"/>
              <a:chOff x="8250862" y="1374453"/>
              <a:chExt cx="3853650" cy="4772866"/>
            </a:xfrm>
          </p:grpSpPr>
          <p:cxnSp>
            <p:nvCxnSpPr>
              <p:cNvPr id="6" name="Straight Connector 5">
                <a:extLst>
                  <a:ext uri="{FF2B5EF4-FFF2-40B4-BE49-F238E27FC236}">
                    <a16:creationId xmlns:a16="http://schemas.microsoft.com/office/drawing/2014/main" xmlns="" id="{7AB89F0B-35DE-4D4A-8ACF-BBC4C28FDD63}"/>
                  </a:ext>
                </a:extLst>
              </p:cNvPr>
              <p:cNvCxnSpPr/>
              <p:nvPr/>
            </p:nvCxnSpPr>
            <p:spPr>
              <a:xfrm flipH="1">
                <a:off x="10661353" y="2342239"/>
                <a:ext cx="936120" cy="132173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1F59CAC0-7C29-7343-A294-4310709AD867}"/>
                  </a:ext>
                </a:extLst>
              </p:cNvPr>
              <p:cNvCxnSpPr/>
              <p:nvPr/>
            </p:nvCxnSpPr>
            <p:spPr>
              <a:xfrm>
                <a:off x="10588688" y="3692602"/>
                <a:ext cx="1443159" cy="165829"/>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CE14E336-60ED-B946-80D7-3C507E02CA83}"/>
                  </a:ext>
                </a:extLst>
              </p:cNvPr>
              <p:cNvCxnSpPr/>
              <p:nvPr/>
            </p:nvCxnSpPr>
            <p:spPr>
              <a:xfrm>
                <a:off x="9520205" y="3226806"/>
                <a:ext cx="1153615" cy="46579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51A3E09-DADB-E040-8AAE-C6A83F8CD8AE}"/>
                  </a:ext>
                </a:extLst>
              </p:cNvPr>
              <p:cNvCxnSpPr/>
              <p:nvPr/>
            </p:nvCxnSpPr>
            <p:spPr>
              <a:xfrm>
                <a:off x="10631254" y="3652116"/>
                <a:ext cx="63442" cy="106128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9A129C0F-1E98-8B4D-A474-85939D5C3661}"/>
                  </a:ext>
                </a:extLst>
              </p:cNvPr>
              <p:cNvCxnSpPr/>
              <p:nvPr/>
            </p:nvCxnSpPr>
            <p:spPr>
              <a:xfrm>
                <a:off x="11627572" y="2273125"/>
                <a:ext cx="10722" cy="81367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C1506513-5684-1C4C-BD6D-8FD0E9E2E419}"/>
                  </a:ext>
                </a:extLst>
              </p:cNvPr>
              <p:cNvCxnSpPr/>
              <p:nvPr/>
            </p:nvCxnSpPr>
            <p:spPr>
              <a:xfrm flipV="1">
                <a:off x="10588688" y="3017689"/>
                <a:ext cx="1079705" cy="674913"/>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F58024E8-5B7D-AF46-9D7D-607DACCF38BE}"/>
                  </a:ext>
                </a:extLst>
              </p:cNvPr>
              <p:cNvCxnSpPr/>
              <p:nvPr/>
            </p:nvCxnSpPr>
            <p:spPr>
              <a:xfrm>
                <a:off x="11668393" y="3074945"/>
                <a:ext cx="393553" cy="77162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42CDE6BB-987F-9945-A0AD-268337202992}"/>
                  </a:ext>
                </a:extLst>
              </p:cNvPr>
              <p:cNvCxnSpPr/>
              <p:nvPr/>
            </p:nvCxnSpPr>
            <p:spPr>
              <a:xfrm flipH="1">
                <a:off x="11655917" y="3846573"/>
                <a:ext cx="406029" cy="150049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BE42AC40-19F2-3249-BDC2-BEF8E6CE392E}"/>
                  </a:ext>
                </a:extLst>
              </p:cNvPr>
              <p:cNvCxnSpPr/>
              <p:nvPr/>
            </p:nvCxnSpPr>
            <p:spPr>
              <a:xfrm>
                <a:off x="9456727" y="1669827"/>
                <a:ext cx="589258" cy="87513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59F35184-4197-7A43-AC8C-5F98D093F115}"/>
                  </a:ext>
                </a:extLst>
              </p:cNvPr>
              <p:cNvCxnSpPr/>
              <p:nvPr/>
            </p:nvCxnSpPr>
            <p:spPr>
              <a:xfrm flipV="1">
                <a:off x="10088551" y="1386311"/>
                <a:ext cx="742464" cy="111816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C996D47D-514D-9D40-903F-FD3D17EFB03C}"/>
                  </a:ext>
                </a:extLst>
              </p:cNvPr>
              <p:cNvCxnSpPr/>
              <p:nvPr/>
            </p:nvCxnSpPr>
            <p:spPr>
              <a:xfrm flipV="1">
                <a:off x="9414161" y="1386311"/>
                <a:ext cx="1416854" cy="32400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A6FEC3E-FEF1-5246-BE7A-13ABA35E04BC}"/>
                  </a:ext>
                </a:extLst>
              </p:cNvPr>
              <p:cNvCxnSpPr/>
              <p:nvPr/>
            </p:nvCxnSpPr>
            <p:spPr>
              <a:xfrm>
                <a:off x="10770817" y="1386311"/>
                <a:ext cx="886854" cy="95592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94D29B70-397B-EF42-8789-D84883303DB4}"/>
                  </a:ext>
                </a:extLst>
              </p:cNvPr>
              <p:cNvCxnSpPr/>
              <p:nvPr/>
            </p:nvCxnSpPr>
            <p:spPr>
              <a:xfrm flipH="1">
                <a:off x="8323527" y="2205871"/>
                <a:ext cx="452464" cy="76467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29C546A7-8B46-B748-A17C-B84B2E605081}"/>
                  </a:ext>
                </a:extLst>
              </p:cNvPr>
              <p:cNvCxnSpPr/>
              <p:nvPr/>
            </p:nvCxnSpPr>
            <p:spPr>
              <a:xfrm flipV="1">
                <a:off x="8733425" y="1681685"/>
                <a:ext cx="753401" cy="56467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D4B633B3-2028-214D-9184-109362ECF90A}"/>
                  </a:ext>
                </a:extLst>
              </p:cNvPr>
              <p:cNvCxnSpPr/>
              <p:nvPr/>
            </p:nvCxnSpPr>
            <p:spPr>
              <a:xfrm flipH="1">
                <a:off x="8284759" y="3773214"/>
                <a:ext cx="551347" cy="916471"/>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BD2E7679-4FE3-4041-A7D7-02CDCF4AE301}"/>
                  </a:ext>
                </a:extLst>
              </p:cNvPr>
              <p:cNvCxnSpPr/>
              <p:nvPr/>
            </p:nvCxnSpPr>
            <p:spPr>
              <a:xfrm>
                <a:off x="9559626" y="4443409"/>
                <a:ext cx="1074872" cy="26999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EF2F1744-0F08-DD44-A408-98FD5633F7EF}"/>
                  </a:ext>
                </a:extLst>
              </p:cNvPr>
              <p:cNvCxnSpPr/>
              <p:nvPr/>
            </p:nvCxnSpPr>
            <p:spPr>
              <a:xfrm flipV="1">
                <a:off x="9559626" y="3692602"/>
                <a:ext cx="1114194" cy="750807"/>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038588EF-4490-704B-A12B-16A99ABA7EED}"/>
                  </a:ext>
                </a:extLst>
              </p:cNvPr>
              <p:cNvCxnSpPr/>
              <p:nvPr/>
            </p:nvCxnSpPr>
            <p:spPr>
              <a:xfrm>
                <a:off x="8284759" y="4632429"/>
                <a:ext cx="697620" cy="90776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AF2FA2B0-1F96-E248-9386-CF5DD9D87786}"/>
                  </a:ext>
                </a:extLst>
              </p:cNvPr>
              <p:cNvCxnSpPr/>
              <p:nvPr/>
            </p:nvCxnSpPr>
            <p:spPr>
              <a:xfrm flipV="1">
                <a:off x="9012478" y="4402923"/>
                <a:ext cx="589714" cy="120638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9E1996D1-F9C7-0942-AF3D-A9C4583382DE}"/>
                  </a:ext>
                </a:extLst>
              </p:cNvPr>
              <p:cNvCxnSpPr/>
              <p:nvPr/>
            </p:nvCxnSpPr>
            <p:spPr>
              <a:xfrm flipV="1">
                <a:off x="8969912" y="4742029"/>
                <a:ext cx="1652119" cy="82679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59FC9EB0-7ABE-3E48-8C6D-B23E95317434}"/>
                  </a:ext>
                </a:extLst>
              </p:cNvPr>
              <p:cNvCxnSpPr/>
              <p:nvPr/>
            </p:nvCxnSpPr>
            <p:spPr>
              <a:xfrm>
                <a:off x="8836106" y="3773214"/>
                <a:ext cx="176372" cy="1836097"/>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xmlns="" id="{F27B9AF3-369F-8544-A8A0-8CF0E9EFB0F9}"/>
                  </a:ext>
                </a:extLst>
              </p:cNvPr>
              <p:cNvSpPr/>
              <p:nvPr/>
            </p:nvSpPr>
            <p:spPr>
              <a:xfrm>
                <a:off x="11585006" y="2273125"/>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8" name="Oval 27">
                <a:extLst>
                  <a:ext uri="{FF2B5EF4-FFF2-40B4-BE49-F238E27FC236}">
                    <a16:creationId xmlns:a16="http://schemas.microsoft.com/office/drawing/2014/main" xmlns="" id="{E414D13D-C67B-8B4F-9028-E330AFA2390E}"/>
                  </a:ext>
                </a:extLst>
              </p:cNvPr>
              <p:cNvSpPr/>
              <p:nvPr/>
            </p:nvSpPr>
            <p:spPr>
              <a:xfrm>
                <a:off x="12019380" y="384657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9" name="Oval 28">
                <a:extLst>
                  <a:ext uri="{FF2B5EF4-FFF2-40B4-BE49-F238E27FC236}">
                    <a16:creationId xmlns:a16="http://schemas.microsoft.com/office/drawing/2014/main" xmlns="" id="{C5E82C99-B746-374C-B407-7C58589474E4}"/>
                  </a:ext>
                </a:extLst>
              </p:cNvPr>
              <p:cNvSpPr/>
              <p:nvPr/>
            </p:nvSpPr>
            <p:spPr>
              <a:xfrm>
                <a:off x="10622031" y="470154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30" name="Oval 29">
                <a:extLst>
                  <a:ext uri="{FF2B5EF4-FFF2-40B4-BE49-F238E27FC236}">
                    <a16:creationId xmlns:a16="http://schemas.microsoft.com/office/drawing/2014/main" xmlns="" id="{373B8876-0FA9-7C4E-830C-EF09A00E7995}"/>
                  </a:ext>
                </a:extLst>
              </p:cNvPr>
              <p:cNvSpPr/>
              <p:nvPr/>
            </p:nvSpPr>
            <p:spPr>
              <a:xfrm>
                <a:off x="8969912" y="5528339"/>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31" name="Oval 30">
                <a:extLst>
                  <a:ext uri="{FF2B5EF4-FFF2-40B4-BE49-F238E27FC236}">
                    <a16:creationId xmlns:a16="http://schemas.microsoft.com/office/drawing/2014/main" xmlns="" id="{4A34370E-3649-1C40-AE5E-3D879F443B10}"/>
                  </a:ext>
                </a:extLst>
              </p:cNvPr>
              <p:cNvSpPr/>
              <p:nvPr/>
            </p:nvSpPr>
            <p:spPr>
              <a:xfrm>
                <a:off x="11595728" y="300583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32" name="Oval 31">
                <a:extLst>
                  <a:ext uri="{FF2B5EF4-FFF2-40B4-BE49-F238E27FC236}">
                    <a16:creationId xmlns:a16="http://schemas.microsoft.com/office/drawing/2014/main" xmlns="" id="{5E75E9FE-F6AC-C648-BC58-300EEA9FE2B1}"/>
                  </a:ext>
                </a:extLst>
              </p:cNvPr>
              <p:cNvSpPr/>
              <p:nvPr/>
            </p:nvSpPr>
            <p:spPr>
              <a:xfrm>
                <a:off x="9768648" y="6066347"/>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33" name="Oval 32">
                <a:extLst>
                  <a:ext uri="{FF2B5EF4-FFF2-40B4-BE49-F238E27FC236}">
                    <a16:creationId xmlns:a16="http://schemas.microsoft.com/office/drawing/2014/main" xmlns="" id="{D1FDBF77-905C-3748-A8F2-3C7DEEE978BD}"/>
                  </a:ext>
                </a:extLst>
              </p:cNvPr>
              <p:cNvSpPr/>
              <p:nvPr/>
            </p:nvSpPr>
            <p:spPr>
              <a:xfrm>
                <a:off x="8250862" y="295869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34" name="Oval 33">
                <a:extLst>
                  <a:ext uri="{FF2B5EF4-FFF2-40B4-BE49-F238E27FC236}">
                    <a16:creationId xmlns:a16="http://schemas.microsoft.com/office/drawing/2014/main" xmlns="" id="{0283DE1F-BEC7-6440-8C18-FF5556374C27}"/>
                  </a:ext>
                </a:extLst>
              </p:cNvPr>
              <p:cNvSpPr/>
              <p:nvPr/>
            </p:nvSpPr>
            <p:spPr>
              <a:xfrm>
                <a:off x="8733425" y="220587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35" name="Oval 34">
                <a:extLst>
                  <a:ext uri="{FF2B5EF4-FFF2-40B4-BE49-F238E27FC236}">
                    <a16:creationId xmlns:a16="http://schemas.microsoft.com/office/drawing/2014/main" xmlns="" id="{5D00F848-DB20-AE45-BE2C-82C52AF9B854}"/>
                  </a:ext>
                </a:extLst>
              </p:cNvPr>
              <p:cNvSpPr/>
              <p:nvPr/>
            </p:nvSpPr>
            <p:spPr>
              <a:xfrm>
                <a:off x="9507738" y="3214948"/>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36" name="Oval 35">
                <a:extLst>
                  <a:ext uri="{FF2B5EF4-FFF2-40B4-BE49-F238E27FC236}">
                    <a16:creationId xmlns:a16="http://schemas.microsoft.com/office/drawing/2014/main" xmlns="" id="{C4466739-0262-8B46-8E5C-0B5EF19CCBB6}"/>
                  </a:ext>
                </a:extLst>
              </p:cNvPr>
              <p:cNvSpPr/>
              <p:nvPr/>
            </p:nvSpPr>
            <p:spPr>
              <a:xfrm>
                <a:off x="10003419" y="246399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37" name="Oval 36">
                <a:extLst>
                  <a:ext uri="{FF2B5EF4-FFF2-40B4-BE49-F238E27FC236}">
                    <a16:creationId xmlns:a16="http://schemas.microsoft.com/office/drawing/2014/main" xmlns="" id="{FACF66C6-D794-824B-9B0B-82B451867A6B}"/>
                  </a:ext>
                </a:extLst>
              </p:cNvPr>
              <p:cNvSpPr/>
              <p:nvPr/>
            </p:nvSpPr>
            <p:spPr>
              <a:xfrm>
                <a:off x="9559626" y="440292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38" name="Oval 37">
                <a:extLst>
                  <a:ext uri="{FF2B5EF4-FFF2-40B4-BE49-F238E27FC236}">
                    <a16:creationId xmlns:a16="http://schemas.microsoft.com/office/drawing/2014/main" xmlns="" id="{29974EC7-1DBB-A349-89D9-212D93C0AB5E}"/>
                  </a:ext>
                </a:extLst>
              </p:cNvPr>
              <p:cNvSpPr/>
              <p:nvPr/>
            </p:nvSpPr>
            <p:spPr>
              <a:xfrm>
                <a:off x="10588688" y="3652116"/>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cxnSp>
            <p:nvCxnSpPr>
              <p:cNvPr id="39" name="Straight Connector 38">
                <a:extLst>
                  <a:ext uri="{FF2B5EF4-FFF2-40B4-BE49-F238E27FC236}">
                    <a16:creationId xmlns:a16="http://schemas.microsoft.com/office/drawing/2014/main" xmlns="" id="{D638A8AD-8B72-FA4D-9008-05C442A2AD6D}"/>
                  </a:ext>
                </a:extLst>
              </p:cNvPr>
              <p:cNvCxnSpPr/>
              <p:nvPr/>
            </p:nvCxnSpPr>
            <p:spPr>
              <a:xfrm>
                <a:off x="8775991" y="2205871"/>
                <a:ext cx="744214" cy="102093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45A91C22-270B-8E44-9432-3565C2E55C26}"/>
                  </a:ext>
                </a:extLst>
              </p:cNvPr>
              <p:cNvCxnSpPr/>
              <p:nvPr/>
            </p:nvCxnSpPr>
            <p:spPr>
              <a:xfrm>
                <a:off x="8806090" y="2217729"/>
                <a:ext cx="1239895" cy="32723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5813D6EC-6921-E349-B085-532013C279AF}"/>
                  </a:ext>
                </a:extLst>
              </p:cNvPr>
              <p:cNvCxnSpPr/>
              <p:nvPr/>
            </p:nvCxnSpPr>
            <p:spPr>
              <a:xfrm>
                <a:off x="9550304" y="3214948"/>
                <a:ext cx="51888" cy="118797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A1A4AC67-96DA-6943-AA53-73733C5AC8D5}"/>
                  </a:ext>
                </a:extLst>
              </p:cNvPr>
              <p:cNvCxnSpPr/>
              <p:nvPr/>
            </p:nvCxnSpPr>
            <p:spPr>
              <a:xfrm>
                <a:off x="8335994" y="2999177"/>
                <a:ext cx="1171744" cy="256257"/>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2A6FC2BC-9A28-B340-82ED-B81757C9CCAD}"/>
                  </a:ext>
                </a:extLst>
              </p:cNvPr>
              <p:cNvCxnSpPr/>
              <p:nvPr/>
            </p:nvCxnSpPr>
            <p:spPr>
              <a:xfrm flipV="1">
                <a:off x="9580403" y="2533105"/>
                <a:ext cx="435483" cy="693701"/>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8A8DF60-8BE1-1446-B04F-F3D2F37CE6F5}"/>
                  </a:ext>
                </a:extLst>
              </p:cNvPr>
              <p:cNvCxnSpPr/>
              <p:nvPr/>
            </p:nvCxnSpPr>
            <p:spPr>
              <a:xfrm flipV="1">
                <a:off x="10045985" y="2313611"/>
                <a:ext cx="1539021" cy="23135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6B94EEA5-3E96-B741-A1E6-CA1AB0BB88E2}"/>
                  </a:ext>
                </a:extLst>
              </p:cNvPr>
              <p:cNvCxnSpPr/>
              <p:nvPr/>
            </p:nvCxnSpPr>
            <p:spPr>
              <a:xfrm>
                <a:off x="10045985" y="2544963"/>
                <a:ext cx="585269" cy="1107153"/>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A9482FC0-6BC9-0143-806E-1A98769F3A5A}"/>
                  </a:ext>
                </a:extLst>
              </p:cNvPr>
              <p:cNvCxnSpPr/>
              <p:nvPr/>
            </p:nvCxnSpPr>
            <p:spPr>
              <a:xfrm>
                <a:off x="8323527" y="2970549"/>
                <a:ext cx="482480" cy="814523"/>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AB49097B-15C7-8D4B-82C3-B006B0C20FD5}"/>
                  </a:ext>
                </a:extLst>
              </p:cNvPr>
              <p:cNvCxnSpPr/>
              <p:nvPr/>
            </p:nvCxnSpPr>
            <p:spPr>
              <a:xfrm flipV="1">
                <a:off x="10694696" y="3887059"/>
                <a:ext cx="1324684" cy="82634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1C0B62AD-73A2-1346-97F0-EBD6929237D8}"/>
                  </a:ext>
                </a:extLst>
              </p:cNvPr>
              <p:cNvCxnSpPr/>
              <p:nvPr/>
            </p:nvCxnSpPr>
            <p:spPr>
              <a:xfrm>
                <a:off x="9042577" y="5597453"/>
                <a:ext cx="726071" cy="5093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8444AFE8-7389-244C-B31D-08D14DDDDE71}"/>
                  </a:ext>
                </a:extLst>
              </p:cNvPr>
              <p:cNvCxnSpPr/>
              <p:nvPr/>
            </p:nvCxnSpPr>
            <p:spPr>
              <a:xfrm flipH="1">
                <a:off x="9781115" y="4782515"/>
                <a:ext cx="883482" cy="129569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B7628F48-7F88-404A-9038-BDDF378B56A2}"/>
                  </a:ext>
                </a:extLst>
              </p:cNvPr>
              <p:cNvSpPr/>
              <p:nvPr/>
            </p:nvSpPr>
            <p:spPr>
              <a:xfrm>
                <a:off x="9414161" y="1669827"/>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51" name="Oval 50">
                <a:extLst>
                  <a:ext uri="{FF2B5EF4-FFF2-40B4-BE49-F238E27FC236}">
                    <a16:creationId xmlns:a16="http://schemas.microsoft.com/office/drawing/2014/main" xmlns="" id="{4609403F-24A2-A844-8E1B-F5BC319ABF5F}"/>
                  </a:ext>
                </a:extLst>
              </p:cNvPr>
              <p:cNvSpPr/>
              <p:nvPr/>
            </p:nvSpPr>
            <p:spPr>
              <a:xfrm>
                <a:off x="10758350" y="137445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52" name="Oval 51">
                <a:extLst>
                  <a:ext uri="{FF2B5EF4-FFF2-40B4-BE49-F238E27FC236}">
                    <a16:creationId xmlns:a16="http://schemas.microsoft.com/office/drawing/2014/main" xmlns="" id="{B7FD0667-91CF-1648-953F-C2FF303067BA}"/>
                  </a:ext>
                </a:extLst>
              </p:cNvPr>
              <p:cNvSpPr/>
              <p:nvPr/>
            </p:nvSpPr>
            <p:spPr>
              <a:xfrm>
                <a:off x="8793540" y="3773214"/>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cxnSp>
            <p:nvCxnSpPr>
              <p:cNvPr id="53" name="Straight Connector 52">
                <a:extLst>
                  <a:ext uri="{FF2B5EF4-FFF2-40B4-BE49-F238E27FC236}">
                    <a16:creationId xmlns:a16="http://schemas.microsoft.com/office/drawing/2014/main" xmlns="" id="{8B954587-F42C-BF43-A727-47C742FA01C7}"/>
                  </a:ext>
                </a:extLst>
              </p:cNvPr>
              <p:cNvCxnSpPr/>
              <p:nvPr/>
            </p:nvCxnSpPr>
            <p:spPr>
              <a:xfrm flipH="1">
                <a:off x="8866205" y="3226806"/>
                <a:ext cx="714198" cy="61552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C3EF321-A727-3040-8E97-3DE34706E7AD}"/>
                  </a:ext>
                </a:extLst>
              </p:cNvPr>
              <p:cNvCxnSpPr/>
              <p:nvPr/>
            </p:nvCxnSpPr>
            <p:spPr>
              <a:xfrm>
                <a:off x="8866205" y="3842328"/>
                <a:ext cx="693421" cy="601081"/>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xmlns="" id="{C710F585-CC04-6649-85FD-2E8A854133EA}"/>
                  </a:ext>
                </a:extLst>
              </p:cNvPr>
              <p:cNvSpPr/>
              <p:nvPr/>
            </p:nvSpPr>
            <p:spPr>
              <a:xfrm>
                <a:off x="8272292" y="462057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56" name="Oval 55">
                <a:extLst>
                  <a:ext uri="{FF2B5EF4-FFF2-40B4-BE49-F238E27FC236}">
                    <a16:creationId xmlns:a16="http://schemas.microsoft.com/office/drawing/2014/main" xmlns="" id="{A368688D-EC9A-2F4D-8A4B-F59A33C86106}"/>
                  </a:ext>
                </a:extLst>
              </p:cNvPr>
              <p:cNvSpPr/>
              <p:nvPr/>
            </p:nvSpPr>
            <p:spPr>
              <a:xfrm>
                <a:off x="11613351" y="526609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cxnSp>
            <p:nvCxnSpPr>
              <p:cNvPr id="57" name="Straight Connector 56">
                <a:extLst>
                  <a:ext uri="{FF2B5EF4-FFF2-40B4-BE49-F238E27FC236}">
                    <a16:creationId xmlns:a16="http://schemas.microsoft.com/office/drawing/2014/main" xmlns="" id="{1CEBA889-27AB-C44E-B1B7-22D719A9AFA1}"/>
                  </a:ext>
                </a:extLst>
              </p:cNvPr>
              <p:cNvCxnSpPr/>
              <p:nvPr/>
            </p:nvCxnSpPr>
            <p:spPr>
              <a:xfrm>
                <a:off x="10664597" y="4701543"/>
                <a:ext cx="1021419" cy="63366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2923FFA1-C3AE-024D-AD80-F11A53FB6D3F}"/>
                  </a:ext>
                </a:extLst>
              </p:cNvPr>
              <p:cNvCxnSpPr/>
              <p:nvPr/>
            </p:nvCxnSpPr>
            <p:spPr>
              <a:xfrm flipV="1">
                <a:off x="9853780" y="5306577"/>
                <a:ext cx="1759571" cy="80025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pic>
          <p:nvPicPr>
            <p:cNvPr id="59" name="Picture 8" descr="http://www.hqla.ch/amaze/wp/wp-content/uploads/2016/06/LOGO_X.png">
              <a:extLst>
                <a:ext uri="{FF2B5EF4-FFF2-40B4-BE49-F238E27FC236}">
                  <a16:creationId xmlns:a16="http://schemas.microsoft.com/office/drawing/2014/main" xmlns="" id="{31B016CB-B4F7-4046-BA88-7AE185265B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710" r="23669"/>
            <a:stretch/>
          </p:blipFill>
          <p:spPr bwMode="auto">
            <a:xfrm>
              <a:off x="6315428" y="1297329"/>
              <a:ext cx="832059" cy="58895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tmprvoeu0lc">
              <a:extLst>
                <a:ext uri="{FF2B5EF4-FFF2-40B4-BE49-F238E27FC236}">
                  <a16:creationId xmlns:a16="http://schemas.microsoft.com/office/drawing/2014/main" xmlns="" id="{438FF245-0C04-4D4B-BB9E-A7323BFE632B}"/>
                </a:ext>
              </a:extLst>
            </p:cNvPr>
            <p:cNvPicPr>
              <a:picLocks noChangeAspect="1"/>
            </p:cNvPicPr>
            <p:nvPr/>
          </p:nvPicPr>
          <p:blipFill>
            <a:blip r:embed="rId4"/>
            <a:stretch>
              <a:fillRect/>
            </a:stretch>
          </p:blipFill>
          <p:spPr>
            <a:xfrm>
              <a:off x="8310737" y="1548583"/>
              <a:ext cx="583462" cy="521045"/>
            </a:xfrm>
            <a:prstGeom prst="rect">
              <a:avLst/>
            </a:prstGeom>
          </p:spPr>
        </p:pic>
        <p:pic>
          <p:nvPicPr>
            <p:cNvPr id="61" name="Picture 60" descr="tmprkl7jv0j">
              <a:extLst>
                <a:ext uri="{FF2B5EF4-FFF2-40B4-BE49-F238E27FC236}">
                  <a16:creationId xmlns:a16="http://schemas.microsoft.com/office/drawing/2014/main" xmlns="" id="{0EA9E1D9-E3A7-F949-B529-964DACFD5ADC}"/>
                </a:ext>
              </a:extLst>
            </p:cNvPr>
            <p:cNvPicPr>
              <a:picLocks noChangeAspect="1"/>
            </p:cNvPicPr>
            <p:nvPr/>
          </p:nvPicPr>
          <p:blipFill>
            <a:blip r:embed="rId5"/>
            <a:stretch>
              <a:fillRect/>
            </a:stretch>
          </p:blipFill>
          <p:spPr>
            <a:xfrm>
              <a:off x="6951716" y="3130809"/>
              <a:ext cx="1173428" cy="261070"/>
            </a:xfrm>
            <a:prstGeom prst="rect">
              <a:avLst/>
            </a:prstGeom>
          </p:spPr>
        </p:pic>
        <p:pic>
          <p:nvPicPr>
            <p:cNvPr id="62" name="Picture 61" descr="tmpoa8th_l2">
              <a:extLst>
                <a:ext uri="{FF2B5EF4-FFF2-40B4-BE49-F238E27FC236}">
                  <a16:creationId xmlns:a16="http://schemas.microsoft.com/office/drawing/2014/main" xmlns="" id="{B68131CB-13F3-3540-A282-34F1FCECFB30}"/>
                </a:ext>
              </a:extLst>
            </p:cNvPr>
            <p:cNvPicPr>
              <a:picLocks noChangeAspect="1"/>
            </p:cNvPicPr>
            <p:nvPr/>
          </p:nvPicPr>
          <p:blipFill>
            <a:blip r:embed="rId6"/>
            <a:stretch>
              <a:fillRect/>
            </a:stretch>
          </p:blipFill>
          <p:spPr>
            <a:xfrm>
              <a:off x="6646402" y="2290500"/>
              <a:ext cx="997234" cy="361474"/>
            </a:xfrm>
            <a:prstGeom prst="rect">
              <a:avLst/>
            </a:prstGeom>
          </p:spPr>
        </p:pic>
        <p:pic>
          <p:nvPicPr>
            <p:cNvPr id="63" name="Picture 62" descr="tmpdb553m4p">
              <a:extLst>
                <a:ext uri="{FF2B5EF4-FFF2-40B4-BE49-F238E27FC236}">
                  <a16:creationId xmlns:a16="http://schemas.microsoft.com/office/drawing/2014/main" xmlns="" id="{DEADD4AA-ED50-0945-BC3F-863E2E07627B}"/>
                </a:ext>
              </a:extLst>
            </p:cNvPr>
            <p:cNvPicPr>
              <a:picLocks noChangeAspect="1"/>
            </p:cNvPicPr>
            <p:nvPr/>
          </p:nvPicPr>
          <p:blipFill>
            <a:blip r:embed="rId7"/>
            <a:stretch>
              <a:fillRect/>
            </a:stretch>
          </p:blipFill>
          <p:spPr>
            <a:xfrm>
              <a:off x="6226931" y="4045321"/>
              <a:ext cx="1322898" cy="175273"/>
            </a:xfrm>
            <a:prstGeom prst="rect">
              <a:avLst/>
            </a:prstGeom>
          </p:spPr>
        </p:pic>
        <p:pic>
          <p:nvPicPr>
            <p:cNvPr id="64" name="Picture 63" descr="tmplkepdm3n">
              <a:extLst>
                <a:ext uri="{FF2B5EF4-FFF2-40B4-BE49-F238E27FC236}">
                  <a16:creationId xmlns:a16="http://schemas.microsoft.com/office/drawing/2014/main" xmlns="" id="{8E966EC3-09CD-9A49-9214-0F80E89D2549}"/>
                </a:ext>
              </a:extLst>
            </p:cNvPr>
            <p:cNvPicPr>
              <a:picLocks noChangeAspect="1"/>
            </p:cNvPicPr>
            <p:nvPr/>
          </p:nvPicPr>
          <p:blipFill>
            <a:blip r:embed="rId8"/>
            <a:stretch>
              <a:fillRect/>
            </a:stretch>
          </p:blipFill>
          <p:spPr>
            <a:xfrm>
              <a:off x="8005365" y="3881023"/>
              <a:ext cx="947705" cy="234542"/>
            </a:xfrm>
            <a:prstGeom prst="rect">
              <a:avLst/>
            </a:prstGeom>
          </p:spPr>
        </p:pic>
      </p:grpSp>
      <p:cxnSp>
        <p:nvCxnSpPr>
          <p:cNvPr id="66" name="Straight Connector 65">
            <a:extLst>
              <a:ext uri="{FF2B5EF4-FFF2-40B4-BE49-F238E27FC236}">
                <a16:creationId xmlns:a16="http://schemas.microsoft.com/office/drawing/2014/main" xmlns="" id="{8D09CC9C-E506-4E4B-9D18-6302E8D65E6F}"/>
              </a:ext>
            </a:extLst>
          </p:cNvPr>
          <p:cNvCxnSpPr/>
          <p:nvPr/>
        </p:nvCxnSpPr>
        <p:spPr>
          <a:xfrm>
            <a:off x="8051800" y="584200"/>
            <a:ext cx="0" cy="5892800"/>
          </a:xfrm>
          <a:prstGeom prst="line">
            <a:avLst/>
          </a:prstGeom>
          <a:noFill/>
          <a:ln w="12700" cap="flat">
            <a:solidFill>
              <a:schemeClr val="accent6">
                <a:lumMod val="20000"/>
                <a:lumOff val="80000"/>
              </a:schemeClr>
            </a:solidFill>
            <a:prstDash val="solid"/>
            <a:miter lim="400000"/>
          </a:ln>
          <a:effectLst/>
          <a:sp3d/>
        </p:spPr>
        <p:style>
          <a:lnRef idx="0">
            <a:scrgbClr r="0" g="0" b="0"/>
          </a:lnRef>
          <a:fillRef idx="0">
            <a:scrgbClr r="0" g="0" b="0"/>
          </a:fillRef>
          <a:effectRef idx="0">
            <a:scrgbClr r="0" g="0" b="0"/>
          </a:effectRef>
          <a:fontRef idx="none"/>
        </p:style>
      </p:cxnSp>
      <p:sp>
        <p:nvSpPr>
          <p:cNvPr id="67" name="Text Placeholder 2">
            <a:extLst>
              <a:ext uri="{FF2B5EF4-FFF2-40B4-BE49-F238E27FC236}">
                <a16:creationId xmlns:a16="http://schemas.microsoft.com/office/drawing/2014/main" xmlns="" id="{3F7BC7A7-9A5F-FB49-B687-DC37DA65CF38}"/>
              </a:ext>
            </a:extLst>
          </p:cNvPr>
          <p:cNvSpPr txBox="1">
            <a:spLocks/>
          </p:cNvSpPr>
          <p:nvPr/>
        </p:nvSpPr>
        <p:spPr>
          <a:xfrm>
            <a:off x="1016268" y="2313611"/>
            <a:ext cx="4800861" cy="2398036"/>
          </a:xfrm>
          <a:prstGeom prst="rect">
            <a:avLst/>
          </a:prstGeom>
        </p:spPr>
        <p:txBody>
          <a:bodyPr anchor="ctr">
            <a:noAutofit/>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solidFill>
                  <a:schemeClr val="bg1"/>
                </a:solidFill>
              </a:rPr>
              <a:t>A collateral lending solution for sourcing or providing High Quality Liquid Assets (HQLA)</a:t>
            </a:r>
            <a:endParaRPr lang="en-GB" sz="1867" dirty="0">
              <a:solidFill>
                <a:schemeClr val="bg1"/>
              </a:solidFill>
            </a:endParaRPr>
          </a:p>
        </p:txBody>
      </p:sp>
    </p:spTree>
    <p:extLst>
      <p:ext uri="{BB962C8B-B14F-4D97-AF65-F5344CB8AC3E}">
        <p14:creationId xmlns:p14="http://schemas.microsoft.com/office/powerpoint/2010/main" val="272953370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557EAA-D2EF-F64B-8C56-BB00721B6AC7}"/>
              </a:ext>
            </a:extLst>
          </p:cNvPr>
          <p:cNvSpPr>
            <a:spLocks noGrp="1"/>
          </p:cNvSpPr>
          <p:nvPr>
            <p:ph type="title"/>
          </p:nvPr>
        </p:nvSpPr>
        <p:spPr/>
        <p:txBody>
          <a:bodyPr>
            <a:normAutofit fontScale="90000"/>
          </a:bodyPr>
          <a:lstStyle/>
          <a:p>
            <a:r>
              <a:rPr lang="sl-SI" dirty="0"/>
              <a:t>Project LenderComm</a:t>
            </a:r>
            <a:br>
              <a:rPr lang="sl-SI" dirty="0"/>
            </a:br>
            <a:r>
              <a:rPr lang="en-CA" sz="2200" dirty="0"/>
              <a:t>Automation of lender communications between agent banks and lenders</a:t>
            </a:r>
            <a:r>
              <a:rPr lang="en-US" dirty="0"/>
              <a:t/>
            </a:r>
            <a:br>
              <a:rPr lang="en-US" dirty="0"/>
            </a:br>
            <a:endParaRPr lang="en-US" dirty="0"/>
          </a:p>
        </p:txBody>
      </p:sp>
      <p:sp>
        <p:nvSpPr>
          <p:cNvPr id="4" name="Change led by the industry to drive adoption">
            <a:extLst>
              <a:ext uri="{FF2B5EF4-FFF2-40B4-BE49-F238E27FC236}">
                <a16:creationId xmlns:a16="http://schemas.microsoft.com/office/drawing/2014/main" xmlns="" id="{DCE632F7-2B0F-CC46-B93E-91C1C4338278}"/>
              </a:ext>
            </a:extLst>
          </p:cNvPr>
          <p:cNvSpPr txBox="1"/>
          <p:nvPr/>
        </p:nvSpPr>
        <p:spPr>
          <a:xfrm>
            <a:off x="8420572" y="884322"/>
            <a:ext cx="2989897" cy="30854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lnSpc>
                <a:spcPct val="90000"/>
              </a:lnSpc>
              <a:spcBef>
                <a:spcPts val="4000"/>
              </a:spcBef>
              <a:defRPr sz="2300" cap="all" spc="230">
                <a:solidFill>
                  <a:srgbClr val="53585F"/>
                </a:solidFill>
                <a:latin typeface="Poppins Bold"/>
                <a:ea typeface="Poppins Bold"/>
                <a:cs typeface="Poppins Bold"/>
                <a:sym typeface="Poppins Bold"/>
              </a:defRPr>
            </a:lvl1pPr>
          </a:lstStyle>
          <a:p>
            <a:pPr algn="ctr" defTabSz="228594">
              <a:lnSpc>
                <a:spcPct val="110000"/>
              </a:lnSpc>
              <a:spcBef>
                <a:spcPts val="2000"/>
              </a:spcBef>
              <a:defRPr>
                <a:latin typeface="Poppins Regular"/>
                <a:ea typeface="Poppins Regular"/>
                <a:cs typeface="Poppins Regular"/>
                <a:sym typeface="Poppins Regular"/>
              </a:defRPr>
            </a:pPr>
            <a:r>
              <a:rPr lang="sl-SI" sz="1600" b="1" cap="none" spc="115" dirty="0">
                <a:solidFill>
                  <a:schemeClr val="bg1"/>
                </a:solidFill>
                <a:latin typeface="Poppins Medium" charset="0"/>
                <a:ea typeface="Poppins Medium" charset="0"/>
                <a:cs typeface="Poppins Medium" charset="0"/>
              </a:rPr>
              <a:t>Network of Participants</a:t>
            </a:r>
          </a:p>
        </p:txBody>
      </p:sp>
      <p:grpSp>
        <p:nvGrpSpPr>
          <p:cNvPr id="126" name="Group 125">
            <a:extLst>
              <a:ext uri="{FF2B5EF4-FFF2-40B4-BE49-F238E27FC236}">
                <a16:creationId xmlns:a16="http://schemas.microsoft.com/office/drawing/2014/main" xmlns="" id="{3F9806AD-D204-5F4C-A771-E5F41B1C77A4}"/>
              </a:ext>
            </a:extLst>
          </p:cNvPr>
          <p:cNvGrpSpPr/>
          <p:nvPr/>
        </p:nvGrpSpPr>
        <p:grpSpPr>
          <a:xfrm>
            <a:off x="8250861" y="1374453"/>
            <a:ext cx="3853651" cy="4772867"/>
            <a:chOff x="6188146" y="1030840"/>
            <a:chExt cx="2890238" cy="3579650"/>
          </a:xfrm>
        </p:grpSpPr>
        <p:grpSp>
          <p:nvGrpSpPr>
            <p:cNvPr id="66" name="Group 65">
              <a:extLst>
                <a:ext uri="{FF2B5EF4-FFF2-40B4-BE49-F238E27FC236}">
                  <a16:creationId xmlns:a16="http://schemas.microsoft.com/office/drawing/2014/main" xmlns="" id="{C937EBBE-675B-4E45-B1AF-78A48B9DDC93}"/>
                </a:ext>
              </a:extLst>
            </p:cNvPr>
            <p:cNvGrpSpPr/>
            <p:nvPr/>
          </p:nvGrpSpPr>
          <p:grpSpPr>
            <a:xfrm>
              <a:off x="6188146" y="1030840"/>
              <a:ext cx="2890238" cy="3579650"/>
              <a:chOff x="8250862" y="1374453"/>
              <a:chExt cx="3853650" cy="4772866"/>
            </a:xfrm>
          </p:grpSpPr>
          <p:cxnSp>
            <p:nvCxnSpPr>
              <p:cNvPr id="67" name="Straight Connector 66">
                <a:extLst>
                  <a:ext uri="{FF2B5EF4-FFF2-40B4-BE49-F238E27FC236}">
                    <a16:creationId xmlns:a16="http://schemas.microsoft.com/office/drawing/2014/main" xmlns="" id="{F672D9AC-2FB7-E94F-962D-1CEA9BF8FF85}"/>
                  </a:ext>
                </a:extLst>
              </p:cNvPr>
              <p:cNvCxnSpPr/>
              <p:nvPr/>
            </p:nvCxnSpPr>
            <p:spPr>
              <a:xfrm flipH="1">
                <a:off x="10661353" y="2342239"/>
                <a:ext cx="936120" cy="132173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D320CFE3-4312-CE4A-9284-9DCBAA0679C0}"/>
                  </a:ext>
                </a:extLst>
              </p:cNvPr>
              <p:cNvCxnSpPr/>
              <p:nvPr/>
            </p:nvCxnSpPr>
            <p:spPr>
              <a:xfrm>
                <a:off x="10588688" y="3692602"/>
                <a:ext cx="1443159" cy="165829"/>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F021CC0B-DA4C-4942-85EE-82AF4B0FA8C3}"/>
                  </a:ext>
                </a:extLst>
              </p:cNvPr>
              <p:cNvCxnSpPr/>
              <p:nvPr/>
            </p:nvCxnSpPr>
            <p:spPr>
              <a:xfrm>
                <a:off x="9520205" y="3226806"/>
                <a:ext cx="1153615" cy="46579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xmlns="" id="{DACD0511-C9F0-B245-BB1C-4A59DC3E3C86}"/>
                  </a:ext>
                </a:extLst>
              </p:cNvPr>
              <p:cNvCxnSpPr/>
              <p:nvPr/>
            </p:nvCxnSpPr>
            <p:spPr>
              <a:xfrm>
                <a:off x="10631254" y="3652116"/>
                <a:ext cx="63442" cy="106128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39DFFA5C-1CE1-764B-9E53-5E5F5EB2D880}"/>
                  </a:ext>
                </a:extLst>
              </p:cNvPr>
              <p:cNvCxnSpPr/>
              <p:nvPr/>
            </p:nvCxnSpPr>
            <p:spPr>
              <a:xfrm>
                <a:off x="11627572" y="2273125"/>
                <a:ext cx="10722" cy="81367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D4E9EE10-5368-1046-8A3A-F3FA98D2E5FC}"/>
                  </a:ext>
                </a:extLst>
              </p:cNvPr>
              <p:cNvCxnSpPr/>
              <p:nvPr/>
            </p:nvCxnSpPr>
            <p:spPr>
              <a:xfrm flipV="1">
                <a:off x="10588688" y="3017689"/>
                <a:ext cx="1079705" cy="674913"/>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F249E54C-AE74-EF4E-B577-EECDFB8280FC}"/>
                  </a:ext>
                </a:extLst>
              </p:cNvPr>
              <p:cNvCxnSpPr/>
              <p:nvPr/>
            </p:nvCxnSpPr>
            <p:spPr>
              <a:xfrm>
                <a:off x="11668393" y="3074945"/>
                <a:ext cx="393553" cy="77162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B3B252F1-F663-A24E-9138-D514C16DE460}"/>
                  </a:ext>
                </a:extLst>
              </p:cNvPr>
              <p:cNvCxnSpPr/>
              <p:nvPr/>
            </p:nvCxnSpPr>
            <p:spPr>
              <a:xfrm flipH="1">
                <a:off x="11655917" y="3846573"/>
                <a:ext cx="406029" cy="150049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xmlns="" id="{4E5C284A-1A8B-084C-A437-69472D1A3712}"/>
                  </a:ext>
                </a:extLst>
              </p:cNvPr>
              <p:cNvCxnSpPr/>
              <p:nvPr/>
            </p:nvCxnSpPr>
            <p:spPr>
              <a:xfrm>
                <a:off x="9456727" y="1669827"/>
                <a:ext cx="589258" cy="87513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598A43F6-902B-9246-A270-448E95DEAA93}"/>
                  </a:ext>
                </a:extLst>
              </p:cNvPr>
              <p:cNvCxnSpPr/>
              <p:nvPr/>
            </p:nvCxnSpPr>
            <p:spPr>
              <a:xfrm flipV="1">
                <a:off x="10088551" y="1386311"/>
                <a:ext cx="742464" cy="111816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xmlns="" id="{2AF7C09C-A777-CB4E-8B06-A64B96D0E7FA}"/>
                  </a:ext>
                </a:extLst>
              </p:cNvPr>
              <p:cNvCxnSpPr/>
              <p:nvPr/>
            </p:nvCxnSpPr>
            <p:spPr>
              <a:xfrm flipV="1">
                <a:off x="9414161" y="1386311"/>
                <a:ext cx="1416854" cy="32400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1780EB2E-BE83-0A40-9D68-6324139AEB6E}"/>
                  </a:ext>
                </a:extLst>
              </p:cNvPr>
              <p:cNvCxnSpPr/>
              <p:nvPr/>
            </p:nvCxnSpPr>
            <p:spPr>
              <a:xfrm>
                <a:off x="10770817" y="1386311"/>
                <a:ext cx="886854" cy="95592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40FBFC12-7AC4-794D-8C61-1B991C5B09BD}"/>
                  </a:ext>
                </a:extLst>
              </p:cNvPr>
              <p:cNvCxnSpPr/>
              <p:nvPr/>
            </p:nvCxnSpPr>
            <p:spPr>
              <a:xfrm flipH="1">
                <a:off x="8323527" y="2205871"/>
                <a:ext cx="452464" cy="76467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0621CAC6-A5D6-2840-A1F4-E9A054C4DF0A}"/>
                  </a:ext>
                </a:extLst>
              </p:cNvPr>
              <p:cNvCxnSpPr/>
              <p:nvPr/>
            </p:nvCxnSpPr>
            <p:spPr>
              <a:xfrm flipV="1">
                <a:off x="8733425" y="1681685"/>
                <a:ext cx="753401" cy="56467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106A002D-172A-EB48-9BB4-5101D940EC0A}"/>
                  </a:ext>
                </a:extLst>
              </p:cNvPr>
              <p:cNvCxnSpPr/>
              <p:nvPr/>
            </p:nvCxnSpPr>
            <p:spPr>
              <a:xfrm flipH="1">
                <a:off x="8284759" y="3773214"/>
                <a:ext cx="551347" cy="916471"/>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10F1EFBA-AA82-6842-AF2B-226A93DD7EF7}"/>
                  </a:ext>
                </a:extLst>
              </p:cNvPr>
              <p:cNvCxnSpPr/>
              <p:nvPr/>
            </p:nvCxnSpPr>
            <p:spPr>
              <a:xfrm>
                <a:off x="9559626" y="4443409"/>
                <a:ext cx="1074872" cy="26999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xmlns="" id="{72A2B0E9-D881-2F41-8088-7027DE760D92}"/>
                  </a:ext>
                </a:extLst>
              </p:cNvPr>
              <p:cNvCxnSpPr/>
              <p:nvPr/>
            </p:nvCxnSpPr>
            <p:spPr>
              <a:xfrm flipV="1">
                <a:off x="9559626" y="3692602"/>
                <a:ext cx="1114194" cy="750807"/>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EE36901A-8B9D-C041-B664-7553D0BF66F1}"/>
                  </a:ext>
                </a:extLst>
              </p:cNvPr>
              <p:cNvCxnSpPr/>
              <p:nvPr/>
            </p:nvCxnSpPr>
            <p:spPr>
              <a:xfrm>
                <a:off x="8284759" y="4632429"/>
                <a:ext cx="697620" cy="90776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94F20202-CD8B-5B4E-AFAF-5BC400F98F7F}"/>
                  </a:ext>
                </a:extLst>
              </p:cNvPr>
              <p:cNvCxnSpPr/>
              <p:nvPr/>
            </p:nvCxnSpPr>
            <p:spPr>
              <a:xfrm flipV="1">
                <a:off x="9012478" y="4402923"/>
                <a:ext cx="589714" cy="120638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xmlns="" id="{C4C4F842-5D8D-2F4E-9F5F-E3839E8B19EA}"/>
                  </a:ext>
                </a:extLst>
              </p:cNvPr>
              <p:cNvCxnSpPr/>
              <p:nvPr/>
            </p:nvCxnSpPr>
            <p:spPr>
              <a:xfrm flipV="1">
                <a:off x="8969912" y="4742029"/>
                <a:ext cx="1652119" cy="82679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71C77BE3-EF1C-2B44-8ED0-59C7641CC74F}"/>
                  </a:ext>
                </a:extLst>
              </p:cNvPr>
              <p:cNvCxnSpPr/>
              <p:nvPr/>
            </p:nvCxnSpPr>
            <p:spPr>
              <a:xfrm>
                <a:off x="8836106" y="3773214"/>
                <a:ext cx="176372" cy="1836097"/>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xmlns="" id="{6DABBCE7-970A-1D45-AB5E-5FECEC97FA70}"/>
                  </a:ext>
                </a:extLst>
              </p:cNvPr>
              <p:cNvSpPr/>
              <p:nvPr/>
            </p:nvSpPr>
            <p:spPr>
              <a:xfrm>
                <a:off x="11585006" y="2273125"/>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89" name="Oval 88">
                <a:extLst>
                  <a:ext uri="{FF2B5EF4-FFF2-40B4-BE49-F238E27FC236}">
                    <a16:creationId xmlns:a16="http://schemas.microsoft.com/office/drawing/2014/main" xmlns="" id="{80E3A2D0-735E-4C41-BF21-F5487567765F}"/>
                  </a:ext>
                </a:extLst>
              </p:cNvPr>
              <p:cNvSpPr/>
              <p:nvPr/>
            </p:nvSpPr>
            <p:spPr>
              <a:xfrm>
                <a:off x="12019380" y="384657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90" name="Oval 89">
                <a:extLst>
                  <a:ext uri="{FF2B5EF4-FFF2-40B4-BE49-F238E27FC236}">
                    <a16:creationId xmlns:a16="http://schemas.microsoft.com/office/drawing/2014/main" xmlns="" id="{CEE3CB71-9206-AE4B-80E3-61A8A60CB4DF}"/>
                  </a:ext>
                </a:extLst>
              </p:cNvPr>
              <p:cNvSpPr/>
              <p:nvPr/>
            </p:nvSpPr>
            <p:spPr>
              <a:xfrm>
                <a:off x="10622031" y="470154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91" name="Oval 90">
                <a:extLst>
                  <a:ext uri="{FF2B5EF4-FFF2-40B4-BE49-F238E27FC236}">
                    <a16:creationId xmlns:a16="http://schemas.microsoft.com/office/drawing/2014/main" xmlns="" id="{1EEE024C-3942-9940-B10A-676560BB5628}"/>
                  </a:ext>
                </a:extLst>
              </p:cNvPr>
              <p:cNvSpPr/>
              <p:nvPr/>
            </p:nvSpPr>
            <p:spPr>
              <a:xfrm>
                <a:off x="8969912" y="5528339"/>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92" name="Oval 91">
                <a:extLst>
                  <a:ext uri="{FF2B5EF4-FFF2-40B4-BE49-F238E27FC236}">
                    <a16:creationId xmlns:a16="http://schemas.microsoft.com/office/drawing/2014/main" xmlns="" id="{CB1ECD1A-7574-9749-85A9-9996A485FA9F}"/>
                  </a:ext>
                </a:extLst>
              </p:cNvPr>
              <p:cNvSpPr/>
              <p:nvPr/>
            </p:nvSpPr>
            <p:spPr>
              <a:xfrm>
                <a:off x="11595728" y="300583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93" name="Oval 92">
                <a:extLst>
                  <a:ext uri="{FF2B5EF4-FFF2-40B4-BE49-F238E27FC236}">
                    <a16:creationId xmlns:a16="http://schemas.microsoft.com/office/drawing/2014/main" xmlns="" id="{06B51E44-0738-494A-A774-DC2D8D4F0AA0}"/>
                  </a:ext>
                </a:extLst>
              </p:cNvPr>
              <p:cNvSpPr/>
              <p:nvPr/>
            </p:nvSpPr>
            <p:spPr>
              <a:xfrm>
                <a:off x="9768648" y="6066347"/>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94" name="Oval 93">
                <a:extLst>
                  <a:ext uri="{FF2B5EF4-FFF2-40B4-BE49-F238E27FC236}">
                    <a16:creationId xmlns:a16="http://schemas.microsoft.com/office/drawing/2014/main" xmlns="" id="{CE241FAC-E6A4-184A-9E35-74F8D6E299F1}"/>
                  </a:ext>
                </a:extLst>
              </p:cNvPr>
              <p:cNvSpPr/>
              <p:nvPr/>
            </p:nvSpPr>
            <p:spPr>
              <a:xfrm>
                <a:off x="8250862" y="295869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95" name="Oval 94">
                <a:extLst>
                  <a:ext uri="{FF2B5EF4-FFF2-40B4-BE49-F238E27FC236}">
                    <a16:creationId xmlns:a16="http://schemas.microsoft.com/office/drawing/2014/main" xmlns="" id="{6E352694-1FEE-4349-A1BA-5130126E80BD}"/>
                  </a:ext>
                </a:extLst>
              </p:cNvPr>
              <p:cNvSpPr/>
              <p:nvPr/>
            </p:nvSpPr>
            <p:spPr>
              <a:xfrm>
                <a:off x="8733425" y="220587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96" name="Oval 95">
                <a:extLst>
                  <a:ext uri="{FF2B5EF4-FFF2-40B4-BE49-F238E27FC236}">
                    <a16:creationId xmlns:a16="http://schemas.microsoft.com/office/drawing/2014/main" xmlns="" id="{7EF7FFFF-28E6-AA4A-AB36-4BCC0549675C}"/>
                  </a:ext>
                </a:extLst>
              </p:cNvPr>
              <p:cNvSpPr/>
              <p:nvPr/>
            </p:nvSpPr>
            <p:spPr>
              <a:xfrm>
                <a:off x="9507738" y="3214948"/>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97" name="Oval 96">
                <a:extLst>
                  <a:ext uri="{FF2B5EF4-FFF2-40B4-BE49-F238E27FC236}">
                    <a16:creationId xmlns:a16="http://schemas.microsoft.com/office/drawing/2014/main" xmlns="" id="{B6C4343F-A7C0-AC40-8AAD-46A88D79D0D1}"/>
                  </a:ext>
                </a:extLst>
              </p:cNvPr>
              <p:cNvSpPr/>
              <p:nvPr/>
            </p:nvSpPr>
            <p:spPr>
              <a:xfrm>
                <a:off x="10003419" y="246399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98" name="Oval 97">
                <a:extLst>
                  <a:ext uri="{FF2B5EF4-FFF2-40B4-BE49-F238E27FC236}">
                    <a16:creationId xmlns:a16="http://schemas.microsoft.com/office/drawing/2014/main" xmlns="" id="{55C21F38-A5FC-9545-A884-E132CAE6D52D}"/>
                  </a:ext>
                </a:extLst>
              </p:cNvPr>
              <p:cNvSpPr/>
              <p:nvPr/>
            </p:nvSpPr>
            <p:spPr>
              <a:xfrm>
                <a:off x="9559626" y="440292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99" name="Oval 98">
                <a:extLst>
                  <a:ext uri="{FF2B5EF4-FFF2-40B4-BE49-F238E27FC236}">
                    <a16:creationId xmlns:a16="http://schemas.microsoft.com/office/drawing/2014/main" xmlns="" id="{AA87EAAF-62E8-4345-9DAA-C6DD360DE395}"/>
                  </a:ext>
                </a:extLst>
              </p:cNvPr>
              <p:cNvSpPr/>
              <p:nvPr/>
            </p:nvSpPr>
            <p:spPr>
              <a:xfrm>
                <a:off x="10588688" y="3652116"/>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cxnSp>
            <p:nvCxnSpPr>
              <p:cNvPr id="100" name="Straight Connector 99">
                <a:extLst>
                  <a:ext uri="{FF2B5EF4-FFF2-40B4-BE49-F238E27FC236}">
                    <a16:creationId xmlns:a16="http://schemas.microsoft.com/office/drawing/2014/main" xmlns="" id="{53D04920-44A7-C448-9252-307E5BB90F21}"/>
                  </a:ext>
                </a:extLst>
              </p:cNvPr>
              <p:cNvCxnSpPr/>
              <p:nvPr/>
            </p:nvCxnSpPr>
            <p:spPr>
              <a:xfrm>
                <a:off x="8775991" y="2205871"/>
                <a:ext cx="744214" cy="102093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9D9F8540-DCD2-E24F-AED1-3F341A2294CF}"/>
                  </a:ext>
                </a:extLst>
              </p:cNvPr>
              <p:cNvCxnSpPr/>
              <p:nvPr/>
            </p:nvCxnSpPr>
            <p:spPr>
              <a:xfrm>
                <a:off x="8806090" y="2217729"/>
                <a:ext cx="1239895" cy="32723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207C065F-3F2C-FC42-9015-9643809FEDCC}"/>
                  </a:ext>
                </a:extLst>
              </p:cNvPr>
              <p:cNvCxnSpPr/>
              <p:nvPr/>
            </p:nvCxnSpPr>
            <p:spPr>
              <a:xfrm>
                <a:off x="9550304" y="3214948"/>
                <a:ext cx="51888" cy="118797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3FDC48E3-E9B3-DF40-AA9B-75CFF5C75D3D}"/>
                  </a:ext>
                </a:extLst>
              </p:cNvPr>
              <p:cNvCxnSpPr/>
              <p:nvPr/>
            </p:nvCxnSpPr>
            <p:spPr>
              <a:xfrm>
                <a:off x="8335994" y="2999177"/>
                <a:ext cx="1171744" cy="256257"/>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83B88BE1-4B9B-AD4D-ABDA-544D7B9E42B9}"/>
                  </a:ext>
                </a:extLst>
              </p:cNvPr>
              <p:cNvCxnSpPr/>
              <p:nvPr/>
            </p:nvCxnSpPr>
            <p:spPr>
              <a:xfrm flipV="1">
                <a:off x="9580403" y="2533105"/>
                <a:ext cx="435483" cy="693701"/>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EA494780-DA80-DF40-8523-A96BA5FBBA71}"/>
                  </a:ext>
                </a:extLst>
              </p:cNvPr>
              <p:cNvCxnSpPr/>
              <p:nvPr/>
            </p:nvCxnSpPr>
            <p:spPr>
              <a:xfrm flipV="1">
                <a:off x="10045985" y="2313611"/>
                <a:ext cx="1539021" cy="23135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4988D212-6304-9942-AAAF-16F0B3C8AAAE}"/>
                  </a:ext>
                </a:extLst>
              </p:cNvPr>
              <p:cNvCxnSpPr/>
              <p:nvPr/>
            </p:nvCxnSpPr>
            <p:spPr>
              <a:xfrm>
                <a:off x="10045985" y="2544963"/>
                <a:ext cx="585269" cy="1107153"/>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94314D03-E871-3F41-A238-97BF254E31FE}"/>
                  </a:ext>
                </a:extLst>
              </p:cNvPr>
              <p:cNvCxnSpPr/>
              <p:nvPr/>
            </p:nvCxnSpPr>
            <p:spPr>
              <a:xfrm>
                <a:off x="8323527" y="2970549"/>
                <a:ext cx="482480" cy="814523"/>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3F528E30-E16D-3346-A527-2814102AA706}"/>
                  </a:ext>
                </a:extLst>
              </p:cNvPr>
              <p:cNvCxnSpPr/>
              <p:nvPr/>
            </p:nvCxnSpPr>
            <p:spPr>
              <a:xfrm flipV="1">
                <a:off x="10694696" y="3887059"/>
                <a:ext cx="1324684" cy="82634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B28F8044-DBD6-E347-B11A-B005D7B6181A}"/>
                  </a:ext>
                </a:extLst>
              </p:cNvPr>
              <p:cNvCxnSpPr/>
              <p:nvPr/>
            </p:nvCxnSpPr>
            <p:spPr>
              <a:xfrm>
                <a:off x="9042577" y="5597453"/>
                <a:ext cx="726071" cy="5093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987AC35E-9BA5-AD40-A5A0-80540C776DE3}"/>
                  </a:ext>
                </a:extLst>
              </p:cNvPr>
              <p:cNvCxnSpPr/>
              <p:nvPr/>
            </p:nvCxnSpPr>
            <p:spPr>
              <a:xfrm flipH="1">
                <a:off x="9781115" y="4782515"/>
                <a:ext cx="883482" cy="129569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xmlns="" id="{1D0A61F4-06C8-CC46-A194-36A6904BBDF0}"/>
                  </a:ext>
                </a:extLst>
              </p:cNvPr>
              <p:cNvSpPr/>
              <p:nvPr/>
            </p:nvSpPr>
            <p:spPr>
              <a:xfrm>
                <a:off x="9414161" y="1669827"/>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112" name="Oval 111">
                <a:extLst>
                  <a:ext uri="{FF2B5EF4-FFF2-40B4-BE49-F238E27FC236}">
                    <a16:creationId xmlns:a16="http://schemas.microsoft.com/office/drawing/2014/main" xmlns="" id="{C127DD8F-1FF6-D04A-9AFD-F442BB3642C9}"/>
                  </a:ext>
                </a:extLst>
              </p:cNvPr>
              <p:cNvSpPr/>
              <p:nvPr/>
            </p:nvSpPr>
            <p:spPr>
              <a:xfrm>
                <a:off x="10758350" y="137445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113" name="Oval 112">
                <a:extLst>
                  <a:ext uri="{FF2B5EF4-FFF2-40B4-BE49-F238E27FC236}">
                    <a16:creationId xmlns:a16="http://schemas.microsoft.com/office/drawing/2014/main" xmlns="" id="{2CBB31B0-F7AE-2F4D-8AA3-35B716FB61A5}"/>
                  </a:ext>
                </a:extLst>
              </p:cNvPr>
              <p:cNvSpPr/>
              <p:nvPr/>
            </p:nvSpPr>
            <p:spPr>
              <a:xfrm>
                <a:off x="8793540" y="3773214"/>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cxnSp>
            <p:nvCxnSpPr>
              <p:cNvPr id="114" name="Straight Connector 113">
                <a:extLst>
                  <a:ext uri="{FF2B5EF4-FFF2-40B4-BE49-F238E27FC236}">
                    <a16:creationId xmlns:a16="http://schemas.microsoft.com/office/drawing/2014/main" xmlns="" id="{D945809E-064C-7143-B019-12E3E1E7A982}"/>
                  </a:ext>
                </a:extLst>
              </p:cNvPr>
              <p:cNvCxnSpPr/>
              <p:nvPr/>
            </p:nvCxnSpPr>
            <p:spPr>
              <a:xfrm flipH="1">
                <a:off x="8866205" y="3226806"/>
                <a:ext cx="714198" cy="61552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735A6DF7-5700-2F44-99B9-CEA4F6CB470A}"/>
                  </a:ext>
                </a:extLst>
              </p:cNvPr>
              <p:cNvCxnSpPr/>
              <p:nvPr/>
            </p:nvCxnSpPr>
            <p:spPr>
              <a:xfrm>
                <a:off x="8866205" y="3842328"/>
                <a:ext cx="693421" cy="601081"/>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xmlns="" id="{68075660-0CE1-C64C-B629-4DDA768B9247}"/>
                  </a:ext>
                </a:extLst>
              </p:cNvPr>
              <p:cNvSpPr/>
              <p:nvPr/>
            </p:nvSpPr>
            <p:spPr>
              <a:xfrm>
                <a:off x="8272292" y="462057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117" name="Oval 116">
                <a:extLst>
                  <a:ext uri="{FF2B5EF4-FFF2-40B4-BE49-F238E27FC236}">
                    <a16:creationId xmlns:a16="http://schemas.microsoft.com/office/drawing/2014/main" xmlns="" id="{0D46E039-639E-0345-BCF0-856658DC5A55}"/>
                  </a:ext>
                </a:extLst>
              </p:cNvPr>
              <p:cNvSpPr/>
              <p:nvPr/>
            </p:nvSpPr>
            <p:spPr>
              <a:xfrm>
                <a:off x="11613351" y="526609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cxnSp>
            <p:nvCxnSpPr>
              <p:cNvPr id="118" name="Straight Connector 117">
                <a:extLst>
                  <a:ext uri="{FF2B5EF4-FFF2-40B4-BE49-F238E27FC236}">
                    <a16:creationId xmlns:a16="http://schemas.microsoft.com/office/drawing/2014/main" xmlns="" id="{3D8B958D-4352-3C44-9D6D-47508587861A}"/>
                  </a:ext>
                </a:extLst>
              </p:cNvPr>
              <p:cNvCxnSpPr/>
              <p:nvPr/>
            </p:nvCxnSpPr>
            <p:spPr>
              <a:xfrm>
                <a:off x="10664597" y="4701543"/>
                <a:ext cx="1021419" cy="63366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EB062F21-7106-7040-975F-8564FF04CE17}"/>
                  </a:ext>
                </a:extLst>
              </p:cNvPr>
              <p:cNvCxnSpPr/>
              <p:nvPr/>
            </p:nvCxnSpPr>
            <p:spPr>
              <a:xfrm flipV="1">
                <a:off x="9853780" y="5306577"/>
                <a:ext cx="1759571" cy="80025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pic>
          <p:nvPicPr>
            <p:cNvPr id="120" name="Picture 6" descr="https://upload.wikimedia.org/wikipedia/en/thumb/6/6a/BNP_Paribas.svg/1024px-BNP_Paribas.svg.png">
              <a:extLst>
                <a:ext uri="{FF2B5EF4-FFF2-40B4-BE49-F238E27FC236}">
                  <a16:creationId xmlns:a16="http://schemas.microsoft.com/office/drawing/2014/main" xmlns="" id="{F8911CE7-A5BB-8340-A6C8-F059C820811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25225" y="1215715"/>
              <a:ext cx="1343375" cy="29911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http://vignette2.wikia.nocookie.net/logopedia/images/9/9e/ING.png/revision/latest?cb=20130928120849">
              <a:extLst>
                <a:ext uri="{FF2B5EF4-FFF2-40B4-BE49-F238E27FC236}">
                  <a16:creationId xmlns:a16="http://schemas.microsoft.com/office/drawing/2014/main" xmlns="" id="{27CF6C65-F858-A249-9305-6475854DF75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15120" y="2660209"/>
              <a:ext cx="982077" cy="24920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8" descr="https://upload.wikimedia.org/wikipedia/commons/thumb/5/54/HSBC.svg/1280px-HSBC.svg.png">
              <a:extLst>
                <a:ext uri="{FF2B5EF4-FFF2-40B4-BE49-F238E27FC236}">
                  <a16:creationId xmlns:a16="http://schemas.microsoft.com/office/drawing/2014/main" xmlns="" id="{23BCE243-3921-0F4D-A540-0F869093CB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6868" y="3734697"/>
              <a:ext cx="1087267" cy="203013"/>
            </a:xfrm>
            <a:prstGeom prst="rect">
              <a:avLst/>
            </a:prstGeom>
            <a:noFill/>
            <a:extLst>
              <a:ext uri="{909E8E84-426E-40dd-AFC4-6F175D3DCCD1}">
                <a14:hiddenFill xmlns:a14="http://schemas.microsoft.com/office/drawing/2010/main" xmlns="">
                  <a:solidFill>
                    <a:srgbClr val="FFFFFF"/>
                  </a:solidFill>
                </a14:hiddenFill>
              </a:ext>
            </a:extLst>
          </p:spPr>
        </p:pic>
        <p:pic>
          <p:nvPicPr>
            <p:cNvPr id="123" name="Picture 122" descr="https://upload.wikimedia.org/wikipedia/en/thumb/c/ce/State_Street_Corporation_logo.svg/1280px-State_Street_Corporation_logo.svg.png">
              <a:extLst>
                <a:ext uri="{FF2B5EF4-FFF2-40B4-BE49-F238E27FC236}">
                  <a16:creationId xmlns:a16="http://schemas.microsoft.com/office/drawing/2014/main" xmlns="" id="{6CCDEBCC-C6DE-9F44-B87C-B0634F07113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6086" y="1715335"/>
              <a:ext cx="1444079" cy="32604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6" descr="https://upload.wikimedia.org/wikipedia/en/thumb/a/a2/BNY_Mellon.svg/1200px-BNY_Mellon.svg.png">
              <a:extLst>
                <a:ext uri="{FF2B5EF4-FFF2-40B4-BE49-F238E27FC236}">
                  <a16:creationId xmlns:a16="http://schemas.microsoft.com/office/drawing/2014/main" xmlns="" id="{871DA30F-5156-9948-8ACD-423E2740282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3965" y="3541163"/>
              <a:ext cx="1208447" cy="418928"/>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8" descr="https://www.realwire.com/writeitfiles/Finastra-logo.jpg.jpg">
              <a:extLst>
                <a:ext uri="{FF2B5EF4-FFF2-40B4-BE49-F238E27FC236}">
                  <a16:creationId xmlns:a16="http://schemas.microsoft.com/office/drawing/2014/main" xmlns="" id="{5A3EE645-96E0-F84D-9294-CD28F554E7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2386" y="1948232"/>
              <a:ext cx="1050356" cy="5445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7" name="Straight Connector 126">
            <a:extLst>
              <a:ext uri="{FF2B5EF4-FFF2-40B4-BE49-F238E27FC236}">
                <a16:creationId xmlns:a16="http://schemas.microsoft.com/office/drawing/2014/main" xmlns="" id="{FD67181F-F292-9642-B1E0-8D8478662FBB}"/>
              </a:ext>
            </a:extLst>
          </p:cNvPr>
          <p:cNvCxnSpPr/>
          <p:nvPr/>
        </p:nvCxnSpPr>
        <p:spPr>
          <a:xfrm>
            <a:off x="8051800" y="584200"/>
            <a:ext cx="0" cy="5892800"/>
          </a:xfrm>
          <a:prstGeom prst="line">
            <a:avLst/>
          </a:prstGeom>
          <a:noFill/>
          <a:ln w="12700" cap="flat">
            <a:solidFill>
              <a:schemeClr val="accent6">
                <a:lumMod val="20000"/>
                <a:lumOff val="80000"/>
              </a:schemeClr>
            </a:solidFill>
            <a:prstDash val="solid"/>
            <a:miter lim="400000"/>
          </a:ln>
          <a:effectLst/>
          <a:sp3d/>
        </p:spPr>
        <p:style>
          <a:lnRef idx="0">
            <a:scrgbClr r="0" g="0" b="0"/>
          </a:lnRef>
          <a:fillRef idx="0">
            <a:scrgbClr r="0" g="0" b="0"/>
          </a:fillRef>
          <a:effectRef idx="0">
            <a:scrgbClr r="0" g="0" b="0"/>
          </a:effectRef>
          <a:fontRef idx="none"/>
        </p:style>
      </p:cxnSp>
      <p:sp>
        <p:nvSpPr>
          <p:cNvPr id="128" name="Text Placeholder 2">
            <a:extLst>
              <a:ext uri="{FF2B5EF4-FFF2-40B4-BE49-F238E27FC236}">
                <a16:creationId xmlns:a16="http://schemas.microsoft.com/office/drawing/2014/main" xmlns="" id="{AF2FD911-84D3-914E-81F5-1EC087C883E2}"/>
              </a:ext>
            </a:extLst>
          </p:cNvPr>
          <p:cNvSpPr txBox="1">
            <a:spLocks/>
          </p:cNvSpPr>
          <p:nvPr/>
        </p:nvSpPr>
        <p:spPr>
          <a:xfrm>
            <a:off x="1016268" y="1910939"/>
            <a:ext cx="4800861" cy="2398036"/>
          </a:xfrm>
          <a:prstGeom prst="rect">
            <a:avLst/>
          </a:prstGeom>
        </p:spPr>
        <p:txBody>
          <a:bodyPr anchor="ctr">
            <a:noAutofit/>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solidFill>
                  <a:schemeClr val="bg1"/>
                </a:solidFill>
              </a:rPr>
              <a:t>A platform for the syndicated lending that exposes real-time credit agreement, accrual balances, position information and detailed transaction data to lenders.</a:t>
            </a:r>
            <a:endParaRPr lang="en-GB" sz="1867" dirty="0">
              <a:solidFill>
                <a:schemeClr val="bg1"/>
              </a:solidFill>
            </a:endParaRPr>
          </a:p>
        </p:txBody>
      </p:sp>
      <p:pic>
        <p:nvPicPr>
          <p:cNvPr id="5" name="Picture 4">
            <a:extLst>
              <a:ext uri="{FF2B5EF4-FFF2-40B4-BE49-F238E27FC236}">
                <a16:creationId xmlns:a16="http://schemas.microsoft.com/office/drawing/2014/main" xmlns="" id="{4ADF672C-0EEA-CD4A-A0A9-1099BBDE5B96}"/>
              </a:ext>
            </a:extLst>
          </p:cNvPr>
          <p:cNvPicPr>
            <a:picLocks noChangeAspect="1"/>
          </p:cNvPicPr>
          <p:nvPr/>
        </p:nvPicPr>
        <p:blipFill>
          <a:blip r:embed="rId9"/>
          <a:stretch>
            <a:fillRect/>
          </a:stretch>
        </p:blipFill>
        <p:spPr>
          <a:xfrm>
            <a:off x="1330621" y="4632429"/>
            <a:ext cx="3735896" cy="1383384"/>
          </a:xfrm>
          <a:prstGeom prst="rect">
            <a:avLst/>
          </a:prstGeom>
        </p:spPr>
      </p:pic>
    </p:spTree>
    <p:extLst>
      <p:ext uri="{BB962C8B-B14F-4D97-AF65-F5344CB8AC3E}">
        <p14:creationId xmlns:p14="http://schemas.microsoft.com/office/powerpoint/2010/main" val="270120253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xmlns="" id="{3CFCE382-711F-B04B-8B3F-8109C55A4740}"/>
              </a:ext>
            </a:extLst>
          </p:cNvPr>
          <p:cNvPicPr>
            <a:picLocks noChangeAspect="1"/>
          </p:cNvPicPr>
          <p:nvPr/>
        </p:nvPicPr>
        <p:blipFill>
          <a:blip r:embed="rId3">
            <a:extLst/>
          </a:blip>
          <a:stretch>
            <a:fillRect/>
          </a:stretch>
        </p:blipFill>
        <p:spPr>
          <a:xfrm>
            <a:off x="893695" y="661632"/>
            <a:ext cx="11074400" cy="5295859"/>
          </a:xfrm>
          <a:prstGeom prst="rect">
            <a:avLst/>
          </a:prstGeom>
          <a:ln w="12700">
            <a:miter lim="400000"/>
          </a:ln>
        </p:spPr>
      </p:pic>
      <p:pic>
        <p:nvPicPr>
          <p:cNvPr id="27" name="Image" descr="Image">
            <a:extLst>
              <a:ext uri="{FF2B5EF4-FFF2-40B4-BE49-F238E27FC236}">
                <a16:creationId xmlns:a16="http://schemas.microsoft.com/office/drawing/2014/main" xmlns="" id="{195FAEFF-24D0-9346-B374-91BCD4B9E632}"/>
              </a:ext>
            </a:extLst>
          </p:cNvPr>
          <p:cNvPicPr>
            <a:picLocks noChangeAspect="1"/>
          </p:cNvPicPr>
          <p:nvPr/>
        </p:nvPicPr>
        <p:blipFill>
          <a:blip r:embed="rId4">
            <a:alphaModFix amt="80000"/>
            <a:extLst/>
          </a:blip>
          <a:stretch>
            <a:fillRect/>
          </a:stretch>
        </p:blipFill>
        <p:spPr>
          <a:xfrm>
            <a:off x="896288" y="4548968"/>
            <a:ext cx="6527800" cy="1544664"/>
          </a:xfrm>
          <a:prstGeom prst="rect">
            <a:avLst/>
          </a:prstGeom>
          <a:ln w="12700">
            <a:miter lim="400000"/>
          </a:ln>
        </p:spPr>
      </p:pic>
      <p:sp>
        <p:nvSpPr>
          <p:cNvPr id="2" name="Text Placeholder 1">
            <a:extLst>
              <a:ext uri="{FF2B5EF4-FFF2-40B4-BE49-F238E27FC236}">
                <a16:creationId xmlns:a16="http://schemas.microsoft.com/office/drawing/2014/main" xmlns="" id="{726C1CC5-A66A-1843-8A0A-589F3224658A}"/>
              </a:ext>
            </a:extLst>
          </p:cNvPr>
          <p:cNvSpPr>
            <a:spLocks noGrp="1"/>
          </p:cNvSpPr>
          <p:nvPr>
            <p:ph type="body" sz="quarter" idx="13"/>
          </p:nvPr>
        </p:nvSpPr>
        <p:spPr>
          <a:xfrm>
            <a:off x="2179781" y="502015"/>
            <a:ext cx="8516672" cy="1077165"/>
          </a:xfrm>
        </p:spPr>
        <p:txBody>
          <a:bodyPr/>
          <a:lstStyle/>
          <a:p>
            <a:r>
              <a:rPr lang="en-GB" dirty="0"/>
              <a:t>The creation of Corda</a:t>
            </a:r>
          </a:p>
        </p:txBody>
      </p:sp>
      <p:sp>
        <p:nvSpPr>
          <p:cNvPr id="3" name="Title 2">
            <a:extLst>
              <a:ext uri="{FF2B5EF4-FFF2-40B4-BE49-F238E27FC236}">
                <a16:creationId xmlns:a16="http://schemas.microsoft.com/office/drawing/2014/main" xmlns="" id="{42F3444D-340D-A84E-A859-70310A0F9911}"/>
              </a:ext>
            </a:extLst>
          </p:cNvPr>
          <p:cNvSpPr>
            <a:spLocks noGrp="1"/>
          </p:cNvSpPr>
          <p:nvPr>
            <p:ph type="title"/>
          </p:nvPr>
        </p:nvSpPr>
        <p:spPr>
          <a:xfrm>
            <a:off x="228601" y="470264"/>
            <a:ext cx="2597727" cy="1077165"/>
          </a:xfrm>
        </p:spPr>
        <p:txBody>
          <a:bodyPr/>
          <a:lstStyle/>
          <a:p>
            <a:r>
              <a:rPr lang="en-US" dirty="0"/>
              <a:t>Stage 2:</a:t>
            </a:r>
          </a:p>
        </p:txBody>
      </p:sp>
      <p:sp>
        <p:nvSpPr>
          <p:cNvPr id="7" name="Rectangle">
            <a:extLst>
              <a:ext uri="{FF2B5EF4-FFF2-40B4-BE49-F238E27FC236}">
                <a16:creationId xmlns:a16="http://schemas.microsoft.com/office/drawing/2014/main" xmlns="" id="{03C7543D-F4C5-6340-91AE-EB7B13B6A9D2}"/>
              </a:ext>
            </a:extLst>
          </p:cNvPr>
          <p:cNvSpPr/>
          <p:nvPr/>
        </p:nvSpPr>
        <p:spPr>
          <a:xfrm>
            <a:off x="0" y="1687359"/>
            <a:ext cx="1977019" cy="716227"/>
          </a:xfrm>
          <a:prstGeom prst="rect">
            <a:avLst/>
          </a:prstGeom>
          <a:solidFill>
            <a:srgbClr val="C6CFEF">
              <a:alpha val="47948"/>
            </a:srgbClr>
          </a:solidFill>
          <a:ln w="12700">
            <a:miter lim="400000"/>
          </a:ln>
        </p:spPr>
        <p:txBody>
          <a:bodyPr lIns="25400" tIns="25400" rIns="25400" bIns="25400" anchor="ctr"/>
          <a:lstStyle/>
          <a:p>
            <a:pPr marL="423323" defTabSz="412740"/>
            <a:r>
              <a:rPr lang="en-US" sz="1200" b="1" dirty="0">
                <a:solidFill>
                  <a:schemeClr val="bg2"/>
                </a:solidFill>
                <a:latin typeface="Poppins" pitchFamily="2" charset="77"/>
              </a:rPr>
              <a:t>ADDRESSING THE NEEDS OF FINANCIAL SERVICES AND BEYOND</a:t>
            </a:r>
          </a:p>
        </p:txBody>
      </p:sp>
      <p:sp>
        <p:nvSpPr>
          <p:cNvPr id="8" name="Line">
            <a:extLst>
              <a:ext uri="{FF2B5EF4-FFF2-40B4-BE49-F238E27FC236}">
                <a16:creationId xmlns:a16="http://schemas.microsoft.com/office/drawing/2014/main" xmlns="" id="{37D51065-EF8F-564B-A633-AEFEDEB15DA0}"/>
              </a:ext>
            </a:extLst>
          </p:cNvPr>
          <p:cNvSpPr/>
          <p:nvPr/>
        </p:nvSpPr>
        <p:spPr>
          <a:xfrm flipV="1">
            <a:off x="892055" y="5330990"/>
            <a:ext cx="0" cy="1011511"/>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9" name="Line">
            <a:extLst>
              <a:ext uri="{FF2B5EF4-FFF2-40B4-BE49-F238E27FC236}">
                <a16:creationId xmlns:a16="http://schemas.microsoft.com/office/drawing/2014/main" xmlns="" id="{CAEB1424-A114-B84E-904B-74ACED2F2FB5}"/>
              </a:ext>
            </a:extLst>
          </p:cNvPr>
          <p:cNvSpPr/>
          <p:nvPr/>
        </p:nvSpPr>
        <p:spPr>
          <a:xfrm flipV="1">
            <a:off x="7428321" y="4211782"/>
            <a:ext cx="0" cy="2130717"/>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0" name="Line">
            <a:extLst>
              <a:ext uri="{FF2B5EF4-FFF2-40B4-BE49-F238E27FC236}">
                <a16:creationId xmlns:a16="http://schemas.microsoft.com/office/drawing/2014/main" xmlns="" id="{CC1A6E67-FD2A-D941-ADD5-3CF51F2718D5}"/>
              </a:ext>
            </a:extLst>
          </p:cNvPr>
          <p:cNvSpPr/>
          <p:nvPr/>
        </p:nvSpPr>
        <p:spPr>
          <a:xfrm>
            <a:off x="878541" y="6090708"/>
            <a:ext cx="11074401"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1" name="Line">
            <a:extLst>
              <a:ext uri="{FF2B5EF4-FFF2-40B4-BE49-F238E27FC236}">
                <a16:creationId xmlns:a16="http://schemas.microsoft.com/office/drawing/2014/main" xmlns="" id="{EA9F690F-0C64-E34C-8C7B-8317AEA22ED9}"/>
              </a:ext>
            </a:extLst>
          </p:cNvPr>
          <p:cNvSpPr/>
          <p:nvPr/>
        </p:nvSpPr>
        <p:spPr>
          <a:xfrm flipV="1">
            <a:off x="4160188" y="5060295"/>
            <a:ext cx="0" cy="1282205"/>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3" name="Line">
            <a:extLst>
              <a:ext uri="{FF2B5EF4-FFF2-40B4-BE49-F238E27FC236}">
                <a16:creationId xmlns:a16="http://schemas.microsoft.com/office/drawing/2014/main" xmlns="" id="{AB84AAC9-E7F9-1641-8EA1-77B2CCC8B205}"/>
              </a:ext>
            </a:extLst>
          </p:cNvPr>
          <p:cNvSpPr/>
          <p:nvPr/>
        </p:nvSpPr>
        <p:spPr>
          <a:xfrm flipV="1">
            <a:off x="10696453" y="1885673"/>
            <a:ext cx="0" cy="4456828"/>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9" name="Line">
            <a:extLst>
              <a:ext uri="{FF2B5EF4-FFF2-40B4-BE49-F238E27FC236}">
                <a16:creationId xmlns:a16="http://schemas.microsoft.com/office/drawing/2014/main" xmlns="" id="{533F7C79-EE49-2341-AB1B-96EE624AB4AD}"/>
              </a:ext>
            </a:extLst>
          </p:cNvPr>
          <p:cNvSpPr/>
          <p:nvPr/>
        </p:nvSpPr>
        <p:spPr>
          <a:xfrm>
            <a:off x="458551" y="2561261"/>
            <a:ext cx="1527511"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23" name="Line">
            <a:extLst>
              <a:ext uri="{FF2B5EF4-FFF2-40B4-BE49-F238E27FC236}">
                <a16:creationId xmlns:a16="http://schemas.microsoft.com/office/drawing/2014/main" xmlns="" id="{AB7E7E82-FC1E-1C40-84B0-2CEEDD1CDBA1}"/>
              </a:ext>
            </a:extLst>
          </p:cNvPr>
          <p:cNvSpPr/>
          <p:nvPr/>
        </p:nvSpPr>
        <p:spPr>
          <a:xfrm>
            <a:off x="878541" y="6090708"/>
            <a:ext cx="11074401"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24" name="Picture 22" descr="Picture 22">
            <a:extLst>
              <a:ext uri="{FF2B5EF4-FFF2-40B4-BE49-F238E27FC236}">
                <a16:creationId xmlns:a16="http://schemas.microsoft.com/office/drawing/2014/main" xmlns="" id="{4EAC9DF9-25F1-C446-A144-E9BF66821CFB}"/>
              </a:ext>
            </a:extLst>
          </p:cNvPr>
          <p:cNvPicPr>
            <a:picLocks noChangeAspect="1"/>
          </p:cNvPicPr>
          <p:nvPr/>
        </p:nvPicPr>
        <p:blipFill>
          <a:blip r:embed="rId5">
            <a:extLst/>
          </a:blip>
          <a:stretch>
            <a:fillRect/>
          </a:stretch>
        </p:blipFill>
        <p:spPr>
          <a:xfrm>
            <a:off x="4520413" y="4956374"/>
            <a:ext cx="2564959" cy="1047431"/>
          </a:xfrm>
          <a:prstGeom prst="rect">
            <a:avLst/>
          </a:prstGeom>
          <a:ln w="12700">
            <a:miter lim="400000"/>
          </a:ln>
        </p:spPr>
      </p:pic>
      <p:pic>
        <p:nvPicPr>
          <p:cNvPr id="25" name="Image" descr="Image">
            <a:extLst>
              <a:ext uri="{FF2B5EF4-FFF2-40B4-BE49-F238E27FC236}">
                <a16:creationId xmlns:a16="http://schemas.microsoft.com/office/drawing/2014/main" xmlns="" id="{498A7961-6AEB-3949-8CD8-CC03CE2014D1}"/>
              </a:ext>
            </a:extLst>
          </p:cNvPr>
          <p:cNvPicPr>
            <a:picLocks noChangeAspect="1"/>
          </p:cNvPicPr>
          <p:nvPr/>
        </p:nvPicPr>
        <p:blipFill>
          <a:blip r:embed="rId6">
            <a:extLst/>
          </a:blip>
          <a:stretch>
            <a:fillRect/>
          </a:stretch>
        </p:blipFill>
        <p:spPr>
          <a:xfrm>
            <a:off x="899225" y="3909574"/>
            <a:ext cx="7751953" cy="1613047"/>
          </a:xfrm>
          <a:prstGeom prst="rect">
            <a:avLst/>
          </a:prstGeom>
          <a:ln w="12700">
            <a:miter lim="400000"/>
          </a:ln>
        </p:spPr>
      </p:pic>
      <p:sp>
        <p:nvSpPr>
          <p:cNvPr id="26" name="Line">
            <a:extLst>
              <a:ext uri="{FF2B5EF4-FFF2-40B4-BE49-F238E27FC236}">
                <a16:creationId xmlns:a16="http://schemas.microsoft.com/office/drawing/2014/main" xmlns="" id="{412BB73C-F2FF-5149-9671-04797ED25541}"/>
              </a:ext>
            </a:extLst>
          </p:cNvPr>
          <p:cNvSpPr/>
          <p:nvPr/>
        </p:nvSpPr>
        <p:spPr>
          <a:xfrm flipH="1">
            <a:off x="7100630" y="4785209"/>
            <a:ext cx="3877409" cy="944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20" y="0"/>
                </a:lnTo>
                <a:lnTo>
                  <a:pt x="21600" y="21600"/>
                </a:lnTo>
              </a:path>
            </a:pathLst>
          </a:custGeom>
          <a:ln w="25400">
            <a:solidFill>
              <a:srgbClr val="D8232A"/>
            </a:solidFill>
            <a:miter lim="400000"/>
            <a:tailEnd type="oval"/>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20" name="Picture 19">
            <a:hlinkClick r:id="rId7"/>
            <a:extLst>
              <a:ext uri="{FF2B5EF4-FFF2-40B4-BE49-F238E27FC236}">
                <a16:creationId xmlns:a16="http://schemas.microsoft.com/office/drawing/2014/main" xmlns="" id="{D16320F1-BA8B-7943-8CEA-163AD16A6A6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9515" y="3303062"/>
            <a:ext cx="1232404" cy="1174833"/>
          </a:xfrm>
          <a:prstGeom prst="rect">
            <a:avLst/>
          </a:prstGeom>
        </p:spPr>
      </p:pic>
      <p:sp>
        <p:nvSpPr>
          <p:cNvPr id="28" name="Line">
            <a:extLst>
              <a:ext uri="{FF2B5EF4-FFF2-40B4-BE49-F238E27FC236}">
                <a16:creationId xmlns:a16="http://schemas.microsoft.com/office/drawing/2014/main" xmlns="" id="{3EA958DE-7868-C246-88E0-14DE86FDDCCA}"/>
              </a:ext>
            </a:extLst>
          </p:cNvPr>
          <p:cNvSpPr/>
          <p:nvPr/>
        </p:nvSpPr>
        <p:spPr>
          <a:xfrm>
            <a:off x="458551" y="5219693"/>
            <a:ext cx="1527511"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29" name="Text Placeholder 2">
            <a:extLst>
              <a:ext uri="{FF2B5EF4-FFF2-40B4-BE49-F238E27FC236}">
                <a16:creationId xmlns:a16="http://schemas.microsoft.com/office/drawing/2014/main" xmlns="" id="{A0BAB6C9-FB57-564B-A77C-A95998EC9D33}"/>
              </a:ext>
            </a:extLst>
          </p:cNvPr>
          <p:cNvSpPr txBox="1">
            <a:spLocks/>
          </p:cNvSpPr>
          <p:nvPr/>
        </p:nvSpPr>
        <p:spPr>
          <a:xfrm>
            <a:off x="9092140" y="1442249"/>
            <a:ext cx="1466261" cy="1994649"/>
          </a:xfrm>
          <a:prstGeom prst="rect">
            <a:avLst/>
          </a:prstGeom>
        </p:spPr>
        <p:txBody>
          <a:bodyPr anchor="t">
            <a:noAutofit/>
          </a:bodyPr>
          <a:lstStyle>
            <a:lvl1pPr marL="0" indent="0" algn="ctr" defTabSz="685800" rtl="0" eaLnBrk="1" latinLnBrk="0" hangingPunct="1">
              <a:lnSpc>
                <a:spcPct val="110000"/>
              </a:lnSpc>
              <a:spcBef>
                <a:spcPts val="750"/>
              </a:spcBef>
              <a:buClr>
                <a:schemeClr val="tx2"/>
              </a:buClr>
              <a:buSzPct val="110000"/>
              <a:buFont typeface="Arial" panose="020B0604020202020204" pitchFamily="34" charset="0"/>
              <a:buNone/>
              <a:defRPr sz="9600" b="0" i="0" kern="400" spc="0" baseline="0">
                <a:solidFill>
                  <a:srgbClr val="000000"/>
                </a:solidFill>
                <a:latin typeface="Poppins Thin" pitchFamily="2" charset="77"/>
                <a:ea typeface="+mn-ea"/>
                <a:cs typeface="Poppins Thin" pitchFamily="2" charset="77"/>
              </a:defRPr>
            </a:lvl1pPr>
            <a:lvl2pPr marL="457200" indent="0" algn="l" defTabSz="685800" rtl="0" eaLnBrk="1" latinLnBrk="0" hangingPunct="1">
              <a:lnSpc>
                <a:spcPct val="110000"/>
              </a:lnSpc>
              <a:spcBef>
                <a:spcPts val="375"/>
              </a:spcBef>
              <a:buClr>
                <a:schemeClr val="tx2"/>
              </a:buClr>
              <a:buSzPct val="110000"/>
              <a:buFont typeface="Arial" panose="020B0604020202020204" pitchFamily="34" charset="0"/>
              <a:buNone/>
              <a:defRPr sz="1050" b="0" i="0" kern="400" spc="0" baseline="0">
                <a:solidFill>
                  <a:schemeClr val="tx1"/>
                </a:solidFill>
                <a:latin typeface="Poppins" pitchFamily="2" charset="77"/>
                <a:ea typeface="+mn-ea"/>
                <a:cs typeface="Poppins" pitchFamily="2" charset="77"/>
              </a:defRPr>
            </a:lvl2pPr>
            <a:lvl3pPr marL="914400" indent="0" algn="l" defTabSz="685800" rtl="0" eaLnBrk="1" latinLnBrk="0" hangingPunct="1">
              <a:lnSpc>
                <a:spcPct val="110000"/>
              </a:lnSpc>
              <a:spcBef>
                <a:spcPts val="375"/>
              </a:spcBef>
              <a:buClr>
                <a:schemeClr val="tx2"/>
              </a:buClr>
              <a:buSzPct val="110000"/>
              <a:buFont typeface="Arial" panose="020B0604020202020204" pitchFamily="34" charset="0"/>
              <a:buNone/>
              <a:defRPr sz="1000" b="0" i="0" kern="400" spc="0" baseline="0">
                <a:solidFill>
                  <a:schemeClr val="tx1"/>
                </a:solidFill>
                <a:latin typeface="Poppins" pitchFamily="2" charset="77"/>
                <a:ea typeface="+mn-ea"/>
                <a:cs typeface="Poppins" pitchFamily="2" charset="77"/>
              </a:defRPr>
            </a:lvl3pPr>
            <a:lvl4pPr marL="1371600" indent="0" algn="l" defTabSz="685800" rtl="0" eaLnBrk="1" latinLnBrk="0" hangingPunct="1">
              <a:lnSpc>
                <a:spcPct val="110000"/>
              </a:lnSpc>
              <a:spcBef>
                <a:spcPts val="375"/>
              </a:spcBef>
              <a:buClr>
                <a:schemeClr val="tx2"/>
              </a:buClr>
              <a:buSzPct val="110000"/>
              <a:buFont typeface="Arial" panose="020B0604020202020204" pitchFamily="34" charset="0"/>
              <a:buNone/>
              <a:defRPr sz="950" b="0" i="0" kern="400" spc="0" baseline="0">
                <a:solidFill>
                  <a:schemeClr val="tx1"/>
                </a:solidFill>
                <a:latin typeface="Poppins" pitchFamily="2" charset="77"/>
                <a:ea typeface="+mn-ea"/>
                <a:cs typeface="Poppins" pitchFamily="2" charset="77"/>
              </a:defRPr>
            </a:lvl4pPr>
            <a:lvl5pPr marL="1828800" indent="0" algn="l" defTabSz="685800" rtl="0" eaLnBrk="1" latinLnBrk="0" hangingPunct="1">
              <a:lnSpc>
                <a:spcPct val="110000"/>
              </a:lnSpc>
              <a:spcBef>
                <a:spcPts val="375"/>
              </a:spcBef>
              <a:buClr>
                <a:schemeClr val="tx2"/>
              </a:buClr>
              <a:buSzPct val="110000"/>
              <a:buFont typeface="Arial" panose="020B0604020202020204" pitchFamily="34" charset="0"/>
              <a:buNone/>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buClrTx/>
              <a:buSzTx/>
            </a:pPr>
            <a:r>
              <a:rPr lang="en-US" sz="1067" b="1" i="1" kern="1200" dirty="0">
                <a:solidFill>
                  <a:srgbClr val="929292"/>
                </a:solidFill>
                <a:latin typeface="Poppins Black"/>
                <a:cs typeface="+mn-cs"/>
              </a:rPr>
              <a:t>Experiments</a:t>
            </a:r>
          </a:p>
          <a:p>
            <a:pPr>
              <a:lnSpc>
                <a:spcPct val="100000"/>
              </a:lnSpc>
              <a:spcBef>
                <a:spcPts val="0"/>
              </a:spcBef>
            </a:pPr>
            <a:r>
              <a:rPr lang="en-US" sz="1400" b="1" dirty="0">
                <a:solidFill>
                  <a:srgbClr val="797979"/>
                </a:solidFill>
              </a:rPr>
              <a:t>Payments</a:t>
            </a:r>
          </a:p>
          <a:p>
            <a:pPr>
              <a:lnSpc>
                <a:spcPct val="100000"/>
              </a:lnSpc>
              <a:spcBef>
                <a:spcPts val="0"/>
              </a:spcBef>
            </a:pPr>
            <a:r>
              <a:rPr lang="en-US" sz="1400" b="1" dirty="0">
                <a:solidFill>
                  <a:srgbClr val="797979"/>
                </a:solidFill>
              </a:rPr>
              <a:t>Digital Fiat</a:t>
            </a:r>
          </a:p>
          <a:p>
            <a:pPr>
              <a:lnSpc>
                <a:spcPct val="100000"/>
              </a:lnSpc>
              <a:spcBef>
                <a:spcPts val="0"/>
              </a:spcBef>
            </a:pPr>
            <a:r>
              <a:rPr lang="en-US" sz="1400" b="1" dirty="0">
                <a:solidFill>
                  <a:srgbClr val="797979"/>
                </a:solidFill>
              </a:rPr>
              <a:t>KYC</a:t>
            </a:r>
          </a:p>
          <a:p>
            <a:pPr>
              <a:lnSpc>
                <a:spcPct val="100000"/>
              </a:lnSpc>
              <a:spcBef>
                <a:spcPts val="0"/>
              </a:spcBef>
            </a:pPr>
            <a:r>
              <a:rPr lang="en-US" sz="1400" b="1" dirty="0">
                <a:solidFill>
                  <a:srgbClr val="797979"/>
                </a:solidFill>
              </a:rPr>
              <a:t>Reference Data</a:t>
            </a:r>
          </a:p>
          <a:p>
            <a:pPr>
              <a:lnSpc>
                <a:spcPct val="100000"/>
              </a:lnSpc>
              <a:spcBef>
                <a:spcPts val="0"/>
              </a:spcBef>
            </a:pPr>
            <a:r>
              <a:rPr lang="en-US" sz="1400" b="1" dirty="0">
                <a:solidFill>
                  <a:srgbClr val="797979"/>
                </a:solidFill>
              </a:rPr>
              <a:t>Syndicated Loans</a:t>
            </a:r>
          </a:p>
          <a:p>
            <a:pPr>
              <a:lnSpc>
                <a:spcPct val="100000"/>
              </a:lnSpc>
              <a:spcBef>
                <a:spcPts val="0"/>
              </a:spcBef>
            </a:pPr>
            <a:r>
              <a:rPr lang="en-US" sz="1400" b="1" dirty="0">
                <a:solidFill>
                  <a:srgbClr val="797979"/>
                </a:solidFill>
              </a:rPr>
              <a:t>Trade Finance</a:t>
            </a:r>
          </a:p>
          <a:p>
            <a:pPr>
              <a:lnSpc>
                <a:spcPct val="100000"/>
              </a:lnSpc>
              <a:spcBef>
                <a:spcPts val="0"/>
              </a:spcBef>
            </a:pPr>
            <a:r>
              <a:rPr lang="en-US" sz="1400" b="1" dirty="0">
                <a:solidFill>
                  <a:srgbClr val="797979"/>
                </a:solidFill>
              </a:rPr>
              <a:t>Derivatives</a:t>
            </a:r>
          </a:p>
        </p:txBody>
      </p:sp>
      <p:sp>
        <p:nvSpPr>
          <p:cNvPr id="31" name="Text Placeholder 3">
            <a:extLst>
              <a:ext uri="{FF2B5EF4-FFF2-40B4-BE49-F238E27FC236}">
                <a16:creationId xmlns:a16="http://schemas.microsoft.com/office/drawing/2014/main" xmlns="" id="{C6AFCCCD-A899-6F4C-B97C-688BEF692681}"/>
              </a:ext>
            </a:extLst>
          </p:cNvPr>
          <p:cNvSpPr txBox="1">
            <a:spLocks/>
          </p:cNvSpPr>
          <p:nvPr/>
        </p:nvSpPr>
        <p:spPr>
          <a:xfrm>
            <a:off x="2179781" y="1294227"/>
            <a:ext cx="6247264" cy="4793559"/>
          </a:xfrm>
          <a:prstGeom prst="rect">
            <a:avLst/>
          </a:prstGeom>
        </p:spPr>
        <p:txBody>
          <a:bodyPr vert="horz" lIns="121920" tIns="60960" rIns="121920" bIns="60960" rtlCol="0">
            <a:normAutofit/>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67" b="1" i="1" dirty="0">
                <a:solidFill>
                  <a:schemeClr val="bg2"/>
                </a:solidFill>
                <a:latin typeface="Poppins SemiBold" pitchFamily="2" charset="77"/>
                <a:cs typeface="Poppins SemiBold" pitchFamily="2" charset="77"/>
              </a:rPr>
              <a:t>Enterprise grade blockchain from the ground up</a:t>
            </a:r>
          </a:p>
        </p:txBody>
      </p:sp>
      <p:sp>
        <p:nvSpPr>
          <p:cNvPr id="32" name="Text Placeholder 2">
            <a:extLst>
              <a:ext uri="{FF2B5EF4-FFF2-40B4-BE49-F238E27FC236}">
                <a16:creationId xmlns:a16="http://schemas.microsoft.com/office/drawing/2014/main" xmlns="" id="{D1B7C734-9315-3540-A885-0B3F44F009DF}"/>
              </a:ext>
            </a:extLst>
          </p:cNvPr>
          <p:cNvSpPr txBox="1">
            <a:spLocks/>
          </p:cNvSpPr>
          <p:nvPr/>
        </p:nvSpPr>
        <p:spPr>
          <a:xfrm>
            <a:off x="2223414" y="1974189"/>
            <a:ext cx="2579765" cy="2539719"/>
          </a:xfrm>
          <a:prstGeom prst="rect">
            <a:avLst/>
          </a:prstGeom>
        </p:spPr>
        <p:txBody>
          <a:bodyPr anchor="t">
            <a:noAutofit/>
          </a:bodyPr>
          <a:lstStyle>
            <a:lvl1pPr marL="0" indent="0" algn="ctr" defTabSz="685800" rtl="0" eaLnBrk="1" latinLnBrk="0" hangingPunct="1">
              <a:lnSpc>
                <a:spcPct val="110000"/>
              </a:lnSpc>
              <a:spcBef>
                <a:spcPts val="750"/>
              </a:spcBef>
              <a:buClr>
                <a:schemeClr val="tx2"/>
              </a:buClr>
              <a:buSzPct val="110000"/>
              <a:buFont typeface="Arial" panose="020B0604020202020204" pitchFamily="34" charset="0"/>
              <a:buNone/>
              <a:defRPr sz="9600" b="0" i="0" kern="400" spc="0" baseline="0">
                <a:solidFill>
                  <a:srgbClr val="000000"/>
                </a:solidFill>
                <a:latin typeface="Poppins Thin" pitchFamily="2" charset="77"/>
                <a:ea typeface="+mn-ea"/>
                <a:cs typeface="Poppins Thin" pitchFamily="2" charset="77"/>
              </a:defRPr>
            </a:lvl1pPr>
            <a:lvl2pPr marL="457200" indent="0" algn="l" defTabSz="685800" rtl="0" eaLnBrk="1" latinLnBrk="0" hangingPunct="1">
              <a:lnSpc>
                <a:spcPct val="110000"/>
              </a:lnSpc>
              <a:spcBef>
                <a:spcPts val="375"/>
              </a:spcBef>
              <a:buClr>
                <a:schemeClr val="tx2"/>
              </a:buClr>
              <a:buSzPct val="110000"/>
              <a:buFont typeface="Arial" panose="020B0604020202020204" pitchFamily="34" charset="0"/>
              <a:buNone/>
              <a:defRPr sz="1050" b="0" i="0" kern="400" spc="0" baseline="0">
                <a:solidFill>
                  <a:schemeClr val="tx1"/>
                </a:solidFill>
                <a:latin typeface="Poppins" pitchFamily="2" charset="77"/>
                <a:ea typeface="+mn-ea"/>
                <a:cs typeface="Poppins" pitchFamily="2" charset="77"/>
              </a:defRPr>
            </a:lvl2pPr>
            <a:lvl3pPr marL="914400" indent="0" algn="l" defTabSz="685800" rtl="0" eaLnBrk="1" latinLnBrk="0" hangingPunct="1">
              <a:lnSpc>
                <a:spcPct val="110000"/>
              </a:lnSpc>
              <a:spcBef>
                <a:spcPts val="375"/>
              </a:spcBef>
              <a:buClr>
                <a:schemeClr val="tx2"/>
              </a:buClr>
              <a:buSzPct val="110000"/>
              <a:buFont typeface="Arial" panose="020B0604020202020204" pitchFamily="34" charset="0"/>
              <a:buNone/>
              <a:defRPr sz="1000" b="0" i="0" kern="400" spc="0" baseline="0">
                <a:solidFill>
                  <a:schemeClr val="tx1"/>
                </a:solidFill>
                <a:latin typeface="Poppins" pitchFamily="2" charset="77"/>
                <a:ea typeface="+mn-ea"/>
                <a:cs typeface="Poppins" pitchFamily="2" charset="77"/>
              </a:defRPr>
            </a:lvl3pPr>
            <a:lvl4pPr marL="1371600" indent="0" algn="l" defTabSz="685800" rtl="0" eaLnBrk="1" latinLnBrk="0" hangingPunct="1">
              <a:lnSpc>
                <a:spcPct val="110000"/>
              </a:lnSpc>
              <a:spcBef>
                <a:spcPts val="375"/>
              </a:spcBef>
              <a:buClr>
                <a:schemeClr val="tx2"/>
              </a:buClr>
              <a:buSzPct val="110000"/>
              <a:buFont typeface="Arial" panose="020B0604020202020204" pitchFamily="34" charset="0"/>
              <a:buNone/>
              <a:defRPr sz="950" b="0" i="0" kern="400" spc="0" baseline="0">
                <a:solidFill>
                  <a:schemeClr val="tx1"/>
                </a:solidFill>
                <a:latin typeface="Poppins" pitchFamily="2" charset="77"/>
                <a:ea typeface="+mn-ea"/>
                <a:cs typeface="Poppins" pitchFamily="2" charset="77"/>
              </a:defRPr>
            </a:lvl4pPr>
            <a:lvl5pPr marL="1828800" indent="0" algn="l" defTabSz="685800" rtl="0" eaLnBrk="1" latinLnBrk="0" hangingPunct="1">
              <a:lnSpc>
                <a:spcPct val="110000"/>
              </a:lnSpc>
              <a:spcBef>
                <a:spcPts val="375"/>
              </a:spcBef>
              <a:buClr>
                <a:schemeClr val="tx2"/>
              </a:buClr>
              <a:buSzPct val="110000"/>
              <a:buFont typeface="Arial" panose="020B0604020202020204" pitchFamily="34" charset="0"/>
              <a:buNone/>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pPr>
            <a:r>
              <a:rPr lang="en-US" sz="11733" b="1" dirty="0">
                <a:solidFill>
                  <a:srgbClr val="797979"/>
                </a:solidFill>
              </a:rPr>
              <a:t>+50</a:t>
            </a:r>
          </a:p>
          <a:p>
            <a:pPr>
              <a:lnSpc>
                <a:spcPct val="100000"/>
              </a:lnSpc>
              <a:spcBef>
                <a:spcPts val="0"/>
              </a:spcBef>
            </a:pPr>
            <a:r>
              <a:rPr lang="en-US" sz="1467" b="1" i="1" kern="1200" dirty="0">
                <a:solidFill>
                  <a:srgbClr val="AAAAAA"/>
                </a:solidFill>
                <a:latin typeface="Poppins Black"/>
              </a:rPr>
              <a:t>2017</a:t>
            </a:r>
          </a:p>
        </p:txBody>
      </p:sp>
      <p:sp>
        <p:nvSpPr>
          <p:cNvPr id="22" name="Corda is uniquely architected for privacy, interoperability and immutability">
            <a:extLst>
              <a:ext uri="{FF2B5EF4-FFF2-40B4-BE49-F238E27FC236}">
                <a16:creationId xmlns:a16="http://schemas.microsoft.com/office/drawing/2014/main" xmlns="" id="{61399D9E-850C-4743-80CF-AC606C815AD4}"/>
              </a:ext>
            </a:extLst>
          </p:cNvPr>
          <p:cNvSpPr txBox="1"/>
          <p:nvPr/>
        </p:nvSpPr>
        <p:spPr>
          <a:xfrm>
            <a:off x="7805851" y="4856686"/>
            <a:ext cx="3350384" cy="98366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lnSpc>
                <a:spcPct val="90000"/>
              </a:lnSpc>
              <a:spcBef>
                <a:spcPts val="1500"/>
              </a:spcBef>
              <a:defRPr sz="2600">
                <a:solidFill>
                  <a:srgbClr val="53585F"/>
                </a:solidFill>
                <a:latin typeface="Poppins Regular"/>
                <a:ea typeface="Poppins Regular"/>
                <a:cs typeface="Poppins Regular"/>
                <a:sym typeface="Poppins Regular"/>
              </a:defRPr>
            </a:lvl1pPr>
          </a:lstStyle>
          <a:p>
            <a:pPr>
              <a:lnSpc>
                <a:spcPct val="110000"/>
              </a:lnSpc>
            </a:pPr>
            <a:r>
              <a:rPr sz="1867" b="1" dirty="0"/>
              <a:t>Corda is uniquely architected for </a:t>
            </a:r>
            <a:r>
              <a:rPr lang="en-US" sz="1867" b="1" dirty="0"/>
              <a:t>PRIVACY</a:t>
            </a:r>
            <a:r>
              <a:rPr sz="1867" b="1" dirty="0"/>
              <a:t>, </a:t>
            </a:r>
            <a:r>
              <a:rPr lang="en-US" sz="1867" b="1" dirty="0"/>
              <a:t>INTEROPERABILITY</a:t>
            </a:r>
            <a:r>
              <a:rPr sz="1867" b="1" dirty="0"/>
              <a:t> and </a:t>
            </a:r>
            <a:r>
              <a:rPr lang="en-US" sz="1867" b="1" dirty="0"/>
              <a:t>IMMUTABILITY</a:t>
            </a:r>
            <a:endParaRPr sz="1867" b="1" dirty="0"/>
          </a:p>
        </p:txBody>
      </p:sp>
    </p:spTree>
    <p:extLst>
      <p:ext uri="{BB962C8B-B14F-4D97-AF65-F5344CB8AC3E}">
        <p14:creationId xmlns:p14="http://schemas.microsoft.com/office/powerpoint/2010/main" val="17090949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557EAA-D2EF-F64B-8C56-BB00721B6AC7}"/>
              </a:ext>
            </a:extLst>
          </p:cNvPr>
          <p:cNvSpPr>
            <a:spLocks noGrp="1"/>
          </p:cNvSpPr>
          <p:nvPr>
            <p:ph type="title"/>
          </p:nvPr>
        </p:nvSpPr>
        <p:spPr/>
        <p:txBody>
          <a:bodyPr>
            <a:normAutofit fontScale="90000"/>
          </a:bodyPr>
          <a:lstStyle/>
          <a:p>
            <a:r>
              <a:rPr lang="sl-SI" dirty="0"/>
              <a:t>Project Marco Polo</a:t>
            </a:r>
            <a:br>
              <a:rPr lang="sl-SI" dirty="0"/>
            </a:br>
            <a:r>
              <a:rPr lang="en-CA" sz="2200" dirty="0"/>
              <a:t>Tracking goods and trade documents</a:t>
            </a:r>
            <a:r>
              <a:rPr lang="en-US" dirty="0"/>
              <a:t/>
            </a:r>
            <a:br>
              <a:rPr lang="en-US" dirty="0"/>
            </a:br>
            <a:endParaRPr lang="en-US" dirty="0"/>
          </a:p>
        </p:txBody>
      </p:sp>
      <p:grpSp>
        <p:nvGrpSpPr>
          <p:cNvPr id="7" name="Group 6">
            <a:extLst>
              <a:ext uri="{FF2B5EF4-FFF2-40B4-BE49-F238E27FC236}">
                <a16:creationId xmlns:a16="http://schemas.microsoft.com/office/drawing/2014/main" xmlns="" id="{3286AF88-8DF9-4148-BA6B-A018A8460550}"/>
              </a:ext>
            </a:extLst>
          </p:cNvPr>
          <p:cNvGrpSpPr/>
          <p:nvPr/>
        </p:nvGrpSpPr>
        <p:grpSpPr>
          <a:xfrm>
            <a:off x="8051800" y="584200"/>
            <a:ext cx="4140200" cy="5892800"/>
            <a:chOff x="6038850" y="438150"/>
            <a:chExt cx="3105150" cy="4419600"/>
          </a:xfrm>
        </p:grpSpPr>
        <p:grpSp>
          <p:nvGrpSpPr>
            <p:cNvPr id="122" name="Group 121">
              <a:extLst>
                <a:ext uri="{FF2B5EF4-FFF2-40B4-BE49-F238E27FC236}">
                  <a16:creationId xmlns:a16="http://schemas.microsoft.com/office/drawing/2014/main" xmlns="" id="{DA5CC8D7-0B53-6B47-8AE9-30C3AA36C25F}"/>
                </a:ext>
              </a:extLst>
            </p:cNvPr>
            <p:cNvGrpSpPr/>
            <p:nvPr/>
          </p:nvGrpSpPr>
          <p:grpSpPr>
            <a:xfrm>
              <a:off x="6188146" y="1030840"/>
              <a:ext cx="2890238" cy="3579650"/>
              <a:chOff x="8250862" y="1374453"/>
              <a:chExt cx="3853650" cy="4772866"/>
            </a:xfrm>
          </p:grpSpPr>
          <p:cxnSp>
            <p:nvCxnSpPr>
              <p:cNvPr id="123" name="Straight Connector 122">
                <a:extLst>
                  <a:ext uri="{FF2B5EF4-FFF2-40B4-BE49-F238E27FC236}">
                    <a16:creationId xmlns:a16="http://schemas.microsoft.com/office/drawing/2014/main" xmlns="" id="{91EBE0E6-EEF2-A54A-BCE1-B8A3CA24C079}"/>
                  </a:ext>
                </a:extLst>
              </p:cNvPr>
              <p:cNvCxnSpPr/>
              <p:nvPr/>
            </p:nvCxnSpPr>
            <p:spPr>
              <a:xfrm flipH="1">
                <a:off x="10661353" y="2342239"/>
                <a:ext cx="936120" cy="132173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FFA06C71-AAFB-3F4C-8DE0-CF17C0408CCC}"/>
                  </a:ext>
                </a:extLst>
              </p:cNvPr>
              <p:cNvCxnSpPr/>
              <p:nvPr/>
            </p:nvCxnSpPr>
            <p:spPr>
              <a:xfrm>
                <a:off x="10588688" y="3692602"/>
                <a:ext cx="1443159" cy="165829"/>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14A677FB-3030-2945-8DE1-12948C1B51E6}"/>
                  </a:ext>
                </a:extLst>
              </p:cNvPr>
              <p:cNvCxnSpPr/>
              <p:nvPr/>
            </p:nvCxnSpPr>
            <p:spPr>
              <a:xfrm>
                <a:off x="9520205" y="3226806"/>
                <a:ext cx="1153615" cy="46579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F1320155-802F-6A41-8908-EBA8B394F615}"/>
                  </a:ext>
                </a:extLst>
              </p:cNvPr>
              <p:cNvCxnSpPr/>
              <p:nvPr/>
            </p:nvCxnSpPr>
            <p:spPr>
              <a:xfrm>
                <a:off x="10631254" y="3652116"/>
                <a:ext cx="63442" cy="106128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xmlns="" id="{092CEB9A-5735-B74E-9549-63A13E1EDEB3}"/>
                  </a:ext>
                </a:extLst>
              </p:cNvPr>
              <p:cNvCxnSpPr/>
              <p:nvPr/>
            </p:nvCxnSpPr>
            <p:spPr>
              <a:xfrm>
                <a:off x="11627572" y="2273125"/>
                <a:ext cx="10722" cy="81367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xmlns="" id="{CDAA862B-307F-7042-B608-C88052C37052}"/>
                  </a:ext>
                </a:extLst>
              </p:cNvPr>
              <p:cNvCxnSpPr/>
              <p:nvPr/>
            </p:nvCxnSpPr>
            <p:spPr>
              <a:xfrm flipV="1">
                <a:off x="10588688" y="3017689"/>
                <a:ext cx="1079705" cy="674913"/>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xmlns="" id="{97A60F1C-3C36-2D4D-A457-23C113206937}"/>
                  </a:ext>
                </a:extLst>
              </p:cNvPr>
              <p:cNvCxnSpPr/>
              <p:nvPr/>
            </p:nvCxnSpPr>
            <p:spPr>
              <a:xfrm>
                <a:off x="11668393" y="3074945"/>
                <a:ext cx="393553" cy="77162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xmlns="" id="{3D94A218-A425-9946-A70A-560EE57BB35C}"/>
                  </a:ext>
                </a:extLst>
              </p:cNvPr>
              <p:cNvCxnSpPr/>
              <p:nvPr/>
            </p:nvCxnSpPr>
            <p:spPr>
              <a:xfrm flipH="1">
                <a:off x="11655917" y="3846573"/>
                <a:ext cx="406029" cy="150049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xmlns="" id="{46054425-6D04-1545-9FDD-C2978AFF028B}"/>
                  </a:ext>
                </a:extLst>
              </p:cNvPr>
              <p:cNvCxnSpPr/>
              <p:nvPr/>
            </p:nvCxnSpPr>
            <p:spPr>
              <a:xfrm>
                <a:off x="9456727" y="1669827"/>
                <a:ext cx="589258" cy="87513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xmlns="" id="{05ED128E-7A53-B441-BC4F-4A00B1829AC4}"/>
                  </a:ext>
                </a:extLst>
              </p:cNvPr>
              <p:cNvCxnSpPr/>
              <p:nvPr/>
            </p:nvCxnSpPr>
            <p:spPr>
              <a:xfrm flipV="1">
                <a:off x="10088551" y="1386311"/>
                <a:ext cx="742464" cy="111816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xmlns="" id="{40435CF6-18B5-474B-BF2D-83A6CC50933A}"/>
                  </a:ext>
                </a:extLst>
              </p:cNvPr>
              <p:cNvCxnSpPr/>
              <p:nvPr/>
            </p:nvCxnSpPr>
            <p:spPr>
              <a:xfrm flipV="1">
                <a:off x="9414161" y="1386311"/>
                <a:ext cx="1416854" cy="32400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xmlns="" id="{DAAC73BD-46A2-3E4D-BDB1-AC0D6C3A2B17}"/>
                  </a:ext>
                </a:extLst>
              </p:cNvPr>
              <p:cNvCxnSpPr/>
              <p:nvPr/>
            </p:nvCxnSpPr>
            <p:spPr>
              <a:xfrm>
                <a:off x="10770817" y="1386311"/>
                <a:ext cx="886854" cy="95592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xmlns="" id="{20E97203-2CB2-7C45-BEEE-AA608D80FA6F}"/>
                  </a:ext>
                </a:extLst>
              </p:cNvPr>
              <p:cNvCxnSpPr/>
              <p:nvPr/>
            </p:nvCxnSpPr>
            <p:spPr>
              <a:xfrm flipH="1">
                <a:off x="8323527" y="2205871"/>
                <a:ext cx="452464" cy="76467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xmlns="" id="{FF549E74-09CF-D64A-9672-1634994A4E0B}"/>
                  </a:ext>
                </a:extLst>
              </p:cNvPr>
              <p:cNvCxnSpPr/>
              <p:nvPr/>
            </p:nvCxnSpPr>
            <p:spPr>
              <a:xfrm flipV="1">
                <a:off x="8733425" y="1681685"/>
                <a:ext cx="753401" cy="56467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xmlns="" id="{5C310EE8-ED5D-6949-A457-0E1333432133}"/>
                  </a:ext>
                </a:extLst>
              </p:cNvPr>
              <p:cNvCxnSpPr/>
              <p:nvPr/>
            </p:nvCxnSpPr>
            <p:spPr>
              <a:xfrm flipH="1">
                <a:off x="8284759" y="3773214"/>
                <a:ext cx="551347" cy="916471"/>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xmlns="" id="{6D72EB7E-C0B3-FC40-9BDF-DDE76319ABEF}"/>
                  </a:ext>
                </a:extLst>
              </p:cNvPr>
              <p:cNvCxnSpPr/>
              <p:nvPr/>
            </p:nvCxnSpPr>
            <p:spPr>
              <a:xfrm>
                <a:off x="9559626" y="4443409"/>
                <a:ext cx="1074872" cy="26999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xmlns="" id="{FF9F07AB-6D20-5B49-A7C9-0ED6B2B237B3}"/>
                  </a:ext>
                </a:extLst>
              </p:cNvPr>
              <p:cNvCxnSpPr/>
              <p:nvPr/>
            </p:nvCxnSpPr>
            <p:spPr>
              <a:xfrm flipV="1">
                <a:off x="9559626" y="3692602"/>
                <a:ext cx="1114194" cy="750807"/>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xmlns="" id="{A13C9963-4BEB-1245-9A0C-99DC2A453B01}"/>
                  </a:ext>
                </a:extLst>
              </p:cNvPr>
              <p:cNvCxnSpPr/>
              <p:nvPr/>
            </p:nvCxnSpPr>
            <p:spPr>
              <a:xfrm>
                <a:off x="8284759" y="4632429"/>
                <a:ext cx="697620" cy="90776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xmlns="" id="{3B019917-41B0-544A-AA1C-BAA7D99F369F}"/>
                  </a:ext>
                </a:extLst>
              </p:cNvPr>
              <p:cNvCxnSpPr/>
              <p:nvPr/>
            </p:nvCxnSpPr>
            <p:spPr>
              <a:xfrm flipV="1">
                <a:off x="9012478" y="4402923"/>
                <a:ext cx="589714" cy="120638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xmlns="" id="{BF9EE5FE-4632-4746-B15B-D19C8C6B28FC}"/>
                  </a:ext>
                </a:extLst>
              </p:cNvPr>
              <p:cNvCxnSpPr/>
              <p:nvPr/>
            </p:nvCxnSpPr>
            <p:spPr>
              <a:xfrm flipV="1">
                <a:off x="8969912" y="4742029"/>
                <a:ext cx="1652119" cy="82679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xmlns="" id="{9F16DB01-E44E-7940-AB64-8ECF951CFEAC}"/>
                  </a:ext>
                </a:extLst>
              </p:cNvPr>
              <p:cNvCxnSpPr/>
              <p:nvPr/>
            </p:nvCxnSpPr>
            <p:spPr>
              <a:xfrm>
                <a:off x="8836106" y="3773214"/>
                <a:ext cx="176372" cy="1836097"/>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xmlns="" id="{76D5FC47-55B0-C14A-BFAC-B0FC6E32DD6E}"/>
                  </a:ext>
                </a:extLst>
              </p:cNvPr>
              <p:cNvSpPr/>
              <p:nvPr/>
            </p:nvSpPr>
            <p:spPr>
              <a:xfrm>
                <a:off x="11585006" y="2273125"/>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01" name="Oval 200">
                <a:extLst>
                  <a:ext uri="{FF2B5EF4-FFF2-40B4-BE49-F238E27FC236}">
                    <a16:creationId xmlns:a16="http://schemas.microsoft.com/office/drawing/2014/main" xmlns="" id="{5E14FBB9-5896-5A49-8186-A3DFC099191A}"/>
                  </a:ext>
                </a:extLst>
              </p:cNvPr>
              <p:cNvSpPr/>
              <p:nvPr/>
            </p:nvSpPr>
            <p:spPr>
              <a:xfrm>
                <a:off x="12019380" y="384657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02" name="Oval 201">
                <a:extLst>
                  <a:ext uri="{FF2B5EF4-FFF2-40B4-BE49-F238E27FC236}">
                    <a16:creationId xmlns:a16="http://schemas.microsoft.com/office/drawing/2014/main" xmlns="" id="{601AA72F-BA07-6E4F-9775-D5DFD6F4DB5D}"/>
                  </a:ext>
                </a:extLst>
              </p:cNvPr>
              <p:cNvSpPr/>
              <p:nvPr/>
            </p:nvSpPr>
            <p:spPr>
              <a:xfrm>
                <a:off x="10622031" y="470154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03" name="Oval 202">
                <a:extLst>
                  <a:ext uri="{FF2B5EF4-FFF2-40B4-BE49-F238E27FC236}">
                    <a16:creationId xmlns:a16="http://schemas.microsoft.com/office/drawing/2014/main" xmlns="" id="{4CB97BA7-C590-2648-9BE3-533DFE215CB8}"/>
                  </a:ext>
                </a:extLst>
              </p:cNvPr>
              <p:cNvSpPr/>
              <p:nvPr/>
            </p:nvSpPr>
            <p:spPr>
              <a:xfrm>
                <a:off x="8969912" y="5528339"/>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04" name="Oval 203">
                <a:extLst>
                  <a:ext uri="{FF2B5EF4-FFF2-40B4-BE49-F238E27FC236}">
                    <a16:creationId xmlns:a16="http://schemas.microsoft.com/office/drawing/2014/main" xmlns="" id="{A63CBEB2-920B-A44A-A8B8-48EF23798DBA}"/>
                  </a:ext>
                </a:extLst>
              </p:cNvPr>
              <p:cNvSpPr/>
              <p:nvPr/>
            </p:nvSpPr>
            <p:spPr>
              <a:xfrm>
                <a:off x="11595728" y="300583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05" name="Oval 204">
                <a:extLst>
                  <a:ext uri="{FF2B5EF4-FFF2-40B4-BE49-F238E27FC236}">
                    <a16:creationId xmlns:a16="http://schemas.microsoft.com/office/drawing/2014/main" xmlns="" id="{CD64931D-FFC9-EF48-A4D3-11058C40872C}"/>
                  </a:ext>
                </a:extLst>
              </p:cNvPr>
              <p:cNvSpPr/>
              <p:nvPr/>
            </p:nvSpPr>
            <p:spPr>
              <a:xfrm>
                <a:off x="9768648" y="6066347"/>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06" name="Oval 205">
                <a:extLst>
                  <a:ext uri="{FF2B5EF4-FFF2-40B4-BE49-F238E27FC236}">
                    <a16:creationId xmlns:a16="http://schemas.microsoft.com/office/drawing/2014/main" xmlns="" id="{F280A253-6320-7E4C-B4DB-187708512E3E}"/>
                  </a:ext>
                </a:extLst>
              </p:cNvPr>
              <p:cNvSpPr/>
              <p:nvPr/>
            </p:nvSpPr>
            <p:spPr>
              <a:xfrm>
                <a:off x="8250862" y="295869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07" name="Oval 206">
                <a:extLst>
                  <a:ext uri="{FF2B5EF4-FFF2-40B4-BE49-F238E27FC236}">
                    <a16:creationId xmlns:a16="http://schemas.microsoft.com/office/drawing/2014/main" xmlns="" id="{F979BFD2-3CEA-5744-B618-FEA18C9D1717}"/>
                  </a:ext>
                </a:extLst>
              </p:cNvPr>
              <p:cNvSpPr/>
              <p:nvPr/>
            </p:nvSpPr>
            <p:spPr>
              <a:xfrm>
                <a:off x="8733425" y="220587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08" name="Oval 207">
                <a:extLst>
                  <a:ext uri="{FF2B5EF4-FFF2-40B4-BE49-F238E27FC236}">
                    <a16:creationId xmlns:a16="http://schemas.microsoft.com/office/drawing/2014/main" xmlns="" id="{0A8FA444-E1F3-E24C-B6BB-1C7FB7EAC8E5}"/>
                  </a:ext>
                </a:extLst>
              </p:cNvPr>
              <p:cNvSpPr/>
              <p:nvPr/>
            </p:nvSpPr>
            <p:spPr>
              <a:xfrm>
                <a:off x="9507738" y="3214948"/>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09" name="Oval 208">
                <a:extLst>
                  <a:ext uri="{FF2B5EF4-FFF2-40B4-BE49-F238E27FC236}">
                    <a16:creationId xmlns:a16="http://schemas.microsoft.com/office/drawing/2014/main" xmlns="" id="{03649B4B-C4A5-814F-88C2-F8C6E4F78783}"/>
                  </a:ext>
                </a:extLst>
              </p:cNvPr>
              <p:cNvSpPr/>
              <p:nvPr/>
            </p:nvSpPr>
            <p:spPr>
              <a:xfrm>
                <a:off x="10003419" y="246399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10" name="Oval 209">
                <a:extLst>
                  <a:ext uri="{FF2B5EF4-FFF2-40B4-BE49-F238E27FC236}">
                    <a16:creationId xmlns:a16="http://schemas.microsoft.com/office/drawing/2014/main" xmlns="" id="{055FAA2D-736A-D447-B619-740D904E5635}"/>
                  </a:ext>
                </a:extLst>
              </p:cNvPr>
              <p:cNvSpPr/>
              <p:nvPr/>
            </p:nvSpPr>
            <p:spPr>
              <a:xfrm>
                <a:off x="9559626" y="440292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11" name="Oval 210">
                <a:extLst>
                  <a:ext uri="{FF2B5EF4-FFF2-40B4-BE49-F238E27FC236}">
                    <a16:creationId xmlns:a16="http://schemas.microsoft.com/office/drawing/2014/main" xmlns="" id="{49A00CE6-DE7F-C748-A162-0FB7080D1CD7}"/>
                  </a:ext>
                </a:extLst>
              </p:cNvPr>
              <p:cNvSpPr/>
              <p:nvPr/>
            </p:nvSpPr>
            <p:spPr>
              <a:xfrm>
                <a:off x="10588688" y="3652116"/>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cxnSp>
            <p:nvCxnSpPr>
              <p:cNvPr id="212" name="Straight Connector 211">
                <a:extLst>
                  <a:ext uri="{FF2B5EF4-FFF2-40B4-BE49-F238E27FC236}">
                    <a16:creationId xmlns:a16="http://schemas.microsoft.com/office/drawing/2014/main" xmlns="" id="{C5171B96-D832-6043-B134-551EBE0BB8D7}"/>
                  </a:ext>
                </a:extLst>
              </p:cNvPr>
              <p:cNvCxnSpPr/>
              <p:nvPr/>
            </p:nvCxnSpPr>
            <p:spPr>
              <a:xfrm>
                <a:off x="8775991" y="2205871"/>
                <a:ext cx="744214" cy="102093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xmlns="" id="{72CB8ED7-7076-AB43-BA22-07A10AE47408}"/>
                  </a:ext>
                </a:extLst>
              </p:cNvPr>
              <p:cNvCxnSpPr/>
              <p:nvPr/>
            </p:nvCxnSpPr>
            <p:spPr>
              <a:xfrm>
                <a:off x="8806090" y="2217729"/>
                <a:ext cx="1239895" cy="32723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xmlns="" id="{4B78E9B4-EA10-F045-9B00-ED09E822FAD5}"/>
                  </a:ext>
                </a:extLst>
              </p:cNvPr>
              <p:cNvCxnSpPr/>
              <p:nvPr/>
            </p:nvCxnSpPr>
            <p:spPr>
              <a:xfrm>
                <a:off x="9550304" y="3214948"/>
                <a:ext cx="51888" cy="1187975"/>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xmlns="" id="{317F64CE-9940-2146-8BCE-9570D91C8BF4}"/>
                  </a:ext>
                </a:extLst>
              </p:cNvPr>
              <p:cNvCxnSpPr/>
              <p:nvPr/>
            </p:nvCxnSpPr>
            <p:spPr>
              <a:xfrm>
                <a:off x="8335994" y="2999177"/>
                <a:ext cx="1171744" cy="256257"/>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xmlns="" id="{86045ED0-84B0-DC4C-B895-128871E716C1}"/>
                  </a:ext>
                </a:extLst>
              </p:cNvPr>
              <p:cNvCxnSpPr/>
              <p:nvPr/>
            </p:nvCxnSpPr>
            <p:spPr>
              <a:xfrm flipV="1">
                <a:off x="9580403" y="2533105"/>
                <a:ext cx="435483" cy="693701"/>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xmlns="" id="{FC4D313C-C083-624C-AB9C-746F5721B665}"/>
                  </a:ext>
                </a:extLst>
              </p:cNvPr>
              <p:cNvCxnSpPr/>
              <p:nvPr/>
            </p:nvCxnSpPr>
            <p:spPr>
              <a:xfrm flipV="1">
                <a:off x="10045985" y="2313611"/>
                <a:ext cx="1539021" cy="23135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xmlns="" id="{C229C583-0BC2-4D4C-BCD0-736FB798237B}"/>
                  </a:ext>
                </a:extLst>
              </p:cNvPr>
              <p:cNvCxnSpPr/>
              <p:nvPr/>
            </p:nvCxnSpPr>
            <p:spPr>
              <a:xfrm>
                <a:off x="10045985" y="2544963"/>
                <a:ext cx="585269" cy="1107153"/>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xmlns="" id="{A005036B-26C3-D846-B8BD-57E9A119B613}"/>
                  </a:ext>
                </a:extLst>
              </p:cNvPr>
              <p:cNvCxnSpPr/>
              <p:nvPr/>
            </p:nvCxnSpPr>
            <p:spPr>
              <a:xfrm>
                <a:off x="8323527" y="2970549"/>
                <a:ext cx="482480" cy="814523"/>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xmlns="" id="{B732172B-91B4-5D43-9E02-F9046959661D}"/>
                  </a:ext>
                </a:extLst>
              </p:cNvPr>
              <p:cNvCxnSpPr/>
              <p:nvPr/>
            </p:nvCxnSpPr>
            <p:spPr>
              <a:xfrm flipV="1">
                <a:off x="10694696" y="3887059"/>
                <a:ext cx="1324684" cy="82634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xmlns="" id="{EAF0EDF0-D9B3-F54F-A02A-DC77AF8C0509}"/>
                  </a:ext>
                </a:extLst>
              </p:cNvPr>
              <p:cNvCxnSpPr/>
              <p:nvPr/>
            </p:nvCxnSpPr>
            <p:spPr>
              <a:xfrm>
                <a:off x="9042577" y="5597453"/>
                <a:ext cx="726071" cy="5093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FB46C098-4762-1442-A5E6-08A10F70066B}"/>
                  </a:ext>
                </a:extLst>
              </p:cNvPr>
              <p:cNvCxnSpPr/>
              <p:nvPr/>
            </p:nvCxnSpPr>
            <p:spPr>
              <a:xfrm flipH="1">
                <a:off x="9781115" y="4782515"/>
                <a:ext cx="883482" cy="129569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xmlns="" id="{C7C3029F-70C8-A949-A10C-4F7D16F197BC}"/>
                  </a:ext>
                </a:extLst>
              </p:cNvPr>
              <p:cNvSpPr/>
              <p:nvPr/>
            </p:nvSpPr>
            <p:spPr>
              <a:xfrm>
                <a:off x="9414161" y="1669827"/>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24" name="Oval 223">
                <a:extLst>
                  <a:ext uri="{FF2B5EF4-FFF2-40B4-BE49-F238E27FC236}">
                    <a16:creationId xmlns:a16="http://schemas.microsoft.com/office/drawing/2014/main" xmlns="" id="{05E26080-D381-254D-A0AC-65521A616C15}"/>
                  </a:ext>
                </a:extLst>
              </p:cNvPr>
              <p:cNvSpPr/>
              <p:nvPr/>
            </p:nvSpPr>
            <p:spPr>
              <a:xfrm>
                <a:off x="10758350" y="1374453"/>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25" name="Oval 224">
                <a:extLst>
                  <a:ext uri="{FF2B5EF4-FFF2-40B4-BE49-F238E27FC236}">
                    <a16:creationId xmlns:a16="http://schemas.microsoft.com/office/drawing/2014/main" xmlns="" id="{9FF25568-F96E-D645-9465-A63EF34307C9}"/>
                  </a:ext>
                </a:extLst>
              </p:cNvPr>
              <p:cNvSpPr/>
              <p:nvPr/>
            </p:nvSpPr>
            <p:spPr>
              <a:xfrm>
                <a:off x="8793540" y="3773214"/>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cxnSp>
            <p:nvCxnSpPr>
              <p:cNvPr id="226" name="Straight Connector 225">
                <a:extLst>
                  <a:ext uri="{FF2B5EF4-FFF2-40B4-BE49-F238E27FC236}">
                    <a16:creationId xmlns:a16="http://schemas.microsoft.com/office/drawing/2014/main" xmlns="" id="{140A1B31-AC88-2C4C-B53E-780B1FF4D72B}"/>
                  </a:ext>
                </a:extLst>
              </p:cNvPr>
              <p:cNvCxnSpPr/>
              <p:nvPr/>
            </p:nvCxnSpPr>
            <p:spPr>
              <a:xfrm flipH="1">
                <a:off x="8866205" y="3226806"/>
                <a:ext cx="714198" cy="61552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xmlns="" id="{D370A031-4157-394A-B5C6-38ACB9A01EAF}"/>
                  </a:ext>
                </a:extLst>
              </p:cNvPr>
              <p:cNvCxnSpPr/>
              <p:nvPr/>
            </p:nvCxnSpPr>
            <p:spPr>
              <a:xfrm>
                <a:off x="8866205" y="3842328"/>
                <a:ext cx="693421" cy="601081"/>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xmlns="" id="{93003919-204D-C340-8947-2062ECAFFAAC}"/>
                  </a:ext>
                </a:extLst>
              </p:cNvPr>
              <p:cNvSpPr/>
              <p:nvPr/>
            </p:nvSpPr>
            <p:spPr>
              <a:xfrm>
                <a:off x="8272292" y="462057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sp>
            <p:nvSpPr>
              <p:cNvPr id="229" name="Oval 228">
                <a:extLst>
                  <a:ext uri="{FF2B5EF4-FFF2-40B4-BE49-F238E27FC236}">
                    <a16:creationId xmlns:a16="http://schemas.microsoft.com/office/drawing/2014/main" xmlns="" id="{1B341FD8-7784-A748-AE30-374A4E3C2FB8}"/>
                  </a:ext>
                </a:extLst>
              </p:cNvPr>
              <p:cNvSpPr/>
              <p:nvPr/>
            </p:nvSpPr>
            <p:spPr>
              <a:xfrm>
                <a:off x="11613351" y="5266091"/>
                <a:ext cx="85132" cy="80972"/>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3">
                  <a:solidFill>
                    <a:schemeClr val="bg1">
                      <a:lumMod val="20000"/>
                      <a:lumOff val="80000"/>
                    </a:schemeClr>
                  </a:solidFill>
                  <a:latin typeface="Century Gothic"/>
                </a:endParaRPr>
              </a:p>
            </p:txBody>
          </p:sp>
          <p:cxnSp>
            <p:nvCxnSpPr>
              <p:cNvPr id="230" name="Straight Connector 229">
                <a:extLst>
                  <a:ext uri="{FF2B5EF4-FFF2-40B4-BE49-F238E27FC236}">
                    <a16:creationId xmlns:a16="http://schemas.microsoft.com/office/drawing/2014/main" xmlns="" id="{913C6574-9CBE-5B40-9503-5B75A222E9CB}"/>
                  </a:ext>
                </a:extLst>
              </p:cNvPr>
              <p:cNvCxnSpPr/>
              <p:nvPr/>
            </p:nvCxnSpPr>
            <p:spPr>
              <a:xfrm>
                <a:off x="10664597" y="4701543"/>
                <a:ext cx="1021419" cy="633662"/>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xmlns="" id="{0CAEC6B7-6ACB-204B-85A5-825DB1C89E5B}"/>
                  </a:ext>
                </a:extLst>
              </p:cNvPr>
              <p:cNvCxnSpPr/>
              <p:nvPr/>
            </p:nvCxnSpPr>
            <p:spPr>
              <a:xfrm flipV="1">
                <a:off x="9853780" y="5306577"/>
                <a:ext cx="1759571" cy="800256"/>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232" name="Straight Connector 231">
              <a:extLst>
                <a:ext uri="{FF2B5EF4-FFF2-40B4-BE49-F238E27FC236}">
                  <a16:creationId xmlns:a16="http://schemas.microsoft.com/office/drawing/2014/main" xmlns="" id="{AF93A20A-63EE-BA46-92F4-5DC75288693B}"/>
                </a:ext>
              </a:extLst>
            </p:cNvPr>
            <p:cNvCxnSpPr/>
            <p:nvPr/>
          </p:nvCxnSpPr>
          <p:spPr>
            <a:xfrm>
              <a:off x="6038850" y="438150"/>
              <a:ext cx="0" cy="4419600"/>
            </a:xfrm>
            <a:prstGeom prst="line">
              <a:avLst/>
            </a:prstGeom>
            <a:noFill/>
            <a:ln w="12700" cap="flat">
              <a:solidFill>
                <a:schemeClr val="accent6">
                  <a:lumMod val="20000"/>
                  <a:lumOff val="80000"/>
                </a:schemeClr>
              </a:solidFill>
              <a:prstDash val="solid"/>
              <a:miter lim="400000"/>
            </a:ln>
            <a:effectLst/>
            <a:sp3d/>
          </p:spPr>
          <p:style>
            <a:lnRef idx="0">
              <a:scrgbClr r="0" g="0" b="0"/>
            </a:lnRef>
            <a:fillRef idx="0">
              <a:scrgbClr r="0" g="0" b="0"/>
            </a:fillRef>
            <a:effectRef idx="0">
              <a:scrgbClr r="0" g="0" b="0"/>
            </a:effectRef>
            <a:fontRef idx="none"/>
          </p:style>
        </p:cxnSp>
        <p:pic>
          <p:nvPicPr>
            <p:cNvPr id="233" name="Image" descr="Image">
              <a:extLst>
                <a:ext uri="{FF2B5EF4-FFF2-40B4-BE49-F238E27FC236}">
                  <a16:creationId xmlns:a16="http://schemas.microsoft.com/office/drawing/2014/main" xmlns="" id="{0BBE7285-D780-4242-83B5-D747AAE60FDB}"/>
                </a:ext>
              </a:extLst>
            </p:cNvPr>
            <p:cNvPicPr>
              <a:picLocks noChangeAspect="1"/>
            </p:cNvPicPr>
            <p:nvPr/>
          </p:nvPicPr>
          <p:blipFill>
            <a:blip r:embed="rId3">
              <a:extLst/>
            </a:blip>
            <a:stretch>
              <a:fillRect/>
            </a:stretch>
          </p:blipFill>
          <p:spPr>
            <a:xfrm>
              <a:off x="6173718" y="1378891"/>
              <a:ext cx="743760" cy="557820"/>
            </a:xfrm>
            <a:prstGeom prst="rect">
              <a:avLst/>
            </a:prstGeom>
            <a:ln w="12700">
              <a:miter lim="400000"/>
            </a:ln>
          </p:spPr>
        </p:pic>
        <p:pic>
          <p:nvPicPr>
            <p:cNvPr id="234" name="Image" descr="Image">
              <a:extLst>
                <a:ext uri="{FF2B5EF4-FFF2-40B4-BE49-F238E27FC236}">
                  <a16:creationId xmlns:a16="http://schemas.microsoft.com/office/drawing/2014/main" xmlns="" id="{874BE98D-1561-0A49-BF8B-A4EB7C1A512B}"/>
                </a:ext>
              </a:extLst>
            </p:cNvPr>
            <p:cNvPicPr>
              <a:picLocks noChangeAspect="1"/>
            </p:cNvPicPr>
            <p:nvPr/>
          </p:nvPicPr>
          <p:blipFill>
            <a:blip r:embed="rId4">
              <a:extLst/>
            </a:blip>
            <a:stretch>
              <a:fillRect/>
            </a:stretch>
          </p:blipFill>
          <p:spPr>
            <a:xfrm>
              <a:off x="6601532" y="1113700"/>
              <a:ext cx="1428841" cy="257084"/>
            </a:xfrm>
            <a:prstGeom prst="rect">
              <a:avLst/>
            </a:prstGeom>
            <a:ln w="12700">
              <a:miter lim="400000"/>
            </a:ln>
          </p:spPr>
        </p:pic>
        <p:pic>
          <p:nvPicPr>
            <p:cNvPr id="235" name="Image" descr="Image">
              <a:extLst>
                <a:ext uri="{FF2B5EF4-FFF2-40B4-BE49-F238E27FC236}">
                  <a16:creationId xmlns:a16="http://schemas.microsoft.com/office/drawing/2014/main" xmlns="" id="{C1259EC7-62EE-FC41-A883-08A564D3A8A0}"/>
                </a:ext>
              </a:extLst>
            </p:cNvPr>
            <p:cNvPicPr>
              <a:picLocks noChangeAspect="1"/>
            </p:cNvPicPr>
            <p:nvPr/>
          </p:nvPicPr>
          <p:blipFill>
            <a:blip r:embed="rId5">
              <a:extLst/>
            </a:blip>
            <a:srcRect l="5799" t="26880" r="5798" b="27781"/>
            <a:stretch>
              <a:fillRect/>
            </a:stretch>
          </p:blipFill>
          <p:spPr>
            <a:xfrm>
              <a:off x="8503639" y="2618729"/>
              <a:ext cx="640361" cy="208462"/>
            </a:xfrm>
            <a:prstGeom prst="rect">
              <a:avLst/>
            </a:prstGeom>
            <a:ln w="12700">
              <a:miter lim="400000"/>
            </a:ln>
          </p:spPr>
        </p:pic>
        <p:pic>
          <p:nvPicPr>
            <p:cNvPr id="236" name="Image" descr="Image">
              <a:extLst>
                <a:ext uri="{FF2B5EF4-FFF2-40B4-BE49-F238E27FC236}">
                  <a16:creationId xmlns:a16="http://schemas.microsoft.com/office/drawing/2014/main" xmlns="" id="{9855CF52-8AAD-B54C-9BDB-055D3964E5DC}"/>
                </a:ext>
              </a:extLst>
            </p:cNvPr>
            <p:cNvPicPr>
              <a:picLocks noChangeAspect="1"/>
            </p:cNvPicPr>
            <p:nvPr/>
          </p:nvPicPr>
          <p:blipFill>
            <a:blip r:embed="rId6">
              <a:extLst/>
            </a:blip>
            <a:srcRect t="29189" b="29189"/>
            <a:stretch>
              <a:fillRect/>
            </a:stretch>
          </p:blipFill>
          <p:spPr>
            <a:xfrm>
              <a:off x="7689575" y="1954680"/>
              <a:ext cx="1186325" cy="246885"/>
            </a:xfrm>
            <a:prstGeom prst="rect">
              <a:avLst/>
            </a:prstGeom>
            <a:ln w="12700">
              <a:miter lim="400000"/>
            </a:ln>
          </p:spPr>
        </p:pic>
        <p:pic>
          <p:nvPicPr>
            <p:cNvPr id="237" name="Image" descr="Image">
              <a:extLst>
                <a:ext uri="{FF2B5EF4-FFF2-40B4-BE49-F238E27FC236}">
                  <a16:creationId xmlns:a16="http://schemas.microsoft.com/office/drawing/2014/main" xmlns="" id="{116458EA-725B-0748-A6C7-76B44567457C}"/>
                </a:ext>
              </a:extLst>
            </p:cNvPr>
            <p:cNvPicPr>
              <a:picLocks noChangeAspect="1"/>
            </p:cNvPicPr>
            <p:nvPr/>
          </p:nvPicPr>
          <p:blipFill>
            <a:blip r:embed="rId7">
              <a:extLst/>
            </a:blip>
            <a:stretch>
              <a:fillRect/>
            </a:stretch>
          </p:blipFill>
          <p:spPr>
            <a:xfrm>
              <a:off x="8357540" y="1565031"/>
              <a:ext cx="623469" cy="249388"/>
            </a:xfrm>
            <a:prstGeom prst="rect">
              <a:avLst/>
            </a:prstGeom>
            <a:ln w="12700">
              <a:miter lim="400000"/>
            </a:ln>
          </p:spPr>
        </p:pic>
        <p:pic>
          <p:nvPicPr>
            <p:cNvPr id="238" name="Image" descr="Image">
              <a:extLst>
                <a:ext uri="{FF2B5EF4-FFF2-40B4-BE49-F238E27FC236}">
                  <a16:creationId xmlns:a16="http://schemas.microsoft.com/office/drawing/2014/main" xmlns="" id="{A5779A27-A3A0-3F46-9B37-A0F8CF5DE7F2}"/>
                </a:ext>
              </a:extLst>
            </p:cNvPr>
            <p:cNvPicPr>
              <a:picLocks noChangeAspect="1"/>
            </p:cNvPicPr>
            <p:nvPr/>
          </p:nvPicPr>
          <p:blipFill>
            <a:blip r:embed="rId8">
              <a:extLst/>
            </a:blip>
            <a:stretch>
              <a:fillRect/>
            </a:stretch>
          </p:blipFill>
          <p:spPr>
            <a:xfrm>
              <a:off x="6188484" y="3431956"/>
              <a:ext cx="944837" cy="210374"/>
            </a:xfrm>
            <a:prstGeom prst="rect">
              <a:avLst/>
            </a:prstGeom>
            <a:ln w="12700">
              <a:miter lim="400000"/>
            </a:ln>
          </p:spPr>
        </p:pic>
        <p:pic>
          <p:nvPicPr>
            <p:cNvPr id="239" name="Image" descr="Image">
              <a:extLst>
                <a:ext uri="{FF2B5EF4-FFF2-40B4-BE49-F238E27FC236}">
                  <a16:creationId xmlns:a16="http://schemas.microsoft.com/office/drawing/2014/main" xmlns="" id="{427AFB56-03F2-A848-B3B2-440A10774859}"/>
                </a:ext>
              </a:extLst>
            </p:cNvPr>
            <p:cNvPicPr>
              <a:picLocks noChangeAspect="1"/>
            </p:cNvPicPr>
            <p:nvPr/>
          </p:nvPicPr>
          <p:blipFill>
            <a:blip r:embed="rId9">
              <a:extLst/>
            </a:blip>
            <a:srcRect t="30142" b="30142"/>
            <a:stretch>
              <a:fillRect/>
            </a:stretch>
          </p:blipFill>
          <p:spPr>
            <a:xfrm>
              <a:off x="6369749" y="2042083"/>
              <a:ext cx="623696" cy="247706"/>
            </a:xfrm>
            <a:prstGeom prst="rect">
              <a:avLst/>
            </a:prstGeom>
            <a:ln w="12700">
              <a:miter lim="400000"/>
            </a:ln>
          </p:spPr>
        </p:pic>
        <p:pic>
          <p:nvPicPr>
            <p:cNvPr id="240" name="Image" descr="Image">
              <a:extLst>
                <a:ext uri="{FF2B5EF4-FFF2-40B4-BE49-F238E27FC236}">
                  <a16:creationId xmlns:a16="http://schemas.microsoft.com/office/drawing/2014/main" xmlns="" id="{000C62FB-DD1A-6043-89FB-D1E9A2D8C441}"/>
                </a:ext>
              </a:extLst>
            </p:cNvPr>
            <p:cNvPicPr>
              <a:picLocks noChangeAspect="1"/>
            </p:cNvPicPr>
            <p:nvPr/>
          </p:nvPicPr>
          <p:blipFill>
            <a:blip r:embed="rId10">
              <a:extLst/>
            </a:blip>
            <a:srcRect l="21443" t="11184" r="21443" b="11184"/>
            <a:stretch>
              <a:fillRect/>
            </a:stretch>
          </p:blipFill>
          <p:spPr>
            <a:xfrm>
              <a:off x="6718625" y="2358227"/>
              <a:ext cx="914655" cy="204956"/>
            </a:xfrm>
            <a:prstGeom prst="rect">
              <a:avLst/>
            </a:prstGeom>
            <a:ln w="12700">
              <a:miter lim="400000"/>
            </a:ln>
          </p:spPr>
        </p:pic>
        <p:pic>
          <p:nvPicPr>
            <p:cNvPr id="241" name="Image" descr="Image">
              <a:extLst>
                <a:ext uri="{FF2B5EF4-FFF2-40B4-BE49-F238E27FC236}">
                  <a16:creationId xmlns:a16="http://schemas.microsoft.com/office/drawing/2014/main" xmlns="" id="{B2F6A40A-E706-6048-A26C-E63EDD50A9A7}"/>
                </a:ext>
              </a:extLst>
            </p:cNvPr>
            <p:cNvPicPr>
              <a:picLocks noChangeAspect="1"/>
            </p:cNvPicPr>
            <p:nvPr/>
          </p:nvPicPr>
          <p:blipFill>
            <a:blip r:embed="rId11">
              <a:extLst/>
            </a:blip>
            <a:srcRect t="42653" b="15375"/>
            <a:stretch>
              <a:fillRect/>
            </a:stretch>
          </p:blipFill>
          <p:spPr>
            <a:xfrm>
              <a:off x="6056324" y="2705809"/>
              <a:ext cx="1036221" cy="268508"/>
            </a:xfrm>
            <a:prstGeom prst="rect">
              <a:avLst/>
            </a:prstGeom>
            <a:ln w="12700">
              <a:miter lim="400000"/>
            </a:ln>
          </p:spPr>
        </p:pic>
        <p:grpSp>
          <p:nvGrpSpPr>
            <p:cNvPr id="242" name="Group">
              <a:extLst>
                <a:ext uri="{FF2B5EF4-FFF2-40B4-BE49-F238E27FC236}">
                  <a16:creationId xmlns:a16="http://schemas.microsoft.com/office/drawing/2014/main" xmlns="" id="{DDED345F-82A1-6847-912E-6C267ADD2E08}"/>
                </a:ext>
              </a:extLst>
            </p:cNvPr>
            <p:cNvGrpSpPr/>
            <p:nvPr/>
          </p:nvGrpSpPr>
          <p:grpSpPr>
            <a:xfrm>
              <a:off x="6469926" y="3067144"/>
              <a:ext cx="1096488" cy="265137"/>
              <a:chOff x="0" y="0"/>
              <a:chExt cx="3541301" cy="774700"/>
            </a:xfrm>
          </p:grpSpPr>
          <p:pic>
            <p:nvPicPr>
              <p:cNvPr id="243" name="Image" descr="Image">
                <a:extLst>
                  <a:ext uri="{FF2B5EF4-FFF2-40B4-BE49-F238E27FC236}">
                    <a16:creationId xmlns:a16="http://schemas.microsoft.com/office/drawing/2014/main" xmlns="" id="{181A6E2F-84A7-7647-8D97-F02089443A1F}"/>
                  </a:ext>
                </a:extLst>
              </p:cNvPr>
              <p:cNvPicPr>
                <a:picLocks noChangeAspect="1"/>
              </p:cNvPicPr>
              <p:nvPr/>
            </p:nvPicPr>
            <p:blipFill>
              <a:blip r:embed="rId12">
                <a:extLst/>
              </a:blip>
              <a:srcRect l="30010" t="65542" r="30010" b="16083"/>
              <a:stretch>
                <a:fillRect/>
              </a:stretch>
            </p:blipFill>
            <p:spPr>
              <a:xfrm>
                <a:off x="519353" y="80287"/>
                <a:ext cx="3021949" cy="694414"/>
              </a:xfrm>
              <a:prstGeom prst="rect">
                <a:avLst/>
              </a:prstGeom>
              <a:ln w="12700" cap="flat">
                <a:noFill/>
                <a:miter lim="400000"/>
              </a:ln>
              <a:effectLst/>
            </p:spPr>
          </p:pic>
          <p:pic>
            <p:nvPicPr>
              <p:cNvPr id="244" name="Image" descr="Image">
                <a:extLst>
                  <a:ext uri="{FF2B5EF4-FFF2-40B4-BE49-F238E27FC236}">
                    <a16:creationId xmlns:a16="http://schemas.microsoft.com/office/drawing/2014/main" xmlns="" id="{87BF4497-4331-BA48-B576-A73943AB3354}"/>
                  </a:ext>
                </a:extLst>
              </p:cNvPr>
              <p:cNvPicPr>
                <a:picLocks noChangeAspect="1"/>
              </p:cNvPicPr>
              <p:nvPr/>
            </p:nvPicPr>
            <p:blipFill>
              <a:blip r:embed="rId12">
                <a:extLst/>
              </a:blip>
              <a:srcRect l="36343" t="16083" r="36343" b="35295"/>
              <a:stretch>
                <a:fillRect/>
              </a:stretch>
            </p:blipFill>
            <p:spPr>
              <a:xfrm>
                <a:off x="0" y="0"/>
                <a:ext cx="780108" cy="694358"/>
              </a:xfrm>
              <a:prstGeom prst="rect">
                <a:avLst/>
              </a:prstGeom>
              <a:ln w="12700" cap="flat">
                <a:noFill/>
                <a:miter lim="400000"/>
              </a:ln>
              <a:effectLst/>
            </p:spPr>
          </p:pic>
        </p:grpSp>
        <p:pic>
          <p:nvPicPr>
            <p:cNvPr id="245" name="Image" descr="Image">
              <a:extLst>
                <a:ext uri="{FF2B5EF4-FFF2-40B4-BE49-F238E27FC236}">
                  <a16:creationId xmlns:a16="http://schemas.microsoft.com/office/drawing/2014/main" xmlns="" id="{4693CE17-6C54-C140-9E38-BEB4A35DFC32}"/>
                </a:ext>
              </a:extLst>
            </p:cNvPr>
            <p:cNvPicPr>
              <a:picLocks noChangeAspect="1"/>
            </p:cNvPicPr>
            <p:nvPr/>
          </p:nvPicPr>
          <p:blipFill>
            <a:blip r:embed="rId13">
              <a:extLst/>
            </a:blip>
            <a:srcRect/>
            <a:stretch>
              <a:fillRect/>
            </a:stretch>
          </p:blipFill>
          <p:spPr>
            <a:xfrm>
              <a:off x="7333923" y="3428146"/>
              <a:ext cx="1196038" cy="242084"/>
            </a:xfrm>
            <a:prstGeom prst="rect">
              <a:avLst/>
            </a:prstGeom>
            <a:ln w="12700">
              <a:miter lim="400000"/>
            </a:ln>
          </p:spPr>
        </p:pic>
        <p:pic>
          <p:nvPicPr>
            <p:cNvPr id="246" name="Image" descr="Image">
              <a:extLst>
                <a:ext uri="{FF2B5EF4-FFF2-40B4-BE49-F238E27FC236}">
                  <a16:creationId xmlns:a16="http://schemas.microsoft.com/office/drawing/2014/main" xmlns="" id="{8775D3E7-4DB6-BF41-B17C-CDEC88AA291E}"/>
                </a:ext>
              </a:extLst>
            </p:cNvPr>
            <p:cNvPicPr>
              <a:picLocks noChangeAspect="1"/>
            </p:cNvPicPr>
            <p:nvPr/>
          </p:nvPicPr>
          <p:blipFill>
            <a:blip r:embed="rId14">
              <a:extLst/>
            </a:blip>
            <a:stretch>
              <a:fillRect/>
            </a:stretch>
          </p:blipFill>
          <p:spPr>
            <a:xfrm>
              <a:off x="6180408" y="3850068"/>
              <a:ext cx="1158296" cy="270269"/>
            </a:xfrm>
            <a:prstGeom prst="rect">
              <a:avLst/>
            </a:prstGeom>
            <a:ln w="12700">
              <a:miter lim="400000"/>
            </a:ln>
          </p:spPr>
        </p:pic>
        <p:pic>
          <p:nvPicPr>
            <p:cNvPr id="247" name="Image" descr="Image">
              <a:extLst>
                <a:ext uri="{FF2B5EF4-FFF2-40B4-BE49-F238E27FC236}">
                  <a16:creationId xmlns:a16="http://schemas.microsoft.com/office/drawing/2014/main" xmlns="" id="{E316769E-1520-714B-8FAB-B979671A0CCD}"/>
                </a:ext>
              </a:extLst>
            </p:cNvPr>
            <p:cNvPicPr>
              <a:picLocks noChangeAspect="1"/>
            </p:cNvPicPr>
            <p:nvPr/>
          </p:nvPicPr>
          <p:blipFill>
            <a:blip r:embed="rId15">
              <a:extLst/>
            </a:blip>
            <a:srcRect t="25882" b="25882"/>
            <a:stretch>
              <a:fillRect/>
            </a:stretch>
          </p:blipFill>
          <p:spPr>
            <a:xfrm>
              <a:off x="8229915" y="3677803"/>
              <a:ext cx="749899" cy="361716"/>
            </a:xfrm>
            <a:prstGeom prst="rect">
              <a:avLst/>
            </a:prstGeom>
            <a:ln w="12700">
              <a:miter lim="400000"/>
            </a:ln>
          </p:spPr>
        </p:pic>
        <p:pic>
          <p:nvPicPr>
            <p:cNvPr id="248" name="Image" descr="Image">
              <a:extLst>
                <a:ext uri="{FF2B5EF4-FFF2-40B4-BE49-F238E27FC236}">
                  <a16:creationId xmlns:a16="http://schemas.microsoft.com/office/drawing/2014/main" xmlns="" id="{6959A729-E9DB-044D-94F7-F691F9FCD432}"/>
                </a:ext>
              </a:extLst>
            </p:cNvPr>
            <p:cNvPicPr>
              <a:picLocks noChangeAspect="1"/>
            </p:cNvPicPr>
            <p:nvPr/>
          </p:nvPicPr>
          <p:blipFill>
            <a:blip r:embed="rId16">
              <a:extLst/>
            </a:blip>
            <a:stretch>
              <a:fillRect/>
            </a:stretch>
          </p:blipFill>
          <p:spPr>
            <a:xfrm>
              <a:off x="7297770" y="2732490"/>
              <a:ext cx="1112368" cy="128479"/>
            </a:xfrm>
            <a:prstGeom prst="rect">
              <a:avLst/>
            </a:prstGeom>
            <a:ln w="12700">
              <a:miter lim="400000"/>
            </a:ln>
          </p:spPr>
        </p:pic>
        <p:sp>
          <p:nvSpPr>
            <p:cNvPr id="249" name="TextBox 248">
              <a:extLst>
                <a:ext uri="{FF2B5EF4-FFF2-40B4-BE49-F238E27FC236}">
                  <a16:creationId xmlns:a16="http://schemas.microsoft.com/office/drawing/2014/main" xmlns="" id="{53D79388-9F00-EA4B-AC3C-3304E084F73B}"/>
                </a:ext>
              </a:extLst>
            </p:cNvPr>
            <p:cNvSpPr txBox="1"/>
            <p:nvPr/>
          </p:nvSpPr>
          <p:spPr>
            <a:xfrm>
              <a:off x="6076965" y="4451657"/>
              <a:ext cx="2040533" cy="170816"/>
            </a:xfrm>
            <a:prstGeom prst="rect">
              <a:avLst/>
            </a:prstGeom>
            <a:noFill/>
          </p:spPr>
          <p:txBody>
            <a:bodyPr wrap="square" rtlCol="0">
              <a:spAutoFit/>
            </a:bodyPr>
            <a:lstStyle/>
            <a:p>
              <a:r>
                <a:rPr lang="en-US" sz="1100" b="1" dirty="0">
                  <a:solidFill>
                    <a:srgbClr val="000000"/>
                  </a:solidFill>
                  <a:latin typeface="Century Gothic"/>
                </a:rPr>
                <a:t>Technology Provider </a:t>
              </a:r>
            </a:p>
          </p:txBody>
        </p:sp>
        <p:pic>
          <p:nvPicPr>
            <p:cNvPr id="250" name="Picture 249">
              <a:extLst>
                <a:ext uri="{FF2B5EF4-FFF2-40B4-BE49-F238E27FC236}">
                  <a16:creationId xmlns:a16="http://schemas.microsoft.com/office/drawing/2014/main" xmlns="" id="{74453336-0195-4342-86EC-ADC4B277792E}"/>
                </a:ext>
              </a:extLst>
            </p:cNvPr>
            <p:cNvPicPr>
              <a:picLocks noChangeAspect="1"/>
            </p:cNvPicPr>
            <p:nvPr/>
          </p:nvPicPr>
          <p:blipFill>
            <a:blip r:embed="rId17"/>
            <a:stretch>
              <a:fillRect/>
            </a:stretch>
          </p:blipFill>
          <p:spPr>
            <a:xfrm>
              <a:off x="7250743" y="4395486"/>
              <a:ext cx="871430" cy="336785"/>
            </a:xfrm>
            <a:prstGeom prst="rect">
              <a:avLst/>
            </a:prstGeom>
          </p:spPr>
        </p:pic>
        <p:pic>
          <p:nvPicPr>
            <p:cNvPr id="251" name="Picture 2" descr="https://upload.wikimedia.org/wikipedia/commons/f/f0/Soci%C3%A9t%C3%A9_G%C3%A9n%C3%A9rale.png">
              <a:extLst>
                <a:ext uri="{FF2B5EF4-FFF2-40B4-BE49-F238E27FC236}">
                  <a16:creationId xmlns:a16="http://schemas.microsoft.com/office/drawing/2014/main" xmlns="" id="{593A0E9C-61E1-F64C-8F7A-622E5D1EB7A4}"/>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8050174" y="1036630"/>
              <a:ext cx="664103" cy="132158"/>
            </a:xfrm>
            <a:prstGeom prst="rect">
              <a:avLst/>
            </a:prstGeom>
            <a:noFill/>
            <a:extLst>
              <a:ext uri="{909E8E84-426E-40dd-AFC4-6F175D3DCCD1}">
                <a14:hiddenFill xmlns:a14="http://schemas.microsoft.com/office/drawing/2010/main" xmlns="">
                  <a:solidFill>
                    <a:srgbClr val="FFFFFF"/>
                  </a:solidFill>
                </a14:hiddenFill>
              </a:ext>
            </a:extLst>
          </p:spPr>
        </p:pic>
        <p:pic>
          <p:nvPicPr>
            <p:cNvPr id="252" name="Picture 4" descr="Image result for official logo op financial group">
              <a:extLst>
                <a:ext uri="{FF2B5EF4-FFF2-40B4-BE49-F238E27FC236}">
                  <a16:creationId xmlns:a16="http://schemas.microsoft.com/office/drawing/2014/main" xmlns="" id="{4FADE3AC-E579-504B-B882-2194E50CFF4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17767" y="2917594"/>
              <a:ext cx="513664" cy="2594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8" descr="https://upload.wikimedia.org/wikipedia/commons/thumb/5/54/HSBC.svg/1280px-HSBC.svg.png">
              <a:extLst>
                <a:ext uri="{FF2B5EF4-FFF2-40B4-BE49-F238E27FC236}">
                  <a16:creationId xmlns:a16="http://schemas.microsoft.com/office/drawing/2014/main" xmlns="" id="{E8021A06-184E-8C4D-910D-121A03CF46D9}"/>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281738" y="3721652"/>
              <a:ext cx="818949" cy="152913"/>
            </a:xfrm>
            <a:prstGeom prst="rect">
              <a:avLst/>
            </a:prstGeom>
            <a:noFill/>
            <a:extLst>
              <a:ext uri="{909E8E84-426E-40dd-AFC4-6F175D3DCCD1}">
                <a14:hiddenFill xmlns:a14="http://schemas.microsoft.com/office/drawing/2010/main" xmlns="">
                  <a:solidFill>
                    <a:srgbClr val="FFFFFF"/>
                  </a:solidFill>
                </a14:hiddenFill>
              </a:ext>
            </a:extLst>
          </p:spPr>
        </p:pic>
        <p:pic>
          <p:nvPicPr>
            <p:cNvPr id="254" name="Picture 2" descr="http://insights.nordeamarkets.com/en/wp-content/themes/nordeamarkets_2_0/img/print_logo.png">
              <a:extLst>
                <a:ext uri="{FF2B5EF4-FFF2-40B4-BE49-F238E27FC236}">
                  <a16:creationId xmlns:a16="http://schemas.microsoft.com/office/drawing/2014/main" xmlns="" id="{3488DC3D-3279-A341-8AB0-448F84CBFBF2}"/>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7833173" y="3080425"/>
              <a:ext cx="531120" cy="150381"/>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54">
              <a:extLst>
                <a:ext uri="{FF2B5EF4-FFF2-40B4-BE49-F238E27FC236}">
                  <a16:creationId xmlns:a16="http://schemas.microsoft.com/office/drawing/2014/main" xmlns="" id="{63C1F22D-6306-5D4C-A0F5-2143DD0D3F66}"/>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201644" y="1812299"/>
              <a:ext cx="370249" cy="187073"/>
            </a:xfrm>
            <a:prstGeom prst="rect">
              <a:avLst/>
            </a:prstGeom>
          </p:spPr>
        </p:pic>
        <p:pic>
          <p:nvPicPr>
            <p:cNvPr id="256" name="Picture 16" descr="https://upload.wikimedia.org/wikipedia/commons/thumb/9/9f/Danske_Bank_logo.svg/1280px-Danske_Bank_logo.svg.png">
              <a:extLst>
                <a:ext uri="{FF2B5EF4-FFF2-40B4-BE49-F238E27FC236}">
                  <a16:creationId xmlns:a16="http://schemas.microsoft.com/office/drawing/2014/main" xmlns="" id="{9A3E033A-3A58-E141-B668-769D68339CD9}"/>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760289" y="2380829"/>
              <a:ext cx="899741" cy="134961"/>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6" descr="Bildresultat för standard chartered">
              <a:extLst>
                <a:ext uri="{FF2B5EF4-FFF2-40B4-BE49-F238E27FC236}">
                  <a16:creationId xmlns:a16="http://schemas.microsoft.com/office/drawing/2014/main" xmlns="" id="{0201FF65-20B0-254E-BA8A-977777DDB16C}"/>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7069528" y="1406462"/>
              <a:ext cx="586965" cy="226471"/>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Image result for seb">
              <a:extLst>
                <a:ext uri="{FF2B5EF4-FFF2-40B4-BE49-F238E27FC236}">
                  <a16:creationId xmlns:a16="http://schemas.microsoft.com/office/drawing/2014/main" xmlns="" id="{E9534894-6E83-4B43-B7C3-AFD386A6B15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847207" y="1394551"/>
              <a:ext cx="382708" cy="167753"/>
            </a:xfrm>
            <a:prstGeom prst="rect">
              <a:avLst/>
            </a:prstGeom>
            <a:noFill/>
            <a:extLst>
              <a:ext uri="{909E8E84-426E-40DD-AFC4-6F175D3DCCD1}">
                <a14:hiddenFill xmlns:a14="http://schemas.microsoft.com/office/drawing/2010/main">
                  <a:solidFill>
                    <a:srgbClr val="FFFFFF"/>
                  </a:solidFill>
                </a14:hiddenFill>
              </a:ext>
            </a:extLst>
          </p:spPr>
        </p:pic>
      </p:grpSp>
      <p:sp>
        <p:nvSpPr>
          <p:cNvPr id="259" name="Change led by the industry to drive adoption">
            <a:extLst>
              <a:ext uri="{FF2B5EF4-FFF2-40B4-BE49-F238E27FC236}">
                <a16:creationId xmlns:a16="http://schemas.microsoft.com/office/drawing/2014/main" xmlns="" id="{0465C5A7-9F9E-AC4F-A62E-D34DAFBFE728}"/>
              </a:ext>
            </a:extLst>
          </p:cNvPr>
          <p:cNvSpPr txBox="1"/>
          <p:nvPr/>
        </p:nvSpPr>
        <p:spPr>
          <a:xfrm>
            <a:off x="8447300" y="1149850"/>
            <a:ext cx="2989897" cy="26032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lnSpc>
                <a:spcPct val="90000"/>
              </a:lnSpc>
              <a:spcBef>
                <a:spcPts val="4000"/>
              </a:spcBef>
              <a:defRPr sz="2300" cap="all" spc="230">
                <a:solidFill>
                  <a:srgbClr val="53585F"/>
                </a:solidFill>
                <a:latin typeface="Poppins Bold"/>
                <a:ea typeface="Poppins Bold"/>
                <a:cs typeface="Poppins Bold"/>
                <a:sym typeface="Poppins Bold"/>
              </a:defRPr>
            </a:lvl1pPr>
          </a:lstStyle>
          <a:p>
            <a:pPr algn="ctr" defTabSz="228594">
              <a:lnSpc>
                <a:spcPct val="110000"/>
              </a:lnSpc>
              <a:spcBef>
                <a:spcPts val="2000"/>
              </a:spcBef>
              <a:defRPr>
                <a:latin typeface="Poppins Regular"/>
                <a:ea typeface="Poppins Regular"/>
                <a:cs typeface="Poppins Regular"/>
                <a:sym typeface="Poppins Regular"/>
              </a:defRPr>
            </a:pPr>
            <a:r>
              <a:rPr lang="sl-SI" sz="1300" cap="none" spc="115" dirty="0">
                <a:solidFill>
                  <a:schemeClr val="bg1"/>
                </a:solidFill>
                <a:latin typeface="Poppins Medium" charset="0"/>
                <a:ea typeface="Poppins Medium" charset="0"/>
                <a:cs typeface="Poppins Medium" charset="0"/>
              </a:rPr>
              <a:t>Phase 1</a:t>
            </a:r>
          </a:p>
        </p:txBody>
      </p:sp>
      <p:sp>
        <p:nvSpPr>
          <p:cNvPr id="260" name="Change led by the industry to drive adoption">
            <a:extLst>
              <a:ext uri="{FF2B5EF4-FFF2-40B4-BE49-F238E27FC236}">
                <a16:creationId xmlns:a16="http://schemas.microsoft.com/office/drawing/2014/main" xmlns="" id="{C6AADAA0-3580-A54F-829B-8FCE464B9C4A}"/>
              </a:ext>
            </a:extLst>
          </p:cNvPr>
          <p:cNvSpPr txBox="1"/>
          <p:nvPr/>
        </p:nvSpPr>
        <p:spPr>
          <a:xfrm>
            <a:off x="8420572" y="884322"/>
            <a:ext cx="2989897" cy="30854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lnSpc>
                <a:spcPct val="90000"/>
              </a:lnSpc>
              <a:spcBef>
                <a:spcPts val="4000"/>
              </a:spcBef>
              <a:defRPr sz="2300" cap="all" spc="230">
                <a:solidFill>
                  <a:srgbClr val="53585F"/>
                </a:solidFill>
                <a:latin typeface="Poppins Bold"/>
                <a:ea typeface="Poppins Bold"/>
                <a:cs typeface="Poppins Bold"/>
                <a:sym typeface="Poppins Bold"/>
              </a:defRPr>
            </a:lvl1pPr>
          </a:lstStyle>
          <a:p>
            <a:pPr algn="ctr" defTabSz="228594">
              <a:lnSpc>
                <a:spcPct val="110000"/>
              </a:lnSpc>
              <a:spcBef>
                <a:spcPts val="2000"/>
              </a:spcBef>
              <a:defRPr>
                <a:latin typeface="Poppins Regular"/>
                <a:ea typeface="Poppins Regular"/>
                <a:cs typeface="Poppins Regular"/>
                <a:sym typeface="Poppins Regular"/>
              </a:defRPr>
            </a:pPr>
            <a:r>
              <a:rPr lang="sl-SI" sz="1600" b="1" cap="none" spc="115" dirty="0">
                <a:solidFill>
                  <a:schemeClr val="bg1"/>
                </a:solidFill>
                <a:latin typeface="Poppins Medium" charset="0"/>
                <a:ea typeface="Poppins Medium" charset="0"/>
                <a:cs typeface="Poppins Medium" charset="0"/>
              </a:rPr>
              <a:t>Network of Participants</a:t>
            </a:r>
          </a:p>
        </p:txBody>
      </p:sp>
      <p:sp>
        <p:nvSpPr>
          <p:cNvPr id="90" name="Text Placeholder 2">
            <a:extLst>
              <a:ext uri="{FF2B5EF4-FFF2-40B4-BE49-F238E27FC236}">
                <a16:creationId xmlns:a16="http://schemas.microsoft.com/office/drawing/2014/main" xmlns="" id="{121C4849-D6EB-3848-BED6-541CCB6EB4F9}"/>
              </a:ext>
            </a:extLst>
          </p:cNvPr>
          <p:cNvSpPr txBox="1">
            <a:spLocks/>
          </p:cNvSpPr>
          <p:nvPr/>
        </p:nvSpPr>
        <p:spPr>
          <a:xfrm>
            <a:off x="1016268" y="2067534"/>
            <a:ext cx="4800861" cy="2398036"/>
          </a:xfrm>
          <a:prstGeom prst="rect">
            <a:avLst/>
          </a:prstGeom>
        </p:spPr>
        <p:txBody>
          <a:bodyPr anchor="ctr">
            <a:noAutofit/>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solidFill>
                  <a:schemeClr val="bg1"/>
                </a:solidFill>
              </a:rPr>
              <a:t>An open, shared platform that makes trade safer, simpler, and more inclusive, connecting the ecosystem of banks, buyers, suppliers, technology providers, insurers, and others.</a:t>
            </a:r>
            <a:endParaRPr lang="en-GB" sz="1867" dirty="0">
              <a:solidFill>
                <a:schemeClr val="bg1"/>
              </a:solidFill>
            </a:endParaRPr>
          </a:p>
        </p:txBody>
      </p:sp>
      <p:pic>
        <p:nvPicPr>
          <p:cNvPr id="3" name="Picture 2">
            <a:extLst>
              <a:ext uri="{FF2B5EF4-FFF2-40B4-BE49-F238E27FC236}">
                <a16:creationId xmlns:a16="http://schemas.microsoft.com/office/drawing/2014/main" xmlns="" id="{1F1E195B-0FFE-A946-B355-279665C82F3F}"/>
              </a:ext>
            </a:extLst>
          </p:cNvPr>
          <p:cNvPicPr>
            <a:picLocks noChangeAspect="1"/>
          </p:cNvPicPr>
          <p:nvPr/>
        </p:nvPicPr>
        <p:blipFill>
          <a:blip r:embed="rId26"/>
          <a:stretch>
            <a:fillRect/>
          </a:stretch>
        </p:blipFill>
        <p:spPr>
          <a:xfrm>
            <a:off x="2260734" y="4893641"/>
            <a:ext cx="2311929" cy="1299516"/>
          </a:xfrm>
          <a:prstGeom prst="rect">
            <a:avLst/>
          </a:prstGeom>
        </p:spPr>
      </p:pic>
    </p:spTree>
    <p:extLst>
      <p:ext uri="{BB962C8B-B14F-4D97-AF65-F5344CB8AC3E}">
        <p14:creationId xmlns:p14="http://schemas.microsoft.com/office/powerpoint/2010/main" val="107254188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C89B443-C1D0-FB44-820B-585B47F1CEDE}"/>
              </a:ext>
            </a:extLst>
          </p:cNvPr>
          <p:cNvSpPr>
            <a:spLocks noGrp="1"/>
          </p:cNvSpPr>
          <p:nvPr>
            <p:ph type="title"/>
          </p:nvPr>
        </p:nvSpPr>
        <p:spPr/>
        <p:txBody>
          <a:bodyPr/>
          <a:lstStyle/>
          <a:p>
            <a:r>
              <a:rPr lang="en-US"/>
              <a:t>“R3’s Corda dominates insurance sector”</a:t>
            </a:r>
            <a:endParaRPr lang="en-US" dirty="0"/>
          </a:p>
        </p:txBody>
      </p:sp>
      <p:pic>
        <p:nvPicPr>
          <p:cNvPr id="29" name="Picture 28">
            <a:extLst>
              <a:ext uri="{FF2B5EF4-FFF2-40B4-BE49-F238E27FC236}">
                <a16:creationId xmlns:a16="http://schemas.microsoft.com/office/drawing/2014/main" xmlns="" id="{65C30948-F01C-D644-870F-D8C84E8C6440}"/>
              </a:ext>
            </a:extLst>
          </p:cNvPr>
          <p:cNvPicPr>
            <a:picLocks noChangeAspect="1"/>
          </p:cNvPicPr>
          <p:nvPr/>
        </p:nvPicPr>
        <p:blipFill>
          <a:blip r:embed="rId3"/>
          <a:stretch>
            <a:fillRect/>
          </a:stretch>
        </p:blipFill>
        <p:spPr>
          <a:xfrm>
            <a:off x="1468617" y="1547430"/>
            <a:ext cx="7960608" cy="4682711"/>
          </a:xfrm>
          <a:prstGeom prst="rect">
            <a:avLst/>
          </a:prstGeom>
        </p:spPr>
      </p:pic>
    </p:spTree>
    <p:extLst>
      <p:ext uri="{BB962C8B-B14F-4D97-AF65-F5344CB8AC3E}">
        <p14:creationId xmlns:p14="http://schemas.microsoft.com/office/powerpoint/2010/main" val="95203109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59839310-F292-654B-8B54-A0AF65F0248B}"/>
              </a:ext>
            </a:extLst>
          </p:cNvPr>
          <p:cNvSpPr>
            <a:spLocks noGrp="1"/>
          </p:cNvSpPr>
          <p:nvPr>
            <p:ph type="body" sz="quarter" idx="10"/>
          </p:nvPr>
        </p:nvSpPr>
        <p:spPr/>
        <p:txBody>
          <a:bodyPr/>
          <a:lstStyle/>
          <a:p>
            <a:r>
              <a:rPr lang="en-US" dirty="0"/>
              <a:t>07</a:t>
            </a:r>
          </a:p>
        </p:txBody>
      </p:sp>
      <p:sp>
        <p:nvSpPr>
          <p:cNvPr id="2" name="Title 1">
            <a:extLst>
              <a:ext uri="{FF2B5EF4-FFF2-40B4-BE49-F238E27FC236}">
                <a16:creationId xmlns:a16="http://schemas.microsoft.com/office/drawing/2014/main" xmlns="" id="{56BE8D54-105A-4B4F-A149-F7476E3F66D7}"/>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xmlns="" id="{5C48FFD7-950D-D942-80C3-40ECC9A08555}"/>
              </a:ext>
            </a:extLst>
          </p:cNvPr>
          <p:cNvSpPr>
            <a:spLocks noGrp="1"/>
          </p:cNvSpPr>
          <p:nvPr>
            <p:ph type="body" sz="quarter" idx="11"/>
          </p:nvPr>
        </p:nvSpPr>
        <p:spPr/>
        <p:txBody>
          <a:bodyPr/>
          <a:lstStyle/>
          <a:p>
            <a:r>
              <a:rPr lang="en-US"/>
              <a:t>SECTION</a:t>
            </a:r>
            <a:endParaRPr lang="en-US" dirty="0"/>
          </a:p>
        </p:txBody>
      </p:sp>
    </p:spTree>
    <p:extLst>
      <p:ext uri="{BB962C8B-B14F-4D97-AF65-F5344CB8AC3E}">
        <p14:creationId xmlns:p14="http://schemas.microsoft.com/office/powerpoint/2010/main" val="1097007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A879E6F1-E50E-4221-80A9-0E432C9098F0}"/>
              </a:ext>
            </a:extLst>
          </p:cNvPr>
          <p:cNvSpPr>
            <a:spLocks noGrp="1"/>
          </p:cNvSpPr>
          <p:nvPr>
            <p:ph type="body" idx="1"/>
          </p:nvPr>
        </p:nvSpPr>
        <p:spPr/>
        <p:txBody>
          <a:bodyPr>
            <a:normAutofit fontScale="55000" lnSpcReduction="20000"/>
          </a:bodyPr>
          <a:lstStyle/>
          <a:p>
            <a:pPr marL="514338" indent="-514338">
              <a:spcAft>
                <a:spcPts val="600"/>
              </a:spcAft>
              <a:buFont typeface="+mj-lt"/>
              <a:buAutoNum type="arabicPeriod"/>
            </a:pPr>
            <a:r>
              <a:rPr lang="en-US" sz="3200" b="1" dirty="0"/>
              <a:t>Parties</a:t>
            </a:r>
            <a:r>
              <a:rPr lang="en-US" sz="3200" dirty="0"/>
              <a:t> </a:t>
            </a:r>
            <a:r>
              <a:rPr lang="en-US" sz="2800" dirty="0"/>
              <a:t>(nodes &amp; identities)</a:t>
            </a:r>
          </a:p>
          <a:p>
            <a:pPr lvl="1">
              <a:spcAft>
                <a:spcPts val="600"/>
              </a:spcAft>
            </a:pPr>
            <a:r>
              <a:rPr lang="en-US" sz="3200" dirty="0"/>
              <a:t>who’s running nodes and who needs to see the data?</a:t>
            </a:r>
            <a:endParaRPr lang="en-US" sz="3133" dirty="0"/>
          </a:p>
          <a:p>
            <a:pPr marL="514338" indent="-514338">
              <a:spcAft>
                <a:spcPts val="600"/>
              </a:spcAft>
              <a:buFont typeface="+mj-lt"/>
              <a:buAutoNum type="arabicPeriod"/>
            </a:pPr>
            <a:r>
              <a:rPr lang="en-US" sz="3200" b="1" dirty="0"/>
              <a:t>States</a:t>
            </a:r>
            <a:r>
              <a:rPr lang="en-US" sz="3200" dirty="0"/>
              <a:t> </a:t>
            </a:r>
            <a:r>
              <a:rPr lang="en-US" sz="2800" dirty="0"/>
              <a:t>(data models)</a:t>
            </a:r>
          </a:p>
          <a:p>
            <a:pPr lvl="1">
              <a:spcAft>
                <a:spcPts val="600"/>
              </a:spcAft>
            </a:pPr>
            <a:r>
              <a:rPr lang="en-US" sz="3200" dirty="0"/>
              <a:t>what is the specific data that is shared between parties</a:t>
            </a:r>
            <a:endParaRPr lang="en-US" sz="3133" dirty="0"/>
          </a:p>
          <a:p>
            <a:pPr marL="514338" indent="-514338">
              <a:spcAft>
                <a:spcPts val="600"/>
              </a:spcAft>
              <a:buFont typeface="+mj-lt"/>
              <a:buAutoNum type="arabicPeriod"/>
            </a:pPr>
            <a:r>
              <a:rPr lang="en-US" sz="3200" b="1" dirty="0"/>
              <a:t>Contracts</a:t>
            </a:r>
            <a:r>
              <a:rPr lang="en-US" sz="3200" dirty="0"/>
              <a:t> </a:t>
            </a:r>
            <a:r>
              <a:rPr lang="en-US" sz="2800" dirty="0"/>
              <a:t>(verify())</a:t>
            </a:r>
          </a:p>
          <a:p>
            <a:pPr lvl="1">
              <a:spcAft>
                <a:spcPts val="600"/>
              </a:spcAft>
            </a:pPr>
            <a:r>
              <a:rPr lang="en-US" sz="3200" dirty="0"/>
              <a:t>how will that data evolve over time?</a:t>
            </a:r>
            <a:endParaRPr lang="en-US" sz="3133" dirty="0"/>
          </a:p>
          <a:p>
            <a:pPr marL="514338" indent="-514338">
              <a:spcAft>
                <a:spcPts val="600"/>
              </a:spcAft>
              <a:buFont typeface="+mj-lt"/>
              <a:buAutoNum type="arabicPeriod"/>
            </a:pPr>
            <a:r>
              <a:rPr lang="en-US" sz="3200" b="1" dirty="0"/>
              <a:t>Transactions</a:t>
            </a:r>
            <a:r>
              <a:rPr lang="en-US" sz="3200" dirty="0"/>
              <a:t> </a:t>
            </a:r>
            <a:r>
              <a:rPr lang="en-US" sz="2800" dirty="0"/>
              <a:t>(evolution of data)</a:t>
            </a:r>
          </a:p>
          <a:p>
            <a:pPr lvl="1">
              <a:spcAft>
                <a:spcPts val="600"/>
              </a:spcAft>
            </a:pPr>
            <a:r>
              <a:rPr lang="en-US" sz="3200" dirty="0"/>
              <a:t>all transactions will cover the full scenarios and use cases for evolving one or more states</a:t>
            </a:r>
            <a:endParaRPr lang="en-US" sz="2733" dirty="0"/>
          </a:p>
          <a:p>
            <a:pPr marL="514338" indent="-514338">
              <a:spcAft>
                <a:spcPts val="600"/>
              </a:spcAft>
              <a:buFont typeface="+mj-lt"/>
              <a:buAutoNum type="arabicPeriod"/>
            </a:pPr>
            <a:r>
              <a:rPr lang="en-US" sz="3200" b="1" dirty="0"/>
              <a:t>Flows</a:t>
            </a:r>
            <a:r>
              <a:rPr lang="en-US" sz="3200" dirty="0"/>
              <a:t> </a:t>
            </a:r>
            <a:r>
              <a:rPr lang="en-US" sz="2800" dirty="0"/>
              <a:t>(Consensus)</a:t>
            </a:r>
          </a:p>
          <a:p>
            <a:pPr lvl="1">
              <a:spcAft>
                <a:spcPts val="600"/>
              </a:spcAft>
            </a:pPr>
            <a:r>
              <a:rPr lang="en-US" sz="3200" dirty="0"/>
              <a:t>within the transactions, who will need to sign and save the data?</a:t>
            </a:r>
            <a:endParaRPr lang="en-US" sz="2733" dirty="0"/>
          </a:p>
        </p:txBody>
      </p:sp>
      <p:sp>
        <p:nvSpPr>
          <p:cNvPr id="3" name="Title 2">
            <a:extLst>
              <a:ext uri="{FF2B5EF4-FFF2-40B4-BE49-F238E27FC236}">
                <a16:creationId xmlns:a16="http://schemas.microsoft.com/office/drawing/2014/main" xmlns="" id="{C56B272F-461F-4183-BE1F-EB9B07EFAD7F}"/>
              </a:ext>
            </a:extLst>
          </p:cNvPr>
          <p:cNvSpPr>
            <a:spLocks noGrp="1"/>
          </p:cNvSpPr>
          <p:nvPr>
            <p:ph type="title"/>
          </p:nvPr>
        </p:nvSpPr>
        <p:spPr/>
        <p:txBody>
          <a:bodyPr/>
          <a:lstStyle/>
          <a:p>
            <a:r>
              <a:rPr lang="en-US" dirty="0"/>
              <a:t>Translating to Corda design</a:t>
            </a:r>
          </a:p>
        </p:txBody>
      </p:sp>
      <p:sp>
        <p:nvSpPr>
          <p:cNvPr id="4" name="Slide Number Placeholder 3">
            <a:extLst>
              <a:ext uri="{FF2B5EF4-FFF2-40B4-BE49-F238E27FC236}">
                <a16:creationId xmlns:a16="http://schemas.microsoft.com/office/drawing/2014/main" xmlns="" id="{F861CF04-A1A4-44E0-8A16-4B7E484B5A90}"/>
              </a:ext>
            </a:extLst>
          </p:cNvPr>
          <p:cNvSpPr>
            <a:spLocks noGrp="1"/>
          </p:cNvSpPr>
          <p:nvPr>
            <p:ph type="sldNum" sz="quarter" idx="2"/>
          </p:nvPr>
        </p:nvSpPr>
        <p:spPr/>
        <p:txBody>
          <a:bodyPr/>
          <a:lstStyle/>
          <a:p>
            <a:fld id="{86CB4B4D-7CA3-9044-876B-883B54F8677D}" type="slidenum">
              <a:rPr lang="en-US" smtClean="0"/>
              <a:t>53</a:t>
            </a:fld>
            <a:endParaRPr lang="en-US"/>
          </a:p>
        </p:txBody>
      </p:sp>
      <p:sp>
        <p:nvSpPr>
          <p:cNvPr id="5" name="TextBox 4">
            <a:extLst>
              <a:ext uri="{FF2B5EF4-FFF2-40B4-BE49-F238E27FC236}">
                <a16:creationId xmlns:a16="http://schemas.microsoft.com/office/drawing/2014/main" xmlns="" id="{03024ADF-5EB5-7443-B31B-30721D9DD7E1}"/>
              </a:ext>
            </a:extLst>
          </p:cNvPr>
          <p:cNvSpPr txBox="1"/>
          <p:nvPr/>
        </p:nvSpPr>
        <p:spPr>
          <a:xfrm>
            <a:off x="3454402" y="5853047"/>
            <a:ext cx="2707793" cy="496161"/>
          </a:xfrm>
          <a:prstGeom prst="rect">
            <a:avLst/>
          </a:prstGeom>
          <a:noFill/>
        </p:spPr>
        <p:txBody>
          <a:bodyPr wrap="none" rtlCol="0">
            <a:spAutoFit/>
          </a:bodyPr>
          <a:lstStyle/>
          <a:p>
            <a:pPr algn="l"/>
            <a:r>
              <a:rPr lang="en-US" sz="3200" b="1" dirty="0" err="1">
                <a:solidFill>
                  <a:srgbClr val="D8232A"/>
                </a:solidFill>
                <a:latin typeface="Poppins Medium"/>
              </a:rPr>
              <a:t>docs.corda.net</a:t>
            </a:r>
            <a:endParaRPr lang="en-US" sz="3200" b="1" dirty="0">
              <a:solidFill>
                <a:srgbClr val="D8232A"/>
              </a:solidFill>
              <a:latin typeface="Poppins Medium"/>
            </a:endParaRPr>
          </a:p>
        </p:txBody>
      </p:sp>
    </p:spTree>
    <p:extLst>
      <p:ext uri="{BB962C8B-B14F-4D97-AF65-F5344CB8AC3E}">
        <p14:creationId xmlns:p14="http://schemas.microsoft.com/office/powerpoint/2010/main" val="139390261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B8DB9D4-98CB-429E-82E9-354A340B4D83}"/>
              </a:ext>
            </a:extLst>
          </p:cNvPr>
          <p:cNvSpPr>
            <a:spLocks noGrp="1"/>
          </p:cNvSpPr>
          <p:nvPr>
            <p:ph type="title"/>
          </p:nvPr>
        </p:nvSpPr>
        <p:spPr/>
        <p:txBody>
          <a:bodyPr/>
          <a:lstStyle/>
          <a:p>
            <a:r>
              <a:rPr lang="en-US" dirty="0"/>
              <a:t>Sample </a:t>
            </a:r>
            <a:r>
              <a:rPr lang="en-US" dirty="0" err="1"/>
              <a:t>CorDapps</a:t>
            </a:r>
            <a:r>
              <a:rPr lang="en-US" dirty="0"/>
              <a:t> – </a:t>
            </a:r>
            <a:r>
              <a:rPr lang="en-US" dirty="0">
                <a:hlinkClick r:id="rId3"/>
              </a:rPr>
              <a:t>www.corda.net/samples</a:t>
            </a:r>
            <a:r>
              <a:rPr lang="en-US" dirty="0"/>
              <a:t> </a:t>
            </a:r>
          </a:p>
        </p:txBody>
      </p:sp>
      <p:sp>
        <p:nvSpPr>
          <p:cNvPr id="4" name="Slide Number Placeholder 3">
            <a:extLst>
              <a:ext uri="{FF2B5EF4-FFF2-40B4-BE49-F238E27FC236}">
                <a16:creationId xmlns:a16="http://schemas.microsoft.com/office/drawing/2014/main" xmlns="" id="{ED76B750-61C3-4E08-BB88-0DA5CDC642AA}"/>
              </a:ext>
            </a:extLst>
          </p:cNvPr>
          <p:cNvSpPr>
            <a:spLocks noGrp="1"/>
          </p:cNvSpPr>
          <p:nvPr>
            <p:ph type="sldNum" sz="quarter" idx="2"/>
          </p:nvPr>
        </p:nvSpPr>
        <p:spPr>
          <a:xfrm>
            <a:off x="187325" y="6477000"/>
            <a:ext cx="259686" cy="268792"/>
          </a:xfrm>
        </p:spPr>
        <p:txBody>
          <a:bodyPr/>
          <a:lstStyle/>
          <a:p>
            <a:fld id="{86CB4B4D-7CA3-9044-876B-883B54F8677D}" type="slidenum">
              <a:rPr lang="en-US" smtClean="0"/>
              <a:t>54</a:t>
            </a:fld>
            <a:endParaRPr lang="en-US" dirty="0"/>
          </a:p>
        </p:txBody>
      </p:sp>
      <p:graphicFrame>
        <p:nvGraphicFramePr>
          <p:cNvPr id="5" name="Table 4">
            <a:extLst>
              <a:ext uri="{FF2B5EF4-FFF2-40B4-BE49-F238E27FC236}">
                <a16:creationId xmlns:a16="http://schemas.microsoft.com/office/drawing/2014/main" xmlns="" id="{10ED8CE7-24D5-43A7-B9FC-4E1F9C5CB10E}"/>
              </a:ext>
            </a:extLst>
          </p:cNvPr>
          <p:cNvGraphicFramePr>
            <a:graphicFrameLocks noGrp="1"/>
          </p:cNvGraphicFramePr>
          <p:nvPr>
            <p:extLst/>
          </p:nvPr>
        </p:nvGraphicFramePr>
        <p:xfrm>
          <a:off x="504282" y="1122560"/>
          <a:ext cx="11260254" cy="5457444"/>
        </p:xfrm>
        <a:graphic>
          <a:graphicData uri="http://schemas.openxmlformats.org/drawingml/2006/table">
            <a:tbl>
              <a:tblPr firstRow="1" bandRow="1"/>
              <a:tblGrid>
                <a:gridCol w="3755485">
                  <a:extLst>
                    <a:ext uri="{9D8B030D-6E8A-4147-A177-3AD203B41FA5}">
                      <a16:colId xmlns:a16="http://schemas.microsoft.com/office/drawing/2014/main" xmlns="" val="4054457549"/>
                    </a:ext>
                  </a:extLst>
                </a:gridCol>
                <a:gridCol w="7504769">
                  <a:extLst>
                    <a:ext uri="{9D8B030D-6E8A-4147-A177-3AD203B41FA5}">
                      <a16:colId xmlns:a16="http://schemas.microsoft.com/office/drawing/2014/main" xmlns="" val="2496815038"/>
                    </a:ext>
                  </a:extLst>
                </a:gridCol>
              </a:tblGrid>
              <a:tr h="347472">
                <a:tc>
                  <a:txBody>
                    <a:bodyPr/>
                    <a:lstStyle>
                      <a:lvl1pPr marL="0" marR="0" indent="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9pPr>
                    </a:lstStyle>
                    <a:p>
                      <a:r>
                        <a:rPr lang="en-US" sz="1900" dirty="0">
                          <a:latin typeface="+mn-lt"/>
                        </a:rPr>
                        <a:t>Corda</a:t>
                      </a:r>
                      <a:r>
                        <a:rPr lang="en-US" sz="1900" baseline="0" dirty="0">
                          <a:latin typeface="+mn-lt"/>
                        </a:rPr>
                        <a:t> Open Sourced Samples</a:t>
                      </a:r>
                      <a:endParaRPr lang="en-US" sz="1900" dirty="0">
                        <a:latin typeface="+mn-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7E00"/>
                    </a:solidFill>
                  </a:tcPr>
                </a:tc>
                <a:tc>
                  <a:txBody>
                    <a:bodyPr/>
                    <a:lstStyle>
                      <a:lvl1pPr marL="0" marR="0" indent="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1" i="0" u="none" strike="noStrike" cap="none" spc="0" baseline="0">
                          <a:ln>
                            <a:noFill/>
                          </a:ln>
                          <a:solidFill>
                            <a:schemeClr val="lt1"/>
                          </a:solidFill>
                          <a:uFillTx/>
                          <a:latin typeface="Century Gothic"/>
                          <a:sym typeface="Poppins Light"/>
                        </a:defRPr>
                      </a:lvl9pPr>
                    </a:lstStyle>
                    <a:p>
                      <a:r>
                        <a:rPr lang="en-US" sz="1900" dirty="0">
                          <a:latin typeface="+mn-lt"/>
                        </a:rPr>
                        <a:t>Purpose / Proof</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7E00"/>
                    </a:solidFill>
                  </a:tcPr>
                </a:tc>
                <a:extLst>
                  <a:ext uri="{0D108BD9-81ED-4DB2-BD59-A6C34878D82A}">
                    <a16:rowId xmlns:a16="http://schemas.microsoft.com/office/drawing/2014/main" xmlns="" val="3957282597"/>
                  </a:ext>
                </a:extLst>
              </a:tr>
              <a:tr h="599440">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r>
                        <a:rPr lang="en-US" sz="1900" b="1" dirty="0">
                          <a:solidFill>
                            <a:srgbClr val="002060"/>
                          </a:solidFill>
                          <a:latin typeface="+mn-lt"/>
                        </a:rPr>
                        <a:t>Obligation </a:t>
                      </a:r>
                      <a:r>
                        <a:rPr lang="en-US" sz="1900" b="1" dirty="0" err="1">
                          <a:solidFill>
                            <a:srgbClr val="002060"/>
                          </a:solidFill>
                          <a:latin typeface="+mn-lt"/>
                        </a:rPr>
                        <a:t>CorDapp</a:t>
                      </a:r>
                      <a:endParaRPr lang="en-US" sz="1900" b="1" dirty="0">
                        <a:solidFill>
                          <a:srgbClr val="002060"/>
                        </a:solidFill>
                        <a:latin typeface="+mn-lt"/>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40000"/>
                      </a:srgbClr>
                    </a:solidFill>
                  </a:tcPr>
                </a:tc>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pPr>
                        <a:lnSpc>
                          <a:spcPct val="100000"/>
                        </a:lnSpc>
                        <a:spcBef>
                          <a:spcPts val="600"/>
                        </a:spcBef>
                      </a:pPr>
                      <a:r>
                        <a:rPr lang="en-US" sz="1500" b="1" dirty="0">
                          <a:solidFill>
                            <a:srgbClr val="002060"/>
                          </a:solidFill>
                          <a:latin typeface="+mn-lt"/>
                        </a:rPr>
                        <a:t>Shows the creation of multiple</a:t>
                      </a:r>
                      <a:r>
                        <a:rPr lang="en-US" sz="1500" b="1" baseline="0" dirty="0">
                          <a:solidFill>
                            <a:srgbClr val="002060"/>
                          </a:solidFill>
                          <a:latin typeface="+mn-lt"/>
                        </a:rPr>
                        <a:t> currencies, IOUs, and payment of IOUs between parties</a:t>
                      </a:r>
                    </a:p>
                    <a:p>
                      <a:pPr>
                        <a:lnSpc>
                          <a:spcPct val="100000"/>
                        </a:lnSpc>
                        <a:spcBef>
                          <a:spcPts val="0"/>
                        </a:spcBef>
                      </a:pPr>
                      <a:r>
                        <a:rPr lang="en-US" sz="1900" b="1" dirty="0">
                          <a:solidFill>
                            <a:srgbClr val="002060"/>
                          </a:solidFill>
                          <a:latin typeface="+mn-lt"/>
                          <a:hlinkClick r:id="rId4"/>
                        </a:rPr>
                        <a:t>https://github.com/roger3cev/obligation-cordapp</a:t>
                      </a:r>
                      <a:r>
                        <a:rPr lang="en-US" sz="1900" b="1" dirty="0">
                          <a:solidFill>
                            <a:srgbClr val="002060"/>
                          </a:solidFill>
                          <a:latin typeface="+mn-lt"/>
                        </a:rPr>
                        <a:t> </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40000"/>
                      </a:srgbClr>
                    </a:solidFill>
                  </a:tcPr>
                </a:tc>
                <a:extLst>
                  <a:ext uri="{0D108BD9-81ED-4DB2-BD59-A6C34878D82A}">
                    <a16:rowId xmlns:a16="http://schemas.microsoft.com/office/drawing/2014/main" xmlns="" val="3965528257"/>
                  </a:ext>
                </a:extLst>
              </a:tr>
              <a:tr h="599440">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1" dirty="0">
                          <a:solidFill>
                            <a:srgbClr val="002060"/>
                          </a:solidFill>
                          <a:latin typeface="+mn-lt"/>
                        </a:rPr>
                        <a:t>Crowdfunding</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20000"/>
                      </a:srgbClr>
                    </a:solidFill>
                  </a:tcPr>
                </a:tc>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pPr>
                        <a:lnSpc>
                          <a:spcPct val="100000"/>
                        </a:lnSpc>
                        <a:spcBef>
                          <a:spcPts val="600"/>
                        </a:spcBef>
                      </a:pPr>
                      <a:r>
                        <a:rPr lang="en-US" sz="1500" b="1" dirty="0">
                          <a:solidFill>
                            <a:srgbClr val="002060"/>
                          </a:solidFill>
                          <a:latin typeface="+mn-lt"/>
                        </a:rPr>
                        <a:t>Uses Observers feature from v2.0</a:t>
                      </a:r>
                      <a:endParaRPr lang="en-US" sz="1500" b="1" dirty="0">
                        <a:solidFill>
                          <a:srgbClr val="002060"/>
                        </a:solidFill>
                        <a:latin typeface="+mn-lt"/>
                        <a:hlinkClick r:id="" action="ppaction://noaction"/>
                      </a:endParaRPr>
                    </a:p>
                    <a:p>
                      <a:pPr>
                        <a:lnSpc>
                          <a:spcPct val="100000"/>
                        </a:lnSpc>
                        <a:spcBef>
                          <a:spcPts val="0"/>
                        </a:spcBef>
                      </a:pPr>
                      <a:r>
                        <a:rPr lang="en-US" sz="1900" b="1" dirty="0">
                          <a:solidFill>
                            <a:srgbClr val="002060"/>
                          </a:solidFill>
                          <a:latin typeface="+mn-lt"/>
                          <a:hlinkClick r:id="" action="ppaction://noaction"/>
                        </a:rPr>
                        <a:t>https://github.com/roger3cev/observable-states</a:t>
                      </a:r>
                      <a:r>
                        <a:rPr lang="en-US" sz="1900" b="1" dirty="0">
                          <a:solidFill>
                            <a:srgbClr val="002060"/>
                          </a:solidFill>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20000"/>
                      </a:srgbClr>
                    </a:solidFill>
                  </a:tcPr>
                </a:tc>
                <a:extLst>
                  <a:ext uri="{0D108BD9-81ED-4DB2-BD59-A6C34878D82A}">
                    <a16:rowId xmlns:a16="http://schemas.microsoft.com/office/drawing/2014/main" xmlns="" val="792127029"/>
                  </a:ext>
                </a:extLst>
              </a:tr>
              <a:tr h="599440">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r>
                        <a:rPr lang="en-US" sz="1900" b="1" dirty="0">
                          <a:solidFill>
                            <a:srgbClr val="002060"/>
                          </a:solidFill>
                          <a:latin typeface="+mn-lt"/>
                        </a:rPr>
                        <a:t>Oracle-Example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40000"/>
                      </a:srgbClr>
                    </a:solidFill>
                  </a:tcPr>
                </a:tc>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pPr>
                        <a:lnSpc>
                          <a:spcPct val="100000"/>
                        </a:lnSpc>
                        <a:spcBef>
                          <a:spcPts val="600"/>
                        </a:spcBef>
                      </a:pPr>
                      <a:r>
                        <a:rPr lang="en-US" sz="1500" b="1" dirty="0">
                          <a:solidFill>
                            <a:srgbClr val="002060"/>
                          </a:solidFill>
                          <a:latin typeface="+mn-lt"/>
                        </a:rPr>
                        <a:t>Shows the pattern</a:t>
                      </a:r>
                      <a:r>
                        <a:rPr lang="en-US" sz="1500" b="1" baseline="0" dirty="0">
                          <a:solidFill>
                            <a:srgbClr val="002060"/>
                          </a:solidFill>
                          <a:latin typeface="+mn-lt"/>
                        </a:rPr>
                        <a:t> of reading from an oracle</a:t>
                      </a:r>
                    </a:p>
                    <a:p>
                      <a:pPr>
                        <a:lnSpc>
                          <a:spcPct val="100000"/>
                        </a:lnSpc>
                        <a:spcBef>
                          <a:spcPts val="0"/>
                        </a:spcBef>
                      </a:pPr>
                      <a:r>
                        <a:rPr lang="en-US" sz="1900" b="1" dirty="0">
                          <a:solidFill>
                            <a:srgbClr val="002060"/>
                          </a:solidFill>
                          <a:latin typeface="+mn-lt"/>
                          <a:hlinkClick r:id="rId5"/>
                        </a:rPr>
                        <a:t>https://github.com/roger3cev/oracle-example</a:t>
                      </a:r>
                      <a:r>
                        <a:rPr lang="en-US" sz="1900" b="1" dirty="0">
                          <a:solidFill>
                            <a:srgbClr val="002060"/>
                          </a:solidFill>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40000"/>
                      </a:srgbClr>
                    </a:solidFill>
                  </a:tcPr>
                </a:tc>
                <a:extLst>
                  <a:ext uri="{0D108BD9-81ED-4DB2-BD59-A6C34878D82A}">
                    <a16:rowId xmlns:a16="http://schemas.microsoft.com/office/drawing/2014/main" xmlns="" val="3084506223"/>
                  </a:ext>
                </a:extLst>
              </a:tr>
              <a:tr h="599440">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r>
                        <a:rPr lang="en-US" sz="1900" b="1" dirty="0">
                          <a:solidFill>
                            <a:srgbClr val="002060"/>
                          </a:solidFill>
                          <a:latin typeface="+mn-lt"/>
                        </a:rPr>
                        <a:t>FTP </a:t>
                      </a:r>
                      <a:r>
                        <a:rPr lang="en-US" sz="1900" b="1" dirty="0" err="1">
                          <a:solidFill>
                            <a:srgbClr val="002060"/>
                          </a:solidFill>
                          <a:latin typeface="+mn-lt"/>
                        </a:rPr>
                        <a:t>CorDapp</a:t>
                      </a:r>
                      <a:endParaRPr lang="en-US" sz="1900" b="1" dirty="0">
                        <a:solidFill>
                          <a:srgbClr val="002060"/>
                        </a:solidFill>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20000"/>
                      </a:srgbClr>
                    </a:solidFill>
                  </a:tcPr>
                </a:tc>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pPr>
                        <a:lnSpc>
                          <a:spcPct val="100000"/>
                        </a:lnSpc>
                        <a:spcBef>
                          <a:spcPts val="600"/>
                        </a:spcBef>
                      </a:pPr>
                      <a:r>
                        <a:rPr lang="en-US" sz="1500" b="1" dirty="0">
                          <a:solidFill>
                            <a:srgbClr val="002060"/>
                          </a:solidFill>
                          <a:latin typeface="+mn-lt"/>
                        </a:rPr>
                        <a:t>Sends files between corda nodes</a:t>
                      </a:r>
                    </a:p>
                    <a:p>
                      <a:pPr>
                        <a:lnSpc>
                          <a:spcPct val="100000"/>
                        </a:lnSpc>
                        <a:spcBef>
                          <a:spcPts val="0"/>
                        </a:spcBef>
                      </a:pPr>
                      <a:r>
                        <a:rPr lang="en-US" sz="1900" b="1" dirty="0">
                          <a:solidFill>
                            <a:srgbClr val="002060"/>
                          </a:solidFill>
                          <a:latin typeface="+mn-lt"/>
                          <a:hlinkClick r:id="rId6"/>
                        </a:rPr>
                        <a:t>https://github.com/ragmondo/cordaftp</a:t>
                      </a:r>
                      <a:r>
                        <a:rPr lang="en-US" sz="1900" b="1" dirty="0">
                          <a:solidFill>
                            <a:srgbClr val="002060"/>
                          </a:solidFill>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20000"/>
                      </a:srgbClr>
                    </a:solidFill>
                  </a:tcPr>
                </a:tc>
                <a:extLst>
                  <a:ext uri="{0D108BD9-81ED-4DB2-BD59-A6C34878D82A}">
                    <a16:rowId xmlns:a16="http://schemas.microsoft.com/office/drawing/2014/main" xmlns="" val="1204026245"/>
                  </a:ext>
                </a:extLst>
              </a:tr>
              <a:tr h="599440">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r>
                        <a:rPr lang="en-US" sz="1900" b="1" dirty="0">
                          <a:solidFill>
                            <a:srgbClr val="002060"/>
                          </a:solidFill>
                          <a:latin typeface="+mn-lt"/>
                        </a:rPr>
                        <a:t>Anonymous public keys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40000"/>
                      </a:srgbClr>
                    </a:solidFill>
                  </a:tcPr>
                </a:tc>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pPr>
                        <a:lnSpc>
                          <a:spcPct val="100000"/>
                        </a:lnSpc>
                        <a:spcBef>
                          <a:spcPts val="600"/>
                        </a:spcBef>
                      </a:pPr>
                      <a:r>
                        <a:rPr lang="en-US" sz="1500" b="1" dirty="0">
                          <a:solidFill>
                            <a:srgbClr val="002060"/>
                          </a:solidFill>
                          <a:latin typeface="+mn-lt"/>
                        </a:rPr>
                        <a:t>Confidential identities using anonymous public keys</a:t>
                      </a:r>
                      <a:endParaRPr lang="en-US" sz="1500" b="1" baseline="0" dirty="0">
                        <a:solidFill>
                          <a:srgbClr val="002060"/>
                        </a:solidFill>
                        <a:latin typeface="+mn-lt"/>
                      </a:endParaRPr>
                    </a:p>
                    <a:p>
                      <a:pPr>
                        <a:lnSpc>
                          <a:spcPct val="100000"/>
                        </a:lnSpc>
                        <a:spcBef>
                          <a:spcPts val="0"/>
                        </a:spcBef>
                      </a:pPr>
                      <a:r>
                        <a:rPr lang="en-US" sz="1900" b="1" dirty="0">
                          <a:solidFill>
                            <a:srgbClr val="002060"/>
                          </a:solidFill>
                          <a:latin typeface="+mn-lt"/>
                          <a:hlinkClick r:id="rId7"/>
                        </a:rPr>
                        <a:t>https://github.com/joeldudleyr3/whistleblower</a:t>
                      </a:r>
                      <a:r>
                        <a:rPr lang="en-US" sz="1900" b="1" dirty="0">
                          <a:solidFill>
                            <a:srgbClr val="002060"/>
                          </a:solidFill>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40000"/>
                      </a:srgbClr>
                    </a:solidFill>
                  </a:tcPr>
                </a:tc>
                <a:extLst>
                  <a:ext uri="{0D108BD9-81ED-4DB2-BD59-A6C34878D82A}">
                    <a16:rowId xmlns:a16="http://schemas.microsoft.com/office/drawing/2014/main" xmlns="" val="1482400232"/>
                  </a:ext>
                </a:extLst>
              </a:tr>
              <a:tr h="599440">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r>
                        <a:rPr lang="en-US" sz="1900" b="1" dirty="0">
                          <a:solidFill>
                            <a:srgbClr val="002060"/>
                          </a:solidFill>
                          <a:latin typeface="+mn-lt"/>
                        </a:rPr>
                        <a:t>Heartbeat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20000"/>
                      </a:srgbClr>
                    </a:solidFill>
                  </a:tcPr>
                </a:tc>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pPr>
                        <a:lnSpc>
                          <a:spcPct val="100000"/>
                        </a:lnSpc>
                        <a:spcBef>
                          <a:spcPts val="600"/>
                        </a:spcBef>
                      </a:pPr>
                      <a:r>
                        <a:rPr lang="en-US" sz="1500" b="1" dirty="0">
                          <a:solidFill>
                            <a:srgbClr val="002060"/>
                          </a:solidFill>
                          <a:latin typeface="+mn-lt"/>
                        </a:rPr>
                        <a:t>Scheduled states to cause your node to emit a heartbeat every second</a:t>
                      </a:r>
                      <a:endParaRPr lang="en-US" sz="1500" b="1" dirty="0">
                        <a:solidFill>
                          <a:srgbClr val="002060"/>
                        </a:solidFill>
                        <a:latin typeface="+mn-lt"/>
                        <a:hlinkClick r:id="" action="ppaction://noaction"/>
                      </a:endParaRPr>
                    </a:p>
                    <a:p>
                      <a:pPr>
                        <a:lnSpc>
                          <a:spcPct val="100000"/>
                        </a:lnSpc>
                        <a:spcBef>
                          <a:spcPts val="0"/>
                        </a:spcBef>
                      </a:pPr>
                      <a:r>
                        <a:rPr lang="en-US" sz="1900" b="1" dirty="0">
                          <a:solidFill>
                            <a:srgbClr val="002060"/>
                          </a:solidFill>
                          <a:latin typeface="+mn-lt"/>
                          <a:hlinkClick r:id="" action="ppaction://noaction"/>
                        </a:rPr>
                        <a:t>https://github.com/joeldudleyr3/heartbeat</a:t>
                      </a:r>
                      <a:r>
                        <a:rPr lang="en-US" sz="1900" b="1" dirty="0">
                          <a:solidFill>
                            <a:srgbClr val="002060"/>
                          </a:solidFill>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20000"/>
                      </a:srgbClr>
                    </a:solidFill>
                  </a:tcPr>
                </a:tc>
                <a:extLst>
                  <a:ext uri="{0D108BD9-81ED-4DB2-BD59-A6C34878D82A}">
                    <a16:rowId xmlns:a16="http://schemas.microsoft.com/office/drawing/2014/main" xmlns="" val="1932900939"/>
                  </a:ext>
                </a:extLst>
              </a:tr>
              <a:tr h="599440">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r>
                        <a:rPr lang="en-US" sz="1900" b="1" dirty="0">
                          <a:solidFill>
                            <a:srgbClr val="002060"/>
                          </a:solidFill>
                          <a:latin typeface="+mn-lt"/>
                        </a:rPr>
                        <a:t>Flow HTTP</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40000"/>
                      </a:srgbClr>
                    </a:solidFill>
                  </a:tcPr>
                </a:tc>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pPr>
                        <a:lnSpc>
                          <a:spcPct val="100000"/>
                        </a:lnSpc>
                        <a:spcBef>
                          <a:spcPts val="600"/>
                        </a:spcBef>
                      </a:pPr>
                      <a:r>
                        <a:rPr lang="en-US" sz="1500" b="1" dirty="0">
                          <a:solidFill>
                            <a:srgbClr val="002060"/>
                          </a:solidFill>
                          <a:latin typeface="+mn-lt"/>
                        </a:rPr>
                        <a:t>Make http requests</a:t>
                      </a:r>
                      <a:endParaRPr lang="en-US" sz="1500" b="1" dirty="0">
                        <a:solidFill>
                          <a:srgbClr val="002060"/>
                        </a:solidFill>
                        <a:latin typeface="+mn-lt"/>
                        <a:hlinkClick r:id="" action="ppaction://noaction"/>
                      </a:endParaRPr>
                    </a:p>
                    <a:p>
                      <a:pPr>
                        <a:lnSpc>
                          <a:spcPct val="100000"/>
                        </a:lnSpc>
                        <a:spcBef>
                          <a:spcPts val="0"/>
                        </a:spcBef>
                      </a:pPr>
                      <a:r>
                        <a:rPr lang="en-US" sz="1900" b="1" dirty="0">
                          <a:solidFill>
                            <a:srgbClr val="002060"/>
                          </a:solidFill>
                          <a:latin typeface="+mn-lt"/>
                          <a:hlinkClick r:id="" action="ppaction://noaction"/>
                        </a:rPr>
                        <a:t>https://github.com/joeldudleyr3/flow-http</a:t>
                      </a:r>
                      <a:r>
                        <a:rPr lang="en-US" sz="1900" b="1" dirty="0">
                          <a:solidFill>
                            <a:srgbClr val="002060"/>
                          </a:solidFill>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40000"/>
                      </a:srgbClr>
                    </a:solidFill>
                  </a:tcPr>
                </a:tc>
                <a:extLst>
                  <a:ext uri="{0D108BD9-81ED-4DB2-BD59-A6C34878D82A}">
                    <a16:rowId xmlns:a16="http://schemas.microsoft.com/office/drawing/2014/main" xmlns="" val="1723133731"/>
                  </a:ext>
                </a:extLst>
              </a:tr>
              <a:tr h="599440">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r>
                        <a:rPr lang="en-US" sz="1900" b="1" dirty="0">
                          <a:solidFill>
                            <a:srgbClr val="002060"/>
                          </a:solidFill>
                          <a:latin typeface="+mn-lt"/>
                        </a:rPr>
                        <a:t>Node Info</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20000"/>
                      </a:srgbClr>
                    </a:solidFill>
                  </a:tcPr>
                </a:tc>
                <a:tc>
                  <a:txBody>
                    <a:bodyPr/>
                    <a:lstStyle>
                      <a:lvl1pPr marL="0" marR="0" indent="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1pPr>
                      <a:lvl2pPr marL="0" marR="0" indent="1143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2pPr>
                      <a:lvl3pPr marL="0" marR="0" indent="2286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3pPr>
                      <a:lvl4pPr marL="0" marR="0" indent="3429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4pPr>
                      <a:lvl5pPr marL="0" marR="0" indent="4572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5pPr>
                      <a:lvl6pPr marL="0" marR="0" indent="5715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6pPr>
                      <a:lvl7pPr marL="0" marR="0" indent="6858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7pPr>
                      <a:lvl8pPr marL="0" marR="0" indent="8001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8pPr>
                      <a:lvl9pPr marL="0" marR="0" indent="914400" algn="l" defTabSz="228600" eaLnBrk="1" latinLnBrk="0" hangingPunct="1">
                        <a:lnSpc>
                          <a:spcPct val="90000"/>
                        </a:lnSpc>
                        <a:spcBef>
                          <a:spcPts val="750"/>
                        </a:spcBef>
                        <a:spcAft>
                          <a:spcPts val="0"/>
                        </a:spcAft>
                        <a:buClrTx/>
                        <a:buSzTx/>
                        <a:buFontTx/>
                        <a:buNone/>
                        <a:tabLst/>
                        <a:defRPr sz="1200" b="0" i="0" u="none" strike="noStrike" cap="none" spc="0" baseline="0">
                          <a:ln>
                            <a:noFill/>
                          </a:ln>
                          <a:solidFill>
                            <a:schemeClr val="dk1"/>
                          </a:solidFill>
                          <a:uFillTx/>
                          <a:latin typeface="Century Gothic"/>
                          <a:sym typeface="Poppins Light"/>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500" b="1" dirty="0">
                          <a:solidFill>
                            <a:srgbClr val="002060"/>
                          </a:solidFill>
                          <a:latin typeface="+mn-lt"/>
                        </a:rPr>
                        <a:t>Gradle project and task to retrieve node information</a:t>
                      </a:r>
                      <a:endParaRPr lang="en-US" sz="1500" b="1" dirty="0">
                        <a:solidFill>
                          <a:srgbClr val="002060"/>
                        </a:solidFill>
                        <a:latin typeface="+mn-lt"/>
                        <a:hlinkClick r:id="" action="ppaction://noaction"/>
                      </a:endParaRPr>
                    </a:p>
                    <a:p>
                      <a:pPr>
                        <a:lnSpc>
                          <a:spcPct val="100000"/>
                        </a:lnSpc>
                        <a:spcBef>
                          <a:spcPts val="0"/>
                        </a:spcBef>
                      </a:pPr>
                      <a:r>
                        <a:rPr lang="en-US" sz="1900" b="1" dirty="0">
                          <a:solidFill>
                            <a:srgbClr val="002060"/>
                          </a:solidFill>
                          <a:latin typeface="+mn-lt"/>
                          <a:hlinkClick r:id="" action="ppaction://noaction"/>
                        </a:rPr>
                        <a:t>https://github.com/ragmondo/corda-nodeinfo</a:t>
                      </a:r>
                      <a:r>
                        <a:rPr lang="en-US" sz="1900" b="1" dirty="0">
                          <a:solidFill>
                            <a:srgbClr val="002060"/>
                          </a:solidFill>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7E00">
                        <a:tint val="20000"/>
                      </a:srgbClr>
                    </a:solidFill>
                  </a:tcPr>
                </a:tc>
                <a:extLst>
                  <a:ext uri="{0D108BD9-81ED-4DB2-BD59-A6C34878D82A}">
                    <a16:rowId xmlns:a16="http://schemas.microsoft.com/office/drawing/2014/main" xmlns="" val="2538045878"/>
                  </a:ext>
                </a:extLst>
              </a:tr>
            </a:tbl>
          </a:graphicData>
        </a:graphic>
      </p:graphicFrame>
    </p:spTree>
    <p:extLst>
      <p:ext uri="{BB962C8B-B14F-4D97-AF65-F5344CB8AC3E}">
        <p14:creationId xmlns:p14="http://schemas.microsoft.com/office/powerpoint/2010/main" val="2382937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63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descr="Image">
            <a:extLst>
              <a:ext uri="{FF2B5EF4-FFF2-40B4-BE49-F238E27FC236}">
                <a16:creationId xmlns:a16="http://schemas.microsoft.com/office/drawing/2014/main" xmlns="" id="{EDE997E2-88FD-9647-8169-76964AFF5EBC}"/>
              </a:ext>
            </a:extLst>
          </p:cNvPr>
          <p:cNvPicPr>
            <a:picLocks noChangeAspect="1"/>
          </p:cNvPicPr>
          <p:nvPr/>
        </p:nvPicPr>
        <p:blipFill>
          <a:blip r:embed="rId3">
            <a:extLst/>
          </a:blip>
          <a:stretch>
            <a:fillRect/>
          </a:stretch>
        </p:blipFill>
        <p:spPr>
          <a:xfrm>
            <a:off x="904082" y="1575695"/>
            <a:ext cx="10383839" cy="3947783"/>
          </a:xfrm>
          <a:prstGeom prst="rect">
            <a:avLst/>
          </a:prstGeom>
          <a:ln w="12700">
            <a:miter lim="400000"/>
          </a:ln>
        </p:spPr>
      </p:pic>
      <p:pic>
        <p:nvPicPr>
          <p:cNvPr id="5" name="Image" descr="Image">
            <a:extLst>
              <a:ext uri="{FF2B5EF4-FFF2-40B4-BE49-F238E27FC236}">
                <a16:creationId xmlns:a16="http://schemas.microsoft.com/office/drawing/2014/main" xmlns="" id="{3CFCE382-711F-B04B-8B3F-8109C55A4740}"/>
              </a:ext>
            </a:extLst>
          </p:cNvPr>
          <p:cNvPicPr>
            <a:picLocks noChangeAspect="1"/>
          </p:cNvPicPr>
          <p:nvPr/>
        </p:nvPicPr>
        <p:blipFill>
          <a:blip r:embed="rId4">
            <a:extLst/>
          </a:blip>
          <a:stretch>
            <a:fillRect/>
          </a:stretch>
        </p:blipFill>
        <p:spPr>
          <a:xfrm>
            <a:off x="893695" y="661632"/>
            <a:ext cx="11074400" cy="5295859"/>
          </a:xfrm>
          <a:prstGeom prst="rect">
            <a:avLst/>
          </a:prstGeom>
          <a:ln w="12700">
            <a:miter lim="400000"/>
          </a:ln>
        </p:spPr>
      </p:pic>
      <p:pic>
        <p:nvPicPr>
          <p:cNvPr id="28" name="Image" descr="Image">
            <a:extLst>
              <a:ext uri="{FF2B5EF4-FFF2-40B4-BE49-F238E27FC236}">
                <a16:creationId xmlns:a16="http://schemas.microsoft.com/office/drawing/2014/main" xmlns="" id="{164D0FC6-DF55-074D-ABFE-F24CD1E5C490}"/>
              </a:ext>
            </a:extLst>
          </p:cNvPr>
          <p:cNvPicPr>
            <a:picLocks noChangeAspect="1"/>
          </p:cNvPicPr>
          <p:nvPr/>
        </p:nvPicPr>
        <p:blipFill>
          <a:blip r:embed="rId5">
            <a:alphaModFix amt="80000"/>
            <a:extLst/>
          </a:blip>
          <a:stretch>
            <a:fillRect/>
          </a:stretch>
        </p:blipFill>
        <p:spPr>
          <a:xfrm>
            <a:off x="907042" y="2334685"/>
            <a:ext cx="9791700" cy="3746500"/>
          </a:xfrm>
          <a:prstGeom prst="rect">
            <a:avLst/>
          </a:prstGeom>
          <a:ln w="12700">
            <a:miter lim="400000"/>
          </a:ln>
        </p:spPr>
      </p:pic>
      <p:sp>
        <p:nvSpPr>
          <p:cNvPr id="2" name="Text Placeholder 1">
            <a:extLst>
              <a:ext uri="{FF2B5EF4-FFF2-40B4-BE49-F238E27FC236}">
                <a16:creationId xmlns:a16="http://schemas.microsoft.com/office/drawing/2014/main" xmlns="" id="{726C1CC5-A66A-1843-8A0A-589F3224658A}"/>
              </a:ext>
            </a:extLst>
          </p:cNvPr>
          <p:cNvSpPr>
            <a:spLocks noGrp="1"/>
          </p:cNvSpPr>
          <p:nvPr>
            <p:ph type="body" sz="quarter" idx="13"/>
          </p:nvPr>
        </p:nvSpPr>
        <p:spPr>
          <a:xfrm>
            <a:off x="2179781" y="502015"/>
            <a:ext cx="9221512" cy="1077165"/>
          </a:xfrm>
        </p:spPr>
        <p:txBody>
          <a:bodyPr/>
          <a:lstStyle/>
          <a:p>
            <a:r>
              <a:rPr lang="en-GB" dirty="0"/>
              <a:t>Corda goes live</a:t>
            </a:r>
            <a:endParaRPr lang="en-US" dirty="0"/>
          </a:p>
        </p:txBody>
      </p:sp>
      <p:sp>
        <p:nvSpPr>
          <p:cNvPr id="3" name="Title 2">
            <a:extLst>
              <a:ext uri="{FF2B5EF4-FFF2-40B4-BE49-F238E27FC236}">
                <a16:creationId xmlns:a16="http://schemas.microsoft.com/office/drawing/2014/main" xmlns="" id="{42F3444D-340D-A84E-A859-70310A0F9911}"/>
              </a:ext>
            </a:extLst>
          </p:cNvPr>
          <p:cNvSpPr>
            <a:spLocks noGrp="1"/>
          </p:cNvSpPr>
          <p:nvPr>
            <p:ph type="title"/>
          </p:nvPr>
        </p:nvSpPr>
        <p:spPr>
          <a:xfrm>
            <a:off x="228601" y="470264"/>
            <a:ext cx="2597727" cy="1077165"/>
          </a:xfrm>
        </p:spPr>
        <p:txBody>
          <a:bodyPr/>
          <a:lstStyle/>
          <a:p>
            <a:r>
              <a:rPr lang="en-US" dirty="0"/>
              <a:t>Stage 3:</a:t>
            </a:r>
          </a:p>
        </p:txBody>
      </p:sp>
      <p:sp>
        <p:nvSpPr>
          <p:cNvPr id="8" name="Line">
            <a:extLst>
              <a:ext uri="{FF2B5EF4-FFF2-40B4-BE49-F238E27FC236}">
                <a16:creationId xmlns:a16="http://schemas.microsoft.com/office/drawing/2014/main" xmlns="" id="{37D51065-EF8F-564B-A633-AEFEDEB15DA0}"/>
              </a:ext>
            </a:extLst>
          </p:cNvPr>
          <p:cNvSpPr/>
          <p:nvPr/>
        </p:nvSpPr>
        <p:spPr>
          <a:xfrm flipV="1">
            <a:off x="892055" y="5330990"/>
            <a:ext cx="0" cy="1011511"/>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9" name="Line">
            <a:extLst>
              <a:ext uri="{FF2B5EF4-FFF2-40B4-BE49-F238E27FC236}">
                <a16:creationId xmlns:a16="http://schemas.microsoft.com/office/drawing/2014/main" xmlns="" id="{CAEB1424-A114-B84E-904B-74ACED2F2FB5}"/>
              </a:ext>
            </a:extLst>
          </p:cNvPr>
          <p:cNvSpPr/>
          <p:nvPr/>
        </p:nvSpPr>
        <p:spPr>
          <a:xfrm flipV="1">
            <a:off x="7428321" y="4748563"/>
            <a:ext cx="0" cy="1593936"/>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0" name="Line">
            <a:extLst>
              <a:ext uri="{FF2B5EF4-FFF2-40B4-BE49-F238E27FC236}">
                <a16:creationId xmlns:a16="http://schemas.microsoft.com/office/drawing/2014/main" xmlns="" id="{CC1A6E67-FD2A-D941-ADD5-3CF51F2718D5}"/>
              </a:ext>
            </a:extLst>
          </p:cNvPr>
          <p:cNvSpPr/>
          <p:nvPr/>
        </p:nvSpPr>
        <p:spPr>
          <a:xfrm>
            <a:off x="878541" y="6090708"/>
            <a:ext cx="11074401" cy="0"/>
          </a:xfrm>
          <a:prstGeom prst="line">
            <a:avLst/>
          </a:prstGeom>
          <a:ln w="38100">
            <a:solidFill>
              <a:srgbClr val="D8232A"/>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1" name="Line">
            <a:extLst>
              <a:ext uri="{FF2B5EF4-FFF2-40B4-BE49-F238E27FC236}">
                <a16:creationId xmlns:a16="http://schemas.microsoft.com/office/drawing/2014/main" xmlns="" id="{EA9F690F-0C64-E34C-8C7B-8317AEA22ED9}"/>
              </a:ext>
            </a:extLst>
          </p:cNvPr>
          <p:cNvSpPr/>
          <p:nvPr/>
        </p:nvSpPr>
        <p:spPr>
          <a:xfrm flipV="1">
            <a:off x="4160188" y="5060295"/>
            <a:ext cx="0" cy="1282205"/>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13" name="Line">
            <a:extLst>
              <a:ext uri="{FF2B5EF4-FFF2-40B4-BE49-F238E27FC236}">
                <a16:creationId xmlns:a16="http://schemas.microsoft.com/office/drawing/2014/main" xmlns="" id="{AB84AAC9-E7F9-1641-8EA1-77B2CCC8B205}"/>
              </a:ext>
            </a:extLst>
          </p:cNvPr>
          <p:cNvSpPr/>
          <p:nvPr/>
        </p:nvSpPr>
        <p:spPr>
          <a:xfrm flipV="1">
            <a:off x="10696453" y="1885673"/>
            <a:ext cx="0" cy="4456828"/>
          </a:xfrm>
          <a:prstGeom prst="line">
            <a:avLst/>
          </a:prstGeom>
          <a:ln w="9525" cap="rnd">
            <a:solidFill>
              <a:srgbClr val="53585F"/>
            </a:solidFill>
            <a:custDash>
              <a:ds d="100000" sp="200000"/>
            </a:custDash>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pic>
        <p:nvPicPr>
          <p:cNvPr id="22" name="Screen Shot 2017-12-21 at 12.37.39.png" descr="Screen Shot 2017-12-21 at 12.37.39.png">
            <a:extLst>
              <a:ext uri="{FF2B5EF4-FFF2-40B4-BE49-F238E27FC236}">
                <a16:creationId xmlns:a16="http://schemas.microsoft.com/office/drawing/2014/main" xmlns="" id="{ACBFCE32-3FBF-A546-B101-AFF31255ECB9}"/>
              </a:ext>
            </a:extLst>
          </p:cNvPr>
          <p:cNvPicPr>
            <a:picLocks noChangeAspect="1"/>
          </p:cNvPicPr>
          <p:nvPr/>
        </p:nvPicPr>
        <p:blipFill>
          <a:blip r:embed="rId6">
            <a:extLst/>
          </a:blip>
          <a:stretch>
            <a:fillRect/>
          </a:stretch>
        </p:blipFill>
        <p:spPr>
          <a:xfrm>
            <a:off x="624636" y="2674609"/>
            <a:ext cx="1169105" cy="366084"/>
          </a:xfrm>
          <a:prstGeom prst="rect">
            <a:avLst/>
          </a:prstGeom>
          <a:ln w="12700" cap="flat">
            <a:noFill/>
            <a:miter lim="400000"/>
          </a:ln>
          <a:effectLst/>
        </p:spPr>
      </p:pic>
      <p:pic>
        <p:nvPicPr>
          <p:cNvPr id="23" name="Screen Shot 2017-12-21 at 12.37.25.png" descr="Screen Shot 2017-12-21 at 12.37.25.png">
            <a:extLst>
              <a:ext uri="{FF2B5EF4-FFF2-40B4-BE49-F238E27FC236}">
                <a16:creationId xmlns:a16="http://schemas.microsoft.com/office/drawing/2014/main" xmlns="" id="{4AB0E439-9A21-0548-BFA4-1A11E35E628B}"/>
              </a:ext>
            </a:extLst>
          </p:cNvPr>
          <p:cNvPicPr>
            <a:picLocks noChangeAspect="1"/>
          </p:cNvPicPr>
          <p:nvPr/>
        </p:nvPicPr>
        <p:blipFill>
          <a:blip r:embed="rId7">
            <a:extLst/>
          </a:blip>
          <a:stretch>
            <a:fillRect/>
          </a:stretch>
        </p:blipFill>
        <p:spPr>
          <a:xfrm>
            <a:off x="602140" y="3872147"/>
            <a:ext cx="1214097" cy="311956"/>
          </a:xfrm>
          <a:prstGeom prst="rect">
            <a:avLst/>
          </a:prstGeom>
          <a:ln w="12700" cap="flat">
            <a:noFill/>
            <a:miter lim="400000"/>
          </a:ln>
          <a:effectLst/>
        </p:spPr>
      </p:pic>
      <p:pic>
        <p:nvPicPr>
          <p:cNvPr id="24" name="Screen Shot 2017-12-21 at 12.37.18.png" descr="Screen Shot 2017-12-21 at 12.37.18.png">
            <a:extLst>
              <a:ext uri="{FF2B5EF4-FFF2-40B4-BE49-F238E27FC236}">
                <a16:creationId xmlns:a16="http://schemas.microsoft.com/office/drawing/2014/main" xmlns="" id="{09A809BE-2D96-634D-9D9D-D0C46F4182DB}"/>
              </a:ext>
            </a:extLst>
          </p:cNvPr>
          <p:cNvPicPr>
            <a:picLocks noChangeAspect="1"/>
          </p:cNvPicPr>
          <p:nvPr/>
        </p:nvPicPr>
        <p:blipFill>
          <a:blip r:embed="rId8">
            <a:extLst/>
          </a:blip>
          <a:stretch>
            <a:fillRect/>
          </a:stretch>
        </p:blipFill>
        <p:spPr>
          <a:xfrm>
            <a:off x="656473" y="3169009"/>
            <a:ext cx="1105427" cy="574823"/>
          </a:xfrm>
          <a:prstGeom prst="rect">
            <a:avLst/>
          </a:prstGeom>
          <a:ln w="12700" cap="flat">
            <a:noFill/>
            <a:miter lim="400000"/>
          </a:ln>
          <a:effectLst/>
        </p:spPr>
      </p:pic>
      <p:pic>
        <p:nvPicPr>
          <p:cNvPr id="25" name="HQLAx logo.png" descr="HQLAx logo.png">
            <a:extLst>
              <a:ext uri="{FF2B5EF4-FFF2-40B4-BE49-F238E27FC236}">
                <a16:creationId xmlns:a16="http://schemas.microsoft.com/office/drawing/2014/main" xmlns="" id="{F4BF658E-522D-474A-AE3B-DFC9BF228E4A}"/>
              </a:ext>
            </a:extLst>
          </p:cNvPr>
          <p:cNvPicPr>
            <a:picLocks noChangeAspect="1"/>
          </p:cNvPicPr>
          <p:nvPr/>
        </p:nvPicPr>
        <p:blipFill>
          <a:blip r:embed="rId9">
            <a:extLst/>
          </a:blip>
          <a:srcRect l="24559" t="12270" r="24559" b="47546"/>
          <a:stretch>
            <a:fillRect/>
          </a:stretch>
        </p:blipFill>
        <p:spPr>
          <a:xfrm>
            <a:off x="644626" y="4312420"/>
            <a:ext cx="1129124" cy="356689"/>
          </a:xfrm>
          <a:prstGeom prst="rect">
            <a:avLst/>
          </a:prstGeom>
          <a:ln w="12700">
            <a:miter lim="400000"/>
          </a:ln>
        </p:spPr>
      </p:pic>
      <p:pic>
        <p:nvPicPr>
          <p:cNvPr id="26" name="Accenture.svg.png" descr="Accenture.svg.png">
            <a:extLst>
              <a:ext uri="{FF2B5EF4-FFF2-40B4-BE49-F238E27FC236}">
                <a16:creationId xmlns:a16="http://schemas.microsoft.com/office/drawing/2014/main" xmlns="" id="{06E346C9-DD86-5E48-8775-E773A18B9741}"/>
              </a:ext>
            </a:extLst>
          </p:cNvPr>
          <p:cNvPicPr>
            <a:picLocks noChangeAspect="1"/>
          </p:cNvPicPr>
          <p:nvPr/>
        </p:nvPicPr>
        <p:blipFill>
          <a:blip r:embed="rId10">
            <a:extLst/>
          </a:blip>
          <a:stretch>
            <a:fillRect/>
          </a:stretch>
        </p:blipFill>
        <p:spPr>
          <a:xfrm>
            <a:off x="691092" y="4797426"/>
            <a:ext cx="1036193" cy="295316"/>
          </a:xfrm>
          <a:prstGeom prst="rect">
            <a:avLst/>
          </a:prstGeom>
          <a:ln w="12700">
            <a:miter lim="400000"/>
          </a:ln>
        </p:spPr>
      </p:pic>
      <p:pic>
        <p:nvPicPr>
          <p:cNvPr id="29" name="Picture 22" descr="Picture 22">
            <a:extLst>
              <a:ext uri="{FF2B5EF4-FFF2-40B4-BE49-F238E27FC236}">
                <a16:creationId xmlns:a16="http://schemas.microsoft.com/office/drawing/2014/main" xmlns="" id="{26FE91B5-FBD3-E246-82C9-2CC285985E17}"/>
              </a:ext>
            </a:extLst>
          </p:cNvPr>
          <p:cNvPicPr>
            <a:picLocks noChangeAspect="1"/>
          </p:cNvPicPr>
          <p:nvPr/>
        </p:nvPicPr>
        <p:blipFill>
          <a:blip r:embed="rId11">
            <a:extLst/>
          </a:blip>
          <a:stretch>
            <a:fillRect/>
          </a:stretch>
        </p:blipFill>
        <p:spPr>
          <a:xfrm>
            <a:off x="4520413" y="4956374"/>
            <a:ext cx="2564959" cy="1047431"/>
          </a:xfrm>
          <a:prstGeom prst="rect">
            <a:avLst/>
          </a:prstGeom>
          <a:ln w="12700">
            <a:miter lim="400000"/>
          </a:ln>
        </p:spPr>
      </p:pic>
      <p:sp>
        <p:nvSpPr>
          <p:cNvPr id="30" name="Rectangle">
            <a:extLst>
              <a:ext uri="{FF2B5EF4-FFF2-40B4-BE49-F238E27FC236}">
                <a16:creationId xmlns:a16="http://schemas.microsoft.com/office/drawing/2014/main" xmlns="" id="{7BD790A4-9A6F-3C40-A523-CF0D38F4E0DD}"/>
              </a:ext>
            </a:extLst>
          </p:cNvPr>
          <p:cNvSpPr/>
          <p:nvPr/>
        </p:nvSpPr>
        <p:spPr>
          <a:xfrm>
            <a:off x="0" y="1687359"/>
            <a:ext cx="1977019" cy="716227"/>
          </a:xfrm>
          <a:prstGeom prst="rect">
            <a:avLst/>
          </a:prstGeom>
          <a:solidFill>
            <a:srgbClr val="C6CFEF">
              <a:alpha val="47948"/>
            </a:srgbClr>
          </a:solidFill>
          <a:ln w="12700">
            <a:miter lim="400000"/>
          </a:ln>
        </p:spPr>
        <p:txBody>
          <a:bodyPr lIns="25400" tIns="25400" rIns="25400" bIns="25400" anchor="ctr"/>
          <a:lstStyle/>
          <a:p>
            <a:pPr marL="423323" defTabSz="412740"/>
            <a:r>
              <a:rPr lang="en-US" sz="1200" b="1" dirty="0">
                <a:solidFill>
                  <a:schemeClr val="bg2"/>
                </a:solidFill>
                <a:latin typeface="Poppins" pitchFamily="2" charset="77"/>
              </a:rPr>
              <a:t>FROM CONCEPT TO REALITY</a:t>
            </a:r>
          </a:p>
        </p:txBody>
      </p:sp>
      <p:sp>
        <p:nvSpPr>
          <p:cNvPr id="31" name="Line">
            <a:extLst>
              <a:ext uri="{FF2B5EF4-FFF2-40B4-BE49-F238E27FC236}">
                <a16:creationId xmlns:a16="http://schemas.microsoft.com/office/drawing/2014/main" xmlns="" id="{37FF7E0D-28DC-6C41-A985-53FB5C109D26}"/>
              </a:ext>
            </a:extLst>
          </p:cNvPr>
          <p:cNvSpPr/>
          <p:nvPr/>
        </p:nvSpPr>
        <p:spPr>
          <a:xfrm>
            <a:off x="458551" y="2561261"/>
            <a:ext cx="1527511"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32" name="Line">
            <a:extLst>
              <a:ext uri="{FF2B5EF4-FFF2-40B4-BE49-F238E27FC236}">
                <a16:creationId xmlns:a16="http://schemas.microsoft.com/office/drawing/2014/main" xmlns="" id="{488C01E7-2086-104B-A763-3F3E2942E416}"/>
              </a:ext>
            </a:extLst>
          </p:cNvPr>
          <p:cNvSpPr/>
          <p:nvPr/>
        </p:nvSpPr>
        <p:spPr>
          <a:xfrm>
            <a:off x="458551" y="5219693"/>
            <a:ext cx="1527511" cy="0"/>
          </a:xfrm>
          <a:prstGeom prst="line">
            <a:avLst/>
          </a:prstGeom>
          <a:ln w="38100">
            <a:solidFill>
              <a:srgbClr val="C6CFEF"/>
            </a:solidFill>
            <a:miter lim="400000"/>
          </a:ln>
        </p:spPr>
        <p:txBody>
          <a:bodyPr lIns="25400" tIns="25400" rIns="25400" bIns="25400" anchor="ctr"/>
          <a:lstStyle/>
          <a:p>
            <a:pPr algn="ctr" defTabSz="412740">
              <a:lnSpc>
                <a:spcPct val="100000"/>
              </a:lnSpc>
              <a:defRPr sz="3200">
                <a:solidFill>
                  <a:srgbClr val="000000"/>
                </a:solidFill>
                <a:latin typeface="Helvetica Light"/>
                <a:ea typeface="Helvetica Light"/>
                <a:cs typeface="Helvetica Light"/>
                <a:sym typeface="Helvetica Light"/>
              </a:defRPr>
            </a:pPr>
            <a:endParaRPr sz="1600"/>
          </a:p>
        </p:txBody>
      </p:sp>
      <p:sp>
        <p:nvSpPr>
          <p:cNvPr id="33" name="Text Placeholder 3">
            <a:extLst>
              <a:ext uri="{FF2B5EF4-FFF2-40B4-BE49-F238E27FC236}">
                <a16:creationId xmlns:a16="http://schemas.microsoft.com/office/drawing/2014/main" xmlns="" id="{B3396B64-AB30-2D49-AC54-ABD66D3F95F3}"/>
              </a:ext>
            </a:extLst>
          </p:cNvPr>
          <p:cNvSpPr txBox="1">
            <a:spLocks/>
          </p:cNvSpPr>
          <p:nvPr/>
        </p:nvSpPr>
        <p:spPr>
          <a:xfrm>
            <a:off x="2179781" y="1294227"/>
            <a:ext cx="6247264" cy="4793559"/>
          </a:xfrm>
          <a:prstGeom prst="rect">
            <a:avLst/>
          </a:prstGeom>
        </p:spPr>
        <p:txBody>
          <a:bodyPr vert="horz" lIns="121920" tIns="60960" rIns="121920" bIns="60960" rtlCol="0">
            <a:normAutofit/>
          </a:bodyPr>
          <a:lstStyle>
            <a:lvl1pPr marL="171450" indent="-171450" algn="l" defTabSz="685800" rtl="0" eaLnBrk="1" latinLnBrk="0" hangingPunct="1">
              <a:lnSpc>
                <a:spcPct val="110000"/>
              </a:lnSpc>
              <a:spcBef>
                <a:spcPts val="750"/>
              </a:spcBef>
              <a:buClr>
                <a:schemeClr val="tx2"/>
              </a:buClr>
              <a:buSzPct val="110000"/>
              <a:buFont typeface="Arial" panose="020B0604020202020204" pitchFamily="34" charset="0"/>
              <a:buChar char="•"/>
              <a:defRPr sz="1100" b="0" i="0" kern="400" spc="0" baseline="0">
                <a:solidFill>
                  <a:schemeClr val="tx1"/>
                </a:solidFill>
                <a:latin typeface="Poppins" pitchFamily="2" charset="77"/>
                <a:ea typeface="+mn-ea"/>
                <a:cs typeface="Poppins" pitchFamily="2" charset="77"/>
              </a:defRPr>
            </a:lvl1pPr>
            <a:lvl2pPr marL="5143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50" b="0" i="0" kern="400" spc="0" baseline="0">
                <a:solidFill>
                  <a:schemeClr val="tx1"/>
                </a:solidFill>
                <a:latin typeface="Poppins" pitchFamily="2" charset="77"/>
                <a:ea typeface="+mn-ea"/>
                <a:cs typeface="Poppins" pitchFamily="2" charset="77"/>
              </a:defRPr>
            </a:lvl2pPr>
            <a:lvl3pPr marL="8572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1000" b="0" i="0" kern="400" spc="0" baseline="0">
                <a:solidFill>
                  <a:schemeClr val="tx1"/>
                </a:solidFill>
                <a:latin typeface="Poppins" pitchFamily="2" charset="77"/>
                <a:ea typeface="+mn-ea"/>
                <a:cs typeface="Poppins" pitchFamily="2" charset="77"/>
              </a:defRPr>
            </a:lvl3pPr>
            <a:lvl4pPr marL="12001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50" b="0" i="0" kern="400" spc="0" baseline="0">
                <a:solidFill>
                  <a:schemeClr val="tx1"/>
                </a:solidFill>
                <a:latin typeface="Poppins" pitchFamily="2" charset="77"/>
                <a:ea typeface="+mn-ea"/>
                <a:cs typeface="Poppins" pitchFamily="2" charset="77"/>
              </a:defRPr>
            </a:lvl4pPr>
            <a:lvl5pPr marL="1543050" indent="-171450" algn="l" defTabSz="685800" rtl="0" eaLnBrk="1" latinLnBrk="0" hangingPunct="1">
              <a:lnSpc>
                <a:spcPct val="110000"/>
              </a:lnSpc>
              <a:spcBef>
                <a:spcPts val="375"/>
              </a:spcBef>
              <a:buClr>
                <a:schemeClr val="tx2"/>
              </a:buClr>
              <a:buSzPct val="110000"/>
              <a:buFont typeface="Arial" panose="020B0604020202020204" pitchFamily="34" charset="0"/>
              <a:buChar char="•"/>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67" b="1" i="1" dirty="0">
                <a:solidFill>
                  <a:schemeClr val="bg2"/>
                </a:solidFill>
                <a:latin typeface="Poppins SemiBold" pitchFamily="2" charset="77"/>
                <a:cs typeface="Poppins SemiBold" pitchFamily="2" charset="77"/>
              </a:rPr>
              <a:t>Driving change with deployment</a:t>
            </a:r>
          </a:p>
        </p:txBody>
      </p:sp>
      <p:sp>
        <p:nvSpPr>
          <p:cNvPr id="34" name="Text Placeholder 2">
            <a:extLst>
              <a:ext uri="{FF2B5EF4-FFF2-40B4-BE49-F238E27FC236}">
                <a16:creationId xmlns:a16="http://schemas.microsoft.com/office/drawing/2014/main" xmlns="" id="{F99A814D-7C88-A943-9B94-7914897A6AA1}"/>
              </a:ext>
            </a:extLst>
          </p:cNvPr>
          <p:cNvSpPr txBox="1">
            <a:spLocks/>
          </p:cNvSpPr>
          <p:nvPr/>
        </p:nvSpPr>
        <p:spPr>
          <a:xfrm>
            <a:off x="2223414" y="1974189"/>
            <a:ext cx="2579765" cy="2539719"/>
          </a:xfrm>
          <a:prstGeom prst="rect">
            <a:avLst/>
          </a:prstGeom>
        </p:spPr>
        <p:txBody>
          <a:bodyPr anchor="t">
            <a:noAutofit/>
          </a:bodyPr>
          <a:lstStyle>
            <a:lvl1pPr marL="0" indent="0" algn="ctr" defTabSz="685800" rtl="0" eaLnBrk="1" latinLnBrk="0" hangingPunct="1">
              <a:lnSpc>
                <a:spcPct val="110000"/>
              </a:lnSpc>
              <a:spcBef>
                <a:spcPts val="750"/>
              </a:spcBef>
              <a:buClr>
                <a:schemeClr val="tx2"/>
              </a:buClr>
              <a:buSzPct val="110000"/>
              <a:buFont typeface="Arial" panose="020B0604020202020204" pitchFamily="34" charset="0"/>
              <a:buNone/>
              <a:defRPr sz="9600" b="0" i="0" kern="400" spc="0" baseline="0">
                <a:solidFill>
                  <a:srgbClr val="000000"/>
                </a:solidFill>
                <a:latin typeface="Poppins Thin" pitchFamily="2" charset="77"/>
                <a:ea typeface="+mn-ea"/>
                <a:cs typeface="Poppins Thin" pitchFamily="2" charset="77"/>
              </a:defRPr>
            </a:lvl1pPr>
            <a:lvl2pPr marL="457200" indent="0" algn="l" defTabSz="685800" rtl="0" eaLnBrk="1" latinLnBrk="0" hangingPunct="1">
              <a:lnSpc>
                <a:spcPct val="110000"/>
              </a:lnSpc>
              <a:spcBef>
                <a:spcPts val="375"/>
              </a:spcBef>
              <a:buClr>
                <a:schemeClr val="tx2"/>
              </a:buClr>
              <a:buSzPct val="110000"/>
              <a:buFont typeface="Arial" panose="020B0604020202020204" pitchFamily="34" charset="0"/>
              <a:buNone/>
              <a:defRPr sz="1050" b="0" i="0" kern="400" spc="0" baseline="0">
                <a:solidFill>
                  <a:schemeClr val="tx1"/>
                </a:solidFill>
                <a:latin typeface="Poppins" pitchFamily="2" charset="77"/>
                <a:ea typeface="+mn-ea"/>
                <a:cs typeface="Poppins" pitchFamily="2" charset="77"/>
              </a:defRPr>
            </a:lvl2pPr>
            <a:lvl3pPr marL="914400" indent="0" algn="l" defTabSz="685800" rtl="0" eaLnBrk="1" latinLnBrk="0" hangingPunct="1">
              <a:lnSpc>
                <a:spcPct val="110000"/>
              </a:lnSpc>
              <a:spcBef>
                <a:spcPts val="375"/>
              </a:spcBef>
              <a:buClr>
                <a:schemeClr val="tx2"/>
              </a:buClr>
              <a:buSzPct val="110000"/>
              <a:buFont typeface="Arial" panose="020B0604020202020204" pitchFamily="34" charset="0"/>
              <a:buNone/>
              <a:defRPr sz="1000" b="0" i="0" kern="400" spc="0" baseline="0">
                <a:solidFill>
                  <a:schemeClr val="tx1"/>
                </a:solidFill>
                <a:latin typeface="Poppins" pitchFamily="2" charset="77"/>
                <a:ea typeface="+mn-ea"/>
                <a:cs typeface="Poppins" pitchFamily="2" charset="77"/>
              </a:defRPr>
            </a:lvl3pPr>
            <a:lvl4pPr marL="1371600" indent="0" algn="l" defTabSz="685800" rtl="0" eaLnBrk="1" latinLnBrk="0" hangingPunct="1">
              <a:lnSpc>
                <a:spcPct val="110000"/>
              </a:lnSpc>
              <a:spcBef>
                <a:spcPts val="375"/>
              </a:spcBef>
              <a:buClr>
                <a:schemeClr val="tx2"/>
              </a:buClr>
              <a:buSzPct val="110000"/>
              <a:buFont typeface="Arial" panose="020B0604020202020204" pitchFamily="34" charset="0"/>
              <a:buNone/>
              <a:defRPr sz="950" b="0" i="0" kern="400" spc="0" baseline="0">
                <a:solidFill>
                  <a:schemeClr val="tx1"/>
                </a:solidFill>
                <a:latin typeface="Poppins" pitchFamily="2" charset="77"/>
                <a:ea typeface="+mn-ea"/>
                <a:cs typeface="Poppins" pitchFamily="2" charset="77"/>
              </a:defRPr>
            </a:lvl4pPr>
            <a:lvl5pPr marL="1828800" indent="0" algn="l" defTabSz="685800" rtl="0" eaLnBrk="1" latinLnBrk="0" hangingPunct="1">
              <a:lnSpc>
                <a:spcPct val="110000"/>
              </a:lnSpc>
              <a:spcBef>
                <a:spcPts val="375"/>
              </a:spcBef>
              <a:buClr>
                <a:schemeClr val="tx2"/>
              </a:buClr>
              <a:buSzPct val="110000"/>
              <a:buFont typeface="Arial" panose="020B0604020202020204" pitchFamily="34" charset="0"/>
              <a:buNone/>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pPr>
            <a:r>
              <a:rPr lang="en-US" sz="11733" b="1" dirty="0">
                <a:solidFill>
                  <a:srgbClr val="797979"/>
                </a:solidFill>
              </a:rPr>
              <a:t>&gt;80</a:t>
            </a:r>
          </a:p>
          <a:p>
            <a:pPr>
              <a:lnSpc>
                <a:spcPct val="100000"/>
              </a:lnSpc>
              <a:spcBef>
                <a:spcPts val="0"/>
              </a:spcBef>
            </a:pPr>
            <a:r>
              <a:rPr lang="en-US" sz="1467" b="1" i="1" kern="1200" dirty="0">
                <a:solidFill>
                  <a:srgbClr val="AAAAAA"/>
                </a:solidFill>
                <a:latin typeface="Poppins Black"/>
              </a:rPr>
              <a:t>PARTNERS</a:t>
            </a:r>
          </a:p>
        </p:txBody>
      </p:sp>
      <p:sp>
        <p:nvSpPr>
          <p:cNvPr id="35" name="Text Placeholder 2">
            <a:extLst>
              <a:ext uri="{FF2B5EF4-FFF2-40B4-BE49-F238E27FC236}">
                <a16:creationId xmlns:a16="http://schemas.microsoft.com/office/drawing/2014/main" xmlns="" id="{1D3B111A-F7F0-7E40-A0BC-927A66D2C0B8}"/>
              </a:ext>
            </a:extLst>
          </p:cNvPr>
          <p:cNvSpPr txBox="1">
            <a:spLocks/>
          </p:cNvSpPr>
          <p:nvPr/>
        </p:nvSpPr>
        <p:spPr>
          <a:xfrm>
            <a:off x="9092140" y="1442249"/>
            <a:ext cx="1466261" cy="1994649"/>
          </a:xfrm>
          <a:prstGeom prst="rect">
            <a:avLst/>
          </a:prstGeom>
        </p:spPr>
        <p:txBody>
          <a:bodyPr anchor="t">
            <a:noAutofit/>
          </a:bodyPr>
          <a:lstStyle>
            <a:lvl1pPr marL="0" indent="0" algn="ctr" defTabSz="685800" rtl="0" eaLnBrk="1" latinLnBrk="0" hangingPunct="1">
              <a:lnSpc>
                <a:spcPct val="110000"/>
              </a:lnSpc>
              <a:spcBef>
                <a:spcPts val="750"/>
              </a:spcBef>
              <a:buClr>
                <a:schemeClr val="tx2"/>
              </a:buClr>
              <a:buSzPct val="110000"/>
              <a:buFont typeface="Arial" panose="020B0604020202020204" pitchFamily="34" charset="0"/>
              <a:buNone/>
              <a:defRPr sz="9600" b="0" i="0" kern="400" spc="0" baseline="0">
                <a:solidFill>
                  <a:srgbClr val="000000"/>
                </a:solidFill>
                <a:latin typeface="Poppins Thin" pitchFamily="2" charset="77"/>
                <a:ea typeface="+mn-ea"/>
                <a:cs typeface="Poppins Thin" pitchFamily="2" charset="77"/>
              </a:defRPr>
            </a:lvl1pPr>
            <a:lvl2pPr marL="457200" indent="0" algn="l" defTabSz="685800" rtl="0" eaLnBrk="1" latinLnBrk="0" hangingPunct="1">
              <a:lnSpc>
                <a:spcPct val="110000"/>
              </a:lnSpc>
              <a:spcBef>
                <a:spcPts val="375"/>
              </a:spcBef>
              <a:buClr>
                <a:schemeClr val="tx2"/>
              </a:buClr>
              <a:buSzPct val="110000"/>
              <a:buFont typeface="Arial" panose="020B0604020202020204" pitchFamily="34" charset="0"/>
              <a:buNone/>
              <a:defRPr sz="1050" b="0" i="0" kern="400" spc="0" baseline="0">
                <a:solidFill>
                  <a:schemeClr val="tx1"/>
                </a:solidFill>
                <a:latin typeface="Poppins" pitchFamily="2" charset="77"/>
                <a:ea typeface="+mn-ea"/>
                <a:cs typeface="Poppins" pitchFamily="2" charset="77"/>
              </a:defRPr>
            </a:lvl2pPr>
            <a:lvl3pPr marL="914400" indent="0" algn="l" defTabSz="685800" rtl="0" eaLnBrk="1" latinLnBrk="0" hangingPunct="1">
              <a:lnSpc>
                <a:spcPct val="110000"/>
              </a:lnSpc>
              <a:spcBef>
                <a:spcPts val="375"/>
              </a:spcBef>
              <a:buClr>
                <a:schemeClr val="tx2"/>
              </a:buClr>
              <a:buSzPct val="110000"/>
              <a:buFont typeface="Arial" panose="020B0604020202020204" pitchFamily="34" charset="0"/>
              <a:buNone/>
              <a:defRPr sz="1000" b="0" i="0" kern="400" spc="0" baseline="0">
                <a:solidFill>
                  <a:schemeClr val="tx1"/>
                </a:solidFill>
                <a:latin typeface="Poppins" pitchFamily="2" charset="77"/>
                <a:ea typeface="+mn-ea"/>
                <a:cs typeface="Poppins" pitchFamily="2" charset="77"/>
              </a:defRPr>
            </a:lvl3pPr>
            <a:lvl4pPr marL="1371600" indent="0" algn="l" defTabSz="685800" rtl="0" eaLnBrk="1" latinLnBrk="0" hangingPunct="1">
              <a:lnSpc>
                <a:spcPct val="110000"/>
              </a:lnSpc>
              <a:spcBef>
                <a:spcPts val="375"/>
              </a:spcBef>
              <a:buClr>
                <a:schemeClr val="tx2"/>
              </a:buClr>
              <a:buSzPct val="110000"/>
              <a:buFont typeface="Arial" panose="020B0604020202020204" pitchFamily="34" charset="0"/>
              <a:buNone/>
              <a:defRPr sz="950" b="0" i="0" kern="400" spc="0" baseline="0">
                <a:solidFill>
                  <a:schemeClr val="tx1"/>
                </a:solidFill>
                <a:latin typeface="Poppins" pitchFamily="2" charset="77"/>
                <a:ea typeface="+mn-ea"/>
                <a:cs typeface="Poppins" pitchFamily="2" charset="77"/>
              </a:defRPr>
            </a:lvl4pPr>
            <a:lvl5pPr marL="1828800" indent="0" algn="l" defTabSz="685800" rtl="0" eaLnBrk="1" latinLnBrk="0" hangingPunct="1">
              <a:lnSpc>
                <a:spcPct val="110000"/>
              </a:lnSpc>
              <a:spcBef>
                <a:spcPts val="375"/>
              </a:spcBef>
              <a:buClr>
                <a:schemeClr val="tx2"/>
              </a:buClr>
              <a:buSzPct val="110000"/>
              <a:buFont typeface="Arial" panose="020B0604020202020204" pitchFamily="34" charset="0"/>
              <a:buNone/>
              <a:defRPr sz="900" b="0" i="0" kern="400" spc="0" baseline="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buClrTx/>
              <a:buSzTx/>
            </a:pPr>
            <a:r>
              <a:rPr lang="en-US" sz="1067" b="1" i="1" kern="1200" dirty="0">
                <a:solidFill>
                  <a:srgbClr val="929292"/>
                </a:solidFill>
                <a:latin typeface="Poppins Black"/>
                <a:cs typeface="+mn-cs"/>
              </a:rPr>
              <a:t>Deployment</a:t>
            </a:r>
          </a:p>
          <a:p>
            <a:pPr>
              <a:lnSpc>
                <a:spcPct val="100000"/>
              </a:lnSpc>
              <a:spcBef>
                <a:spcPts val="0"/>
              </a:spcBef>
            </a:pPr>
            <a:r>
              <a:rPr lang="en-US" sz="1400" b="1" dirty="0">
                <a:solidFill>
                  <a:srgbClr val="797979"/>
                </a:solidFill>
              </a:rPr>
              <a:t>&gt;50 </a:t>
            </a:r>
            <a:r>
              <a:rPr lang="en-US" sz="1400" b="1" dirty="0" err="1">
                <a:solidFill>
                  <a:srgbClr val="797979"/>
                </a:solidFill>
              </a:rPr>
              <a:t>CorDapps</a:t>
            </a:r>
            <a:endParaRPr lang="en-US" sz="1400" b="1" dirty="0">
              <a:solidFill>
                <a:srgbClr val="797979"/>
              </a:solidFill>
            </a:endParaRPr>
          </a:p>
        </p:txBody>
      </p:sp>
    </p:spTree>
    <p:extLst>
      <p:ext uri="{BB962C8B-B14F-4D97-AF65-F5344CB8AC3E}">
        <p14:creationId xmlns:p14="http://schemas.microsoft.com/office/powerpoint/2010/main" val="2534334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722283A-6C17-44DC-9F95-EDEEF9A2856E}"/>
              </a:ext>
            </a:extLst>
          </p:cNvPr>
          <p:cNvSpPr>
            <a:spLocks noGrp="1"/>
          </p:cNvSpPr>
          <p:nvPr>
            <p:ph type="title"/>
          </p:nvPr>
        </p:nvSpPr>
        <p:spPr/>
        <p:txBody>
          <a:bodyPr>
            <a:normAutofit/>
          </a:bodyPr>
          <a:lstStyle/>
          <a:p>
            <a:r>
              <a:rPr lang="en-US" sz="2800" dirty="0"/>
              <a:t>1. Membership (2016)</a:t>
            </a:r>
          </a:p>
        </p:txBody>
      </p:sp>
      <p:sp>
        <p:nvSpPr>
          <p:cNvPr id="3" name="Slide Number Placeholder 2">
            <a:extLst>
              <a:ext uri="{FF2B5EF4-FFF2-40B4-BE49-F238E27FC236}">
                <a16:creationId xmlns:a16="http://schemas.microsoft.com/office/drawing/2014/main" xmlns="" id="{1073A1B9-150F-4EED-A21A-55BA69C1A5B2}"/>
              </a:ext>
            </a:extLst>
          </p:cNvPr>
          <p:cNvSpPr>
            <a:spLocks noGrp="1"/>
          </p:cNvSpPr>
          <p:nvPr>
            <p:ph type="sldNum" sz="quarter" idx="2"/>
          </p:nvPr>
        </p:nvSpPr>
        <p:spPr/>
        <p:txBody>
          <a:bodyPr/>
          <a:lstStyle/>
          <a:p>
            <a:fld id="{86CB4B4D-7CA3-9044-876B-883B54F8677D}" type="slidenum">
              <a:rPr lang="en-US" smtClean="0"/>
              <a:pPr/>
              <a:t>7</a:t>
            </a:fld>
            <a:endParaRPr lang="en-US"/>
          </a:p>
        </p:txBody>
      </p:sp>
      <p:sp>
        <p:nvSpPr>
          <p:cNvPr id="9" name="Rectangle: Rounded Corners 8">
            <a:extLst>
              <a:ext uri="{FF2B5EF4-FFF2-40B4-BE49-F238E27FC236}">
                <a16:creationId xmlns:a16="http://schemas.microsoft.com/office/drawing/2014/main" xmlns="" id="{5E73B7A7-AB9A-49C3-AFBD-D7616B0C2B56}"/>
              </a:ext>
            </a:extLst>
          </p:cNvPr>
          <p:cNvSpPr/>
          <p:nvPr/>
        </p:nvSpPr>
        <p:spPr>
          <a:xfrm>
            <a:off x="2116757" y="1647460"/>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Customers | Members | Stakeholders</a:t>
            </a:r>
          </a:p>
        </p:txBody>
      </p:sp>
      <p:sp>
        <p:nvSpPr>
          <p:cNvPr id="10" name="Rectangle: Rounded Corners 17">
            <a:extLst>
              <a:ext uri="{FF2B5EF4-FFF2-40B4-BE49-F238E27FC236}">
                <a16:creationId xmlns:a16="http://schemas.microsoft.com/office/drawing/2014/main" xmlns="" id="{4BD88D8D-BB7B-4C2B-AED1-E82D9467BDE0}"/>
              </a:ext>
            </a:extLst>
          </p:cNvPr>
          <p:cNvSpPr/>
          <p:nvPr/>
        </p:nvSpPr>
        <p:spPr>
          <a:xfrm>
            <a:off x="2116758" y="3717596"/>
            <a:ext cx="3017062" cy="321003"/>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Regulators | Central Banks | Legal</a:t>
            </a:r>
          </a:p>
        </p:txBody>
      </p:sp>
      <p:pic>
        <p:nvPicPr>
          <p:cNvPr id="11" name="Picture 10">
            <a:extLst>
              <a:ext uri="{FF2B5EF4-FFF2-40B4-BE49-F238E27FC236}">
                <a16:creationId xmlns:a16="http://schemas.microsoft.com/office/drawing/2014/main" xmlns="" id="{187AD9F9-01C9-4F32-B229-BBA8B50C1C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31973" y="2105026"/>
            <a:ext cx="2791656" cy="1492358"/>
          </a:xfrm>
          <a:prstGeom prst="rect">
            <a:avLst/>
          </a:prstGeom>
        </p:spPr>
      </p:pic>
      <p:sp>
        <p:nvSpPr>
          <p:cNvPr id="15" name="Rectangle: Rounded Corners 14">
            <a:extLst>
              <a:ext uri="{FF2B5EF4-FFF2-40B4-BE49-F238E27FC236}">
                <a16:creationId xmlns:a16="http://schemas.microsoft.com/office/drawing/2014/main" xmlns="" id="{A2FD5706-A436-4832-A571-126DF4DC7B61}"/>
              </a:ext>
            </a:extLst>
          </p:cNvPr>
          <p:cNvSpPr/>
          <p:nvPr/>
        </p:nvSpPr>
        <p:spPr>
          <a:xfrm>
            <a:off x="4483636" y="1016601"/>
            <a:ext cx="3017062" cy="337354"/>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R3 PORTFOLIO</a:t>
            </a:r>
          </a:p>
        </p:txBody>
      </p:sp>
      <p:cxnSp>
        <p:nvCxnSpPr>
          <p:cNvPr id="20" name="Connector: Elbow 19">
            <a:extLst>
              <a:ext uri="{FF2B5EF4-FFF2-40B4-BE49-F238E27FC236}">
                <a16:creationId xmlns:a16="http://schemas.microsoft.com/office/drawing/2014/main" xmlns="" id="{861F8EBC-3A89-4F21-AB59-E15C0A435009}"/>
              </a:ext>
            </a:extLst>
          </p:cNvPr>
          <p:cNvCxnSpPr>
            <a:cxnSpLocks/>
            <a:stCxn id="9" idx="0"/>
            <a:endCxn id="15" idx="1"/>
          </p:cNvCxnSpPr>
          <p:nvPr/>
        </p:nvCxnSpPr>
        <p:spPr>
          <a:xfrm rot="5400000" flipH="1" flipV="1">
            <a:off x="3823371" y="987196"/>
            <a:ext cx="462181" cy="858348"/>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xmlns="" id="{C94FAC10-DDC4-4A41-B40B-E389BD2A59DD}"/>
              </a:ext>
            </a:extLst>
          </p:cNvPr>
          <p:cNvSpPr/>
          <p:nvPr/>
        </p:nvSpPr>
        <p:spPr>
          <a:xfrm>
            <a:off x="1789331" y="1570319"/>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1</a:t>
            </a:r>
          </a:p>
        </p:txBody>
      </p:sp>
      <p:sp>
        <p:nvSpPr>
          <p:cNvPr id="53" name="Rectangle 52">
            <a:extLst>
              <a:ext uri="{FF2B5EF4-FFF2-40B4-BE49-F238E27FC236}">
                <a16:creationId xmlns:a16="http://schemas.microsoft.com/office/drawing/2014/main" xmlns="" id="{DB737F47-D2FB-4AE9-841F-CF26754B3AA1}"/>
              </a:ext>
            </a:extLst>
          </p:cNvPr>
          <p:cNvSpPr/>
          <p:nvPr/>
        </p:nvSpPr>
        <p:spPr>
          <a:xfrm>
            <a:off x="753238" y="4673350"/>
            <a:ext cx="10605928" cy="1941658"/>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ctr">
            <a:spAutoFit/>
          </a:bodyPr>
          <a:lstStyle/>
          <a:p>
            <a:pPr defTabSz="457200"/>
            <a:r>
              <a:rPr lang="en-US" sz="2000" b="1" dirty="0">
                <a:solidFill>
                  <a:schemeClr val="bg1">
                    <a:lumMod val="50000"/>
                  </a:schemeClr>
                </a:solidFill>
                <a:cs typeface="+mj-cs"/>
              </a:rPr>
              <a:t>R3 started with 42 banks experimenting with blockchain technology in January 2016.</a:t>
            </a:r>
          </a:p>
          <a:p>
            <a:pPr defTabSz="457200"/>
            <a:endParaRPr lang="en-US" sz="2000" b="1" dirty="0">
              <a:solidFill>
                <a:schemeClr val="bg1">
                  <a:lumMod val="50000"/>
                </a:schemeClr>
              </a:solidFill>
              <a:cs typeface="+mj-cs"/>
            </a:endParaRPr>
          </a:p>
          <a:p>
            <a:pPr defTabSz="457200"/>
            <a:r>
              <a:rPr lang="en-US" sz="2000" b="1" dirty="0">
                <a:solidFill>
                  <a:schemeClr val="bg1">
                    <a:lumMod val="50000"/>
                  </a:schemeClr>
                </a:solidFill>
                <a:cs typeface="+mj-cs"/>
              </a:rPr>
              <a:t>Many of the experiments/POCs mutualized resources and shared IP across the Consortium</a:t>
            </a:r>
          </a:p>
          <a:p>
            <a:pPr defTabSz="457200"/>
            <a:endParaRPr lang="en-US" sz="2000" b="1" dirty="0">
              <a:solidFill>
                <a:schemeClr val="bg1">
                  <a:lumMod val="50000"/>
                </a:schemeClr>
              </a:solidFill>
              <a:cs typeface="+mj-cs"/>
            </a:endParaRPr>
          </a:p>
          <a:p>
            <a:pPr defTabSz="457200"/>
            <a:r>
              <a:rPr lang="en-US" sz="2000" b="1" dirty="0">
                <a:solidFill>
                  <a:schemeClr val="bg1">
                    <a:lumMod val="50000"/>
                  </a:schemeClr>
                </a:solidFill>
                <a:cs typeface="+mj-cs"/>
              </a:rPr>
              <a:t>Membership continued to expand to 75+ members (including non-FI) by December 2016.</a:t>
            </a:r>
          </a:p>
        </p:txBody>
      </p:sp>
    </p:spTree>
    <p:extLst>
      <p:ext uri="{BB962C8B-B14F-4D97-AF65-F5344CB8AC3E}">
        <p14:creationId xmlns:p14="http://schemas.microsoft.com/office/powerpoint/2010/main" val="406844610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722283A-6C17-44DC-9F95-EDEEF9A2856E}"/>
              </a:ext>
            </a:extLst>
          </p:cNvPr>
          <p:cNvSpPr>
            <a:spLocks noGrp="1"/>
          </p:cNvSpPr>
          <p:nvPr>
            <p:ph type="title"/>
          </p:nvPr>
        </p:nvSpPr>
        <p:spPr/>
        <p:txBody>
          <a:bodyPr/>
          <a:lstStyle/>
          <a:p>
            <a:r>
              <a:rPr lang="en-US" dirty="0"/>
              <a:t>2. Corda (Nov 2016)</a:t>
            </a:r>
          </a:p>
        </p:txBody>
      </p:sp>
      <p:sp>
        <p:nvSpPr>
          <p:cNvPr id="2" name="Slide Number Placeholder 1">
            <a:extLst>
              <a:ext uri="{FF2B5EF4-FFF2-40B4-BE49-F238E27FC236}">
                <a16:creationId xmlns:a16="http://schemas.microsoft.com/office/drawing/2014/main" xmlns="" id="{50C4A793-C4FA-47B1-9EAF-87503642BFF0}"/>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5" name="Picture 4">
            <a:extLst>
              <a:ext uri="{FF2B5EF4-FFF2-40B4-BE49-F238E27FC236}">
                <a16:creationId xmlns:a16="http://schemas.microsoft.com/office/drawing/2014/main" xmlns="" id="{DFB891EF-F24C-4A64-A691-F88CAC38EF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3152" y="2564948"/>
            <a:ext cx="378031" cy="349999"/>
          </a:xfrm>
          <a:prstGeom prst="rect">
            <a:avLst/>
          </a:prstGeom>
        </p:spPr>
      </p:pic>
      <p:sp>
        <p:nvSpPr>
          <p:cNvPr id="9" name="Rectangle: Rounded Corners 8">
            <a:extLst>
              <a:ext uri="{FF2B5EF4-FFF2-40B4-BE49-F238E27FC236}">
                <a16:creationId xmlns:a16="http://schemas.microsoft.com/office/drawing/2014/main" xmlns="" id="{5E73B7A7-AB9A-49C3-AFBD-D7616B0C2B56}"/>
              </a:ext>
            </a:extLst>
          </p:cNvPr>
          <p:cNvSpPr/>
          <p:nvPr/>
        </p:nvSpPr>
        <p:spPr>
          <a:xfrm>
            <a:off x="2116757" y="1647460"/>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Customers | Members | Stakeholders</a:t>
            </a:r>
          </a:p>
        </p:txBody>
      </p:sp>
      <p:sp>
        <p:nvSpPr>
          <p:cNvPr id="10" name="Rectangle: Rounded Corners 17">
            <a:extLst>
              <a:ext uri="{FF2B5EF4-FFF2-40B4-BE49-F238E27FC236}">
                <a16:creationId xmlns:a16="http://schemas.microsoft.com/office/drawing/2014/main" xmlns="" id="{4BD88D8D-BB7B-4C2B-AED1-E82D9467BDE0}"/>
              </a:ext>
            </a:extLst>
          </p:cNvPr>
          <p:cNvSpPr/>
          <p:nvPr/>
        </p:nvSpPr>
        <p:spPr>
          <a:xfrm>
            <a:off x="2116758" y="3717596"/>
            <a:ext cx="3017062" cy="321003"/>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Regulators | Central Banks | Legal</a:t>
            </a:r>
          </a:p>
        </p:txBody>
      </p:sp>
      <p:pic>
        <p:nvPicPr>
          <p:cNvPr id="11" name="Picture 10">
            <a:extLst>
              <a:ext uri="{FF2B5EF4-FFF2-40B4-BE49-F238E27FC236}">
                <a16:creationId xmlns:a16="http://schemas.microsoft.com/office/drawing/2014/main" xmlns="" id="{187AD9F9-01C9-4F32-B229-BBA8B50C1C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31973" y="2105026"/>
            <a:ext cx="2791656" cy="1492358"/>
          </a:xfrm>
          <a:prstGeom prst="rect">
            <a:avLst/>
          </a:prstGeom>
        </p:spPr>
      </p:pic>
      <p:sp>
        <p:nvSpPr>
          <p:cNvPr id="15" name="Rectangle: Rounded Corners 14">
            <a:extLst>
              <a:ext uri="{FF2B5EF4-FFF2-40B4-BE49-F238E27FC236}">
                <a16:creationId xmlns:a16="http://schemas.microsoft.com/office/drawing/2014/main" xmlns="" id="{A2FD5706-A436-4832-A571-126DF4DC7B61}"/>
              </a:ext>
            </a:extLst>
          </p:cNvPr>
          <p:cNvSpPr/>
          <p:nvPr/>
        </p:nvSpPr>
        <p:spPr>
          <a:xfrm>
            <a:off x="4483636" y="1016601"/>
            <a:ext cx="3017062" cy="337354"/>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R3 PORTFOLIO</a:t>
            </a:r>
          </a:p>
        </p:txBody>
      </p:sp>
      <p:sp>
        <p:nvSpPr>
          <p:cNvPr id="17" name="Rectangle: Rounded Corners 16">
            <a:extLst>
              <a:ext uri="{FF2B5EF4-FFF2-40B4-BE49-F238E27FC236}">
                <a16:creationId xmlns:a16="http://schemas.microsoft.com/office/drawing/2014/main" xmlns="" id="{3DFA52C0-B901-4E79-A161-F630FE3C5F1B}"/>
              </a:ext>
            </a:extLst>
          </p:cNvPr>
          <p:cNvSpPr/>
          <p:nvPr/>
        </p:nvSpPr>
        <p:spPr>
          <a:xfrm>
            <a:off x="5472733" y="3018296"/>
            <a:ext cx="1404585" cy="480679"/>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CORDA PLATFORM</a:t>
            </a:r>
          </a:p>
        </p:txBody>
      </p:sp>
      <p:cxnSp>
        <p:nvCxnSpPr>
          <p:cNvPr id="19" name="Connector: Elbow 18">
            <a:extLst>
              <a:ext uri="{FF2B5EF4-FFF2-40B4-BE49-F238E27FC236}">
                <a16:creationId xmlns:a16="http://schemas.microsoft.com/office/drawing/2014/main" xmlns="" id="{CA5F0663-0088-45D3-84A2-F729C972C93E}"/>
              </a:ext>
            </a:extLst>
          </p:cNvPr>
          <p:cNvCxnSpPr>
            <a:stCxn id="11" idx="3"/>
            <a:endCxn id="5" idx="1"/>
          </p:cNvCxnSpPr>
          <p:nvPr/>
        </p:nvCxnSpPr>
        <p:spPr>
          <a:xfrm flipV="1">
            <a:off x="5023629" y="2739948"/>
            <a:ext cx="779523" cy="111257"/>
          </a:xfrm>
          <a:prstGeom prst="bentConnector3">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Connector: Elbow 19">
            <a:extLst>
              <a:ext uri="{FF2B5EF4-FFF2-40B4-BE49-F238E27FC236}">
                <a16:creationId xmlns:a16="http://schemas.microsoft.com/office/drawing/2014/main" xmlns="" id="{861F8EBC-3A89-4F21-AB59-E15C0A435009}"/>
              </a:ext>
            </a:extLst>
          </p:cNvPr>
          <p:cNvCxnSpPr>
            <a:cxnSpLocks/>
            <a:stCxn id="9" idx="0"/>
            <a:endCxn id="15" idx="1"/>
          </p:cNvCxnSpPr>
          <p:nvPr/>
        </p:nvCxnSpPr>
        <p:spPr>
          <a:xfrm rot="5400000" flipH="1" flipV="1">
            <a:off x="3823371" y="987196"/>
            <a:ext cx="462181" cy="858348"/>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xmlns="" id="{C94FAC10-DDC4-4A41-B40B-E389BD2A59DD}"/>
              </a:ext>
            </a:extLst>
          </p:cNvPr>
          <p:cNvSpPr/>
          <p:nvPr/>
        </p:nvSpPr>
        <p:spPr>
          <a:xfrm>
            <a:off x="1789331" y="1570319"/>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1</a:t>
            </a:r>
          </a:p>
        </p:txBody>
      </p:sp>
      <p:sp>
        <p:nvSpPr>
          <p:cNvPr id="47" name="Oval 46">
            <a:extLst>
              <a:ext uri="{FF2B5EF4-FFF2-40B4-BE49-F238E27FC236}">
                <a16:creationId xmlns:a16="http://schemas.microsoft.com/office/drawing/2014/main" xmlns="" id="{8E37C4C9-B5B3-4EA2-8B04-E8C667A652E5}"/>
              </a:ext>
            </a:extLst>
          </p:cNvPr>
          <p:cNvSpPr/>
          <p:nvPr/>
        </p:nvSpPr>
        <p:spPr>
          <a:xfrm>
            <a:off x="5170316" y="3049658"/>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2</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16" name="Rectangle 15">
            <a:extLst>
              <a:ext uri="{FF2B5EF4-FFF2-40B4-BE49-F238E27FC236}">
                <a16:creationId xmlns:a16="http://schemas.microsoft.com/office/drawing/2014/main" xmlns="" id="{011154FD-172C-6A45-A0E5-6D8099596084}"/>
              </a:ext>
            </a:extLst>
          </p:cNvPr>
          <p:cNvSpPr/>
          <p:nvPr/>
        </p:nvSpPr>
        <p:spPr>
          <a:xfrm>
            <a:off x="766117" y="4919571"/>
            <a:ext cx="10452100" cy="1449216"/>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ctr">
            <a:spAutoFit/>
          </a:bodyPr>
          <a:lstStyle/>
          <a:p>
            <a:pPr defTabSz="457200"/>
            <a:r>
              <a:rPr lang="en-US" sz="2000" b="1" dirty="0">
                <a:solidFill>
                  <a:schemeClr val="bg1">
                    <a:lumMod val="50000"/>
                  </a:schemeClr>
                </a:solidFill>
                <a:cs typeface="+mj-cs"/>
              </a:rPr>
              <a:t>While blockchain had an interesting architecture and public applicability, the gossip and replication did not fit for regulated financial institutions</a:t>
            </a:r>
          </a:p>
          <a:p>
            <a:pPr defTabSz="457200"/>
            <a:endParaRPr lang="en-US" sz="2000" b="1" dirty="0">
              <a:solidFill>
                <a:schemeClr val="bg1">
                  <a:lumMod val="50000"/>
                </a:schemeClr>
              </a:solidFill>
              <a:cs typeface="+mj-cs"/>
            </a:endParaRPr>
          </a:p>
          <a:p>
            <a:pPr defTabSz="457200"/>
            <a:r>
              <a:rPr lang="en-US" sz="2000" b="1" dirty="0">
                <a:solidFill>
                  <a:schemeClr val="bg1">
                    <a:lumMod val="50000"/>
                  </a:schemeClr>
                </a:solidFill>
                <a:cs typeface="+mj-cs"/>
              </a:rPr>
              <a:t>Corda started as a project to solve specifically for legal document exchange and private exchange for IRS life cycles</a:t>
            </a:r>
          </a:p>
        </p:txBody>
      </p:sp>
    </p:spTree>
    <p:extLst>
      <p:ext uri="{BB962C8B-B14F-4D97-AF65-F5344CB8AC3E}">
        <p14:creationId xmlns:p14="http://schemas.microsoft.com/office/powerpoint/2010/main" val="282594229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722283A-6C17-44DC-9F95-EDEEF9A2856E}"/>
              </a:ext>
            </a:extLst>
          </p:cNvPr>
          <p:cNvSpPr>
            <a:spLocks noGrp="1"/>
          </p:cNvSpPr>
          <p:nvPr>
            <p:ph type="title"/>
          </p:nvPr>
        </p:nvSpPr>
        <p:spPr/>
        <p:txBody>
          <a:bodyPr/>
          <a:lstStyle/>
          <a:p>
            <a:r>
              <a:rPr lang="en-US" dirty="0"/>
              <a:t>3. Initial Partners</a:t>
            </a:r>
          </a:p>
        </p:txBody>
      </p:sp>
      <p:sp>
        <p:nvSpPr>
          <p:cNvPr id="2" name="Slide Number Placeholder 1">
            <a:extLst>
              <a:ext uri="{FF2B5EF4-FFF2-40B4-BE49-F238E27FC236}">
                <a16:creationId xmlns:a16="http://schemas.microsoft.com/office/drawing/2014/main" xmlns="" id="{E2D24254-51D0-4534-8E47-D8977F5383B9}"/>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5" name="Picture 4">
            <a:extLst>
              <a:ext uri="{FF2B5EF4-FFF2-40B4-BE49-F238E27FC236}">
                <a16:creationId xmlns:a16="http://schemas.microsoft.com/office/drawing/2014/main" xmlns="" id="{DFB891EF-F24C-4A64-A691-F88CAC38EF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3152" y="2564948"/>
            <a:ext cx="378031" cy="349999"/>
          </a:xfrm>
          <a:prstGeom prst="rect">
            <a:avLst/>
          </a:prstGeom>
        </p:spPr>
      </p:pic>
      <p:sp>
        <p:nvSpPr>
          <p:cNvPr id="9" name="Rectangle: Rounded Corners 8">
            <a:extLst>
              <a:ext uri="{FF2B5EF4-FFF2-40B4-BE49-F238E27FC236}">
                <a16:creationId xmlns:a16="http://schemas.microsoft.com/office/drawing/2014/main" xmlns="" id="{5E73B7A7-AB9A-49C3-AFBD-D7616B0C2B56}"/>
              </a:ext>
            </a:extLst>
          </p:cNvPr>
          <p:cNvSpPr/>
          <p:nvPr/>
        </p:nvSpPr>
        <p:spPr>
          <a:xfrm>
            <a:off x="2116757" y="1647460"/>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Customers | Members | Stakeholders</a:t>
            </a:r>
          </a:p>
        </p:txBody>
      </p:sp>
      <p:sp>
        <p:nvSpPr>
          <p:cNvPr id="10" name="Rectangle: Rounded Corners 17">
            <a:extLst>
              <a:ext uri="{FF2B5EF4-FFF2-40B4-BE49-F238E27FC236}">
                <a16:creationId xmlns:a16="http://schemas.microsoft.com/office/drawing/2014/main" xmlns="" id="{4BD88D8D-BB7B-4C2B-AED1-E82D9467BDE0}"/>
              </a:ext>
            </a:extLst>
          </p:cNvPr>
          <p:cNvSpPr/>
          <p:nvPr/>
        </p:nvSpPr>
        <p:spPr>
          <a:xfrm>
            <a:off x="2116758" y="3717596"/>
            <a:ext cx="3017062" cy="321003"/>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Regulators | Central Banks | Legal</a:t>
            </a:r>
          </a:p>
        </p:txBody>
      </p:sp>
      <p:pic>
        <p:nvPicPr>
          <p:cNvPr id="11" name="Picture 10">
            <a:extLst>
              <a:ext uri="{FF2B5EF4-FFF2-40B4-BE49-F238E27FC236}">
                <a16:creationId xmlns:a16="http://schemas.microsoft.com/office/drawing/2014/main" xmlns="" id="{187AD9F9-01C9-4F32-B229-BBA8B50C1C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31973" y="2105026"/>
            <a:ext cx="2791656" cy="1492358"/>
          </a:xfrm>
          <a:prstGeom prst="rect">
            <a:avLst/>
          </a:prstGeom>
        </p:spPr>
      </p:pic>
      <p:sp>
        <p:nvSpPr>
          <p:cNvPr id="13" name="Rectangle: Rounded Corners 12">
            <a:extLst>
              <a:ext uri="{FF2B5EF4-FFF2-40B4-BE49-F238E27FC236}">
                <a16:creationId xmlns:a16="http://schemas.microsoft.com/office/drawing/2014/main" xmlns="" id="{7E284C46-7F5A-4B67-958D-F508329838FF}"/>
              </a:ext>
            </a:extLst>
          </p:cNvPr>
          <p:cNvSpPr/>
          <p:nvPr/>
        </p:nvSpPr>
        <p:spPr>
          <a:xfrm>
            <a:off x="6889052" y="3717596"/>
            <a:ext cx="3017062" cy="337354"/>
          </a:xfrm>
          <a:prstGeom prst="roundRect">
            <a:avLst/>
          </a:prstGeom>
          <a:solidFill>
            <a:srgbClr val="E31E1B"/>
          </a:solidFill>
          <a:ln w="1270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mn-ea"/>
                <a:cs typeface="+mn-cs"/>
              </a:rPr>
              <a:t>Infrastructure Partners</a:t>
            </a:r>
          </a:p>
        </p:txBody>
      </p:sp>
      <p:pic>
        <p:nvPicPr>
          <p:cNvPr id="14" name="Picture 13">
            <a:extLst>
              <a:ext uri="{FF2B5EF4-FFF2-40B4-BE49-F238E27FC236}">
                <a16:creationId xmlns:a16="http://schemas.microsoft.com/office/drawing/2014/main" xmlns="" id="{0A06BEA4-895C-4C2A-8958-AFC4447FD2C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708900" y="2851205"/>
            <a:ext cx="1435100" cy="805200"/>
          </a:xfrm>
          <a:prstGeom prst="rect">
            <a:avLst/>
          </a:prstGeom>
        </p:spPr>
      </p:pic>
      <p:sp>
        <p:nvSpPr>
          <p:cNvPr id="15" name="Rectangle: Rounded Corners 14">
            <a:extLst>
              <a:ext uri="{FF2B5EF4-FFF2-40B4-BE49-F238E27FC236}">
                <a16:creationId xmlns:a16="http://schemas.microsoft.com/office/drawing/2014/main" xmlns="" id="{A2FD5706-A436-4832-A571-126DF4DC7B61}"/>
              </a:ext>
            </a:extLst>
          </p:cNvPr>
          <p:cNvSpPr/>
          <p:nvPr/>
        </p:nvSpPr>
        <p:spPr>
          <a:xfrm>
            <a:off x="4483636" y="1016601"/>
            <a:ext cx="3017062" cy="337354"/>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R3 PORTFOLIO</a:t>
            </a:r>
          </a:p>
        </p:txBody>
      </p:sp>
      <p:sp>
        <p:nvSpPr>
          <p:cNvPr id="17" name="Rectangle: Rounded Corners 16">
            <a:extLst>
              <a:ext uri="{FF2B5EF4-FFF2-40B4-BE49-F238E27FC236}">
                <a16:creationId xmlns:a16="http://schemas.microsoft.com/office/drawing/2014/main" xmlns="" id="{3DFA52C0-B901-4E79-A161-F630FE3C5F1B}"/>
              </a:ext>
            </a:extLst>
          </p:cNvPr>
          <p:cNvSpPr/>
          <p:nvPr/>
        </p:nvSpPr>
        <p:spPr>
          <a:xfrm>
            <a:off x="5472733" y="3018296"/>
            <a:ext cx="1416319" cy="480679"/>
          </a:xfrm>
          <a:prstGeom prst="roundRect">
            <a:avLst/>
          </a:prstGeom>
          <a:solidFill>
            <a:schemeClr val="tx1"/>
          </a:solidFill>
          <a:ln w="12700" cap="flat" cmpd="sng" algn="ctr">
            <a:solidFill>
              <a:schemeClr val="accent1"/>
            </a:solidFill>
            <a:prstDash val="solid"/>
            <a:miter lim="800000"/>
          </a:ln>
          <a:effectLst>
            <a:outerShdw blurRad="50800" dist="38100" dir="2700000" algn="tl" rotWithShape="0">
              <a:prstClr val="black">
                <a:alpha val="40000"/>
              </a:prstClr>
            </a:outerShdw>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ea typeface="+mn-ea"/>
                <a:cs typeface="+mn-cs"/>
              </a:rPr>
              <a:t>CORDA PLATFORM</a:t>
            </a:r>
          </a:p>
        </p:txBody>
      </p:sp>
      <p:cxnSp>
        <p:nvCxnSpPr>
          <p:cNvPr id="19" name="Connector: Elbow 18">
            <a:extLst>
              <a:ext uri="{FF2B5EF4-FFF2-40B4-BE49-F238E27FC236}">
                <a16:creationId xmlns:a16="http://schemas.microsoft.com/office/drawing/2014/main" xmlns="" id="{CA5F0663-0088-45D3-84A2-F729C972C93E}"/>
              </a:ext>
            </a:extLst>
          </p:cNvPr>
          <p:cNvCxnSpPr>
            <a:stCxn id="11" idx="3"/>
            <a:endCxn id="5" idx="1"/>
          </p:cNvCxnSpPr>
          <p:nvPr/>
        </p:nvCxnSpPr>
        <p:spPr>
          <a:xfrm flipV="1">
            <a:off x="5023629" y="2739948"/>
            <a:ext cx="779523" cy="111257"/>
          </a:xfrm>
          <a:prstGeom prst="bentConnector3">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Connector: Elbow 19">
            <a:extLst>
              <a:ext uri="{FF2B5EF4-FFF2-40B4-BE49-F238E27FC236}">
                <a16:creationId xmlns:a16="http://schemas.microsoft.com/office/drawing/2014/main" xmlns="" id="{861F8EBC-3A89-4F21-AB59-E15C0A435009}"/>
              </a:ext>
            </a:extLst>
          </p:cNvPr>
          <p:cNvCxnSpPr>
            <a:cxnSpLocks/>
            <a:stCxn id="9" idx="0"/>
            <a:endCxn id="15" idx="1"/>
          </p:cNvCxnSpPr>
          <p:nvPr/>
        </p:nvCxnSpPr>
        <p:spPr>
          <a:xfrm rot="5400000" flipH="1" flipV="1">
            <a:off x="3823371" y="987196"/>
            <a:ext cx="462181" cy="858348"/>
          </a:xfrm>
          <a:prstGeom prst="bentConnector2">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Connector: Elbow 32">
            <a:extLst>
              <a:ext uri="{FF2B5EF4-FFF2-40B4-BE49-F238E27FC236}">
                <a16:creationId xmlns:a16="http://schemas.microsoft.com/office/drawing/2014/main" xmlns="" id="{82F21185-2CE7-438C-B2A5-A90F44F978DF}"/>
              </a:ext>
            </a:extLst>
          </p:cNvPr>
          <p:cNvCxnSpPr>
            <a:cxnSpLocks/>
            <a:stCxn id="14" idx="1"/>
            <a:endCxn id="5" idx="3"/>
          </p:cNvCxnSpPr>
          <p:nvPr/>
        </p:nvCxnSpPr>
        <p:spPr>
          <a:xfrm rot="10800000">
            <a:off x="6181184" y="2739949"/>
            <a:ext cx="1527717" cy="513857"/>
          </a:xfrm>
          <a:prstGeom prst="bentConnector3">
            <a:avLst>
              <a:gd name="adj1" fmla="val 50000"/>
            </a:avLst>
          </a:prstGeom>
          <a:noFill/>
          <a:ln w="38100" cap="flat">
            <a:solidFill>
              <a:srgbClr val="D8232A"/>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xmlns="" id="{C94FAC10-DDC4-4A41-B40B-E389BD2A59DD}"/>
              </a:ext>
            </a:extLst>
          </p:cNvPr>
          <p:cNvSpPr/>
          <p:nvPr/>
        </p:nvSpPr>
        <p:spPr>
          <a:xfrm>
            <a:off x="1789331" y="1570319"/>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1</a:t>
            </a:r>
          </a:p>
        </p:txBody>
      </p:sp>
      <p:sp>
        <p:nvSpPr>
          <p:cNvPr id="47" name="Oval 46">
            <a:extLst>
              <a:ext uri="{FF2B5EF4-FFF2-40B4-BE49-F238E27FC236}">
                <a16:creationId xmlns:a16="http://schemas.microsoft.com/office/drawing/2014/main" xmlns="" id="{8E37C4C9-B5B3-4EA2-8B04-E8C667A652E5}"/>
              </a:ext>
            </a:extLst>
          </p:cNvPr>
          <p:cNvSpPr/>
          <p:nvPr/>
        </p:nvSpPr>
        <p:spPr>
          <a:xfrm>
            <a:off x="5170316" y="3049658"/>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1200" dirty="0">
                <a:latin typeface="Century Gothic"/>
              </a:rPr>
              <a:t>2</a:t>
            </a:r>
            <a:endParaRPr kumimoji="0" lang="en-US" sz="1600" b="1"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48" name="Oval 47">
            <a:extLst>
              <a:ext uri="{FF2B5EF4-FFF2-40B4-BE49-F238E27FC236}">
                <a16:creationId xmlns:a16="http://schemas.microsoft.com/office/drawing/2014/main" xmlns="" id="{BA63C842-069B-42C6-B2BA-2B199C5FAABC}"/>
              </a:ext>
            </a:extLst>
          </p:cNvPr>
          <p:cNvSpPr/>
          <p:nvPr/>
        </p:nvSpPr>
        <p:spPr>
          <a:xfrm>
            <a:off x="6579011" y="3689489"/>
            <a:ext cx="414495" cy="414495"/>
          </a:xfrm>
          <a:prstGeom prst="ellipse">
            <a:avLst/>
          </a:prstGeom>
          <a:solidFill>
            <a:srgbClr val="FF7E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entury Gothic"/>
                <a:ea typeface="+mn-ea"/>
                <a:cs typeface="+mn-cs"/>
              </a:rPr>
              <a:t>3</a:t>
            </a:r>
          </a:p>
        </p:txBody>
      </p:sp>
      <p:sp>
        <p:nvSpPr>
          <p:cNvPr id="21" name="Rectangle 20">
            <a:extLst>
              <a:ext uri="{FF2B5EF4-FFF2-40B4-BE49-F238E27FC236}">
                <a16:creationId xmlns:a16="http://schemas.microsoft.com/office/drawing/2014/main" xmlns="" id="{82ABECD4-7370-F249-8C1E-5F35178D4CF9}"/>
              </a:ext>
            </a:extLst>
          </p:cNvPr>
          <p:cNvSpPr/>
          <p:nvPr/>
        </p:nvSpPr>
        <p:spPr>
          <a:xfrm>
            <a:off x="766117" y="5288903"/>
            <a:ext cx="10452100" cy="710552"/>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08000" rIns="180000" bIns="108000" numCol="1" spcCol="38100" rtlCol="0" anchor="ctr">
            <a:spAutoFit/>
          </a:bodyPr>
          <a:lstStyle/>
          <a:p>
            <a:pPr defTabSz="457200"/>
            <a:r>
              <a:rPr lang="en-US" sz="2000" b="1" dirty="0">
                <a:solidFill>
                  <a:schemeClr val="bg1">
                    <a:lumMod val="50000"/>
                  </a:schemeClr>
                </a:solidFill>
                <a:cs typeface="+mj-cs"/>
              </a:rPr>
              <a:t>Our initial partners were infrastructure-based companies like Microsoft, HPE, and Intel. These companies have been crucial to scaling our market delivery.</a:t>
            </a:r>
          </a:p>
        </p:txBody>
      </p:sp>
    </p:spTree>
    <p:extLst>
      <p:ext uri="{BB962C8B-B14F-4D97-AF65-F5344CB8AC3E}">
        <p14:creationId xmlns:p14="http://schemas.microsoft.com/office/powerpoint/2010/main" val="384714949"/>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r3c2018">
  <a:themeElements>
    <a:clrScheme name="R3">
      <a:dk1>
        <a:srgbClr val="555862"/>
      </a:dk1>
      <a:lt1>
        <a:srgbClr val="FEFFFE"/>
      </a:lt1>
      <a:dk2>
        <a:srgbClr val="D8222A"/>
      </a:dk2>
      <a:lt2>
        <a:srgbClr val="E1E4F1"/>
      </a:lt2>
      <a:accent1>
        <a:srgbClr val="D8222A"/>
      </a:accent1>
      <a:accent2>
        <a:srgbClr val="E1E4F1"/>
      </a:accent2>
      <a:accent3>
        <a:srgbClr val="545761"/>
      </a:accent3>
      <a:accent4>
        <a:srgbClr val="EAEAEA"/>
      </a:accent4>
      <a:accent5>
        <a:srgbClr val="9A1B03"/>
      </a:accent5>
      <a:accent6>
        <a:srgbClr val="BDC0CA"/>
      </a:accent6>
      <a:hlink>
        <a:srgbClr val="D8222A"/>
      </a:hlink>
      <a:folHlink>
        <a:srgbClr val="FF2830"/>
      </a:folHlink>
    </a:clrScheme>
    <a:fontScheme name="White">
      <a:majorFont>
        <a:latin typeface="Poppins ExtraLight"/>
        <a:ea typeface="Poppins ExtraLight"/>
        <a:cs typeface="Poppins ExtraLight"/>
      </a:majorFont>
      <a:minorFont>
        <a:latin typeface="Poppins ExtraLight"/>
        <a:ea typeface="Poppins ExtraLight"/>
        <a:cs typeface="Poppins Extra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232A"/>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D8232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80000"/>
          </a:lnSpc>
          <a:spcBef>
            <a:spcPts val="0"/>
          </a:spcBef>
          <a:spcAft>
            <a:spcPts val="0"/>
          </a:spcAft>
          <a:buClrTx/>
          <a:buSzTx/>
          <a:buFontTx/>
          <a:buNone/>
          <a:tabLst/>
          <a:defRPr kumimoji="0" sz="8000" b="0" i="0" u="none" strike="noStrike" cap="none" spc="0" normalizeH="0" baseline="0">
            <a:ln>
              <a:noFill/>
            </a:ln>
            <a:solidFill>
              <a:srgbClr val="FFFFFF"/>
            </a:solidFill>
            <a:effectLst/>
            <a:uFillTx/>
            <a:latin typeface="+mn-lt"/>
            <a:ea typeface="+mn-ea"/>
            <a:cs typeface="+mn-cs"/>
            <a:sym typeface="Poppins Extra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r3c2018" id="{A996B9CA-D902-40FD-A15C-80D239F44257}" vid="{C8924283-A2D8-4044-8346-C2DB4B1F6B85}"/>
    </a:ext>
  </a:extLst>
</a:theme>
</file>

<file path=ppt/theme/theme2.xml><?xml version="1.0" encoding="utf-8"?>
<a:theme xmlns:a="http://schemas.openxmlformats.org/drawingml/2006/main" name="4_R3 theme">
  <a:themeElements>
    <a:clrScheme name="R3_new">
      <a:dk1>
        <a:srgbClr val="555861"/>
      </a:dk1>
      <a:lt1>
        <a:srgbClr val="FFFFFF"/>
      </a:lt1>
      <a:dk2>
        <a:srgbClr val="D8222A"/>
      </a:dk2>
      <a:lt2>
        <a:srgbClr val="E1E3F1"/>
      </a:lt2>
      <a:accent1>
        <a:srgbClr val="D8222A"/>
      </a:accent1>
      <a:accent2>
        <a:srgbClr val="E1E3F1"/>
      </a:accent2>
      <a:accent3>
        <a:srgbClr val="545761"/>
      </a:accent3>
      <a:accent4>
        <a:srgbClr val="EAEAEA"/>
      </a:accent4>
      <a:accent5>
        <a:srgbClr val="9A1B03"/>
      </a:accent5>
      <a:accent6>
        <a:srgbClr val="BDC0CA"/>
      </a:accent6>
      <a:hlink>
        <a:srgbClr val="D8222A"/>
      </a:hlink>
      <a:folHlink>
        <a:srgbClr val="FF283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smtClean="0">
            <a:latin typeface="Poppins" pitchFamily="2" charset="77"/>
            <a:cs typeface="Poppins" pitchFamily="2" charset="77"/>
          </a:defRPr>
        </a:defPPr>
      </a:lstStyle>
    </a:txDef>
  </a:objectDefaults>
  <a:extraClrSchemeLst/>
  <a:extLst>
    <a:ext uri="{05A4C25C-085E-4340-85A3-A5531E510DB2}">
      <thm15:themeFamily xmlns:thm15="http://schemas.microsoft.com/office/thememl/2012/main" name="R3_MasterTemplate" id="{F4AEEF14-E2AA-EB40-85C7-CC117CFDA89C}" vid="{872E0660-B818-9B4E-AD74-5251C2ED8D72}"/>
    </a:ext>
  </a:extLst>
</a:theme>
</file>

<file path=ppt/theme/theme3.xml><?xml version="1.0" encoding="utf-8"?>
<a:theme xmlns:a="http://schemas.openxmlformats.org/drawingml/2006/main" name="6_R3 theme">
  <a:themeElements>
    <a:clrScheme name="R3_new">
      <a:dk1>
        <a:srgbClr val="555861"/>
      </a:dk1>
      <a:lt1>
        <a:srgbClr val="FFFFFF"/>
      </a:lt1>
      <a:dk2>
        <a:srgbClr val="D8222A"/>
      </a:dk2>
      <a:lt2>
        <a:srgbClr val="E1E3F1"/>
      </a:lt2>
      <a:accent1>
        <a:srgbClr val="D8222A"/>
      </a:accent1>
      <a:accent2>
        <a:srgbClr val="E1E3F1"/>
      </a:accent2>
      <a:accent3>
        <a:srgbClr val="545761"/>
      </a:accent3>
      <a:accent4>
        <a:srgbClr val="EAEAEA"/>
      </a:accent4>
      <a:accent5>
        <a:srgbClr val="9A1B03"/>
      </a:accent5>
      <a:accent6>
        <a:srgbClr val="BDC0CA"/>
      </a:accent6>
      <a:hlink>
        <a:srgbClr val="D8222A"/>
      </a:hlink>
      <a:folHlink>
        <a:srgbClr val="FF283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smtClean="0">
            <a:latin typeface="Poppins" pitchFamily="2" charset="77"/>
            <a:cs typeface="Poppins" pitchFamily="2" charset="77"/>
          </a:defRPr>
        </a:defPPr>
      </a:lstStyle>
    </a:txDef>
  </a:objectDefaults>
  <a:extraClrSchemeLst/>
  <a:extLst>
    <a:ext uri="{05A4C25C-085E-4340-85A3-A5531E510DB2}">
      <thm15:themeFamily xmlns:thm15="http://schemas.microsoft.com/office/thememl/2012/main" name="Presentation5" id="{46B2D8FA-0E46-C44F-AA82-A4DDD6D02A3E}" vid="{94CEDDD4-B77F-D249-8E13-BDDB198317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68928</TotalTime>
  <Words>6635</Words>
  <Application>Microsoft Office PowerPoint</Application>
  <PresentationFormat>Widescreen</PresentationFormat>
  <Paragraphs>905</Paragraphs>
  <Slides>55</Slides>
  <Notes>51</Notes>
  <HiddenSlides>0</HiddenSlides>
  <MMClips>0</MMClips>
  <ScaleCrop>false</ScaleCrop>
  <HeadingPairs>
    <vt:vector size="6" baseType="variant">
      <vt:variant>
        <vt:lpstr>Fontes usadas</vt:lpstr>
      </vt:variant>
      <vt:variant>
        <vt:i4>18</vt:i4>
      </vt:variant>
      <vt:variant>
        <vt:lpstr>Tema</vt:lpstr>
      </vt:variant>
      <vt:variant>
        <vt:i4>3</vt:i4>
      </vt:variant>
      <vt:variant>
        <vt:lpstr>Títulos de slides</vt:lpstr>
      </vt:variant>
      <vt:variant>
        <vt:i4>55</vt:i4>
      </vt:variant>
    </vt:vector>
  </HeadingPairs>
  <TitlesOfParts>
    <vt:vector size="76" baseType="lpstr">
      <vt:lpstr>Arial</vt:lpstr>
      <vt:lpstr>Calibri</vt:lpstr>
      <vt:lpstr>Calibri Light</vt:lpstr>
      <vt:lpstr>Century Gothic</vt:lpstr>
      <vt:lpstr>Comic Sans MS</vt:lpstr>
      <vt:lpstr>Helvetica Light</vt:lpstr>
      <vt:lpstr>Mangal</vt:lpstr>
      <vt:lpstr>Poppins</vt:lpstr>
      <vt:lpstr>Poppins Black</vt:lpstr>
      <vt:lpstr>Poppins Bold</vt:lpstr>
      <vt:lpstr>Poppins ExtraLight</vt:lpstr>
      <vt:lpstr>Poppins Light</vt:lpstr>
      <vt:lpstr>Poppins Medium</vt:lpstr>
      <vt:lpstr>Poppins Regular</vt:lpstr>
      <vt:lpstr>Poppins SemiBold</vt:lpstr>
      <vt:lpstr>Poppins Thin</vt:lpstr>
      <vt:lpstr>Verdana</vt:lpstr>
      <vt:lpstr>Wingdings</vt:lpstr>
      <vt:lpstr>r3c2018</vt:lpstr>
      <vt:lpstr>4_R3 theme</vt:lpstr>
      <vt:lpstr>6_R3 theme</vt:lpstr>
      <vt:lpstr>The Corda platform</vt:lpstr>
      <vt:lpstr>Introduction to R3</vt:lpstr>
      <vt:lpstr>Apresentação do PowerPoint</vt:lpstr>
      <vt:lpstr>Stage 1:</vt:lpstr>
      <vt:lpstr>Stage 2:</vt:lpstr>
      <vt:lpstr>Stage 3:</vt:lpstr>
      <vt:lpstr>1. Membership (2016)</vt:lpstr>
      <vt:lpstr>2. Corda (Nov 2016)</vt:lpstr>
      <vt:lpstr>3. Initial Partners</vt:lpstr>
      <vt:lpstr>4. Partner Program</vt:lpstr>
      <vt:lpstr>5. Corda Network</vt:lpstr>
      <vt:lpstr>6. R3 Marketplace</vt:lpstr>
      <vt:lpstr>R3’s Ecosystem</vt:lpstr>
      <vt:lpstr>Network effect across largest global ecosystem</vt:lpstr>
      <vt:lpstr>R3 Partners: Building the ecosystem to support Corda</vt:lpstr>
      <vt:lpstr>Corda Vision</vt:lpstr>
      <vt:lpstr>Enterprise-grade blockchain built from the ground up</vt:lpstr>
      <vt:lpstr>Corda: Blockchain for financial services and beyond</vt:lpstr>
      <vt:lpstr>Industry problem: what I see is NOT what you see</vt:lpstr>
      <vt:lpstr>Privacy</vt:lpstr>
      <vt:lpstr>Consensus as a service</vt:lpstr>
      <vt:lpstr>Compatibility</vt:lpstr>
      <vt:lpstr>Business Networks</vt:lpstr>
      <vt:lpstr>Oracles</vt:lpstr>
      <vt:lpstr>Corda design trade-offs</vt:lpstr>
      <vt:lpstr>The Corda stack</vt:lpstr>
      <vt:lpstr>Corda current ecosystem</vt:lpstr>
      <vt:lpstr>Bringing real world business solutions to our clients</vt:lpstr>
      <vt:lpstr>Corda Concepts</vt:lpstr>
      <vt:lpstr>Corda key concepts</vt:lpstr>
      <vt:lpstr>Corda: building blocks</vt:lpstr>
      <vt:lpstr>State object</vt:lpstr>
      <vt:lpstr>Contracts</vt:lpstr>
      <vt:lpstr>Contract Code</vt:lpstr>
      <vt:lpstr>Simple to Complex Transactions</vt:lpstr>
      <vt:lpstr>Flows Framework</vt:lpstr>
      <vt:lpstr>Corda Architecture</vt:lpstr>
      <vt:lpstr>Traditional vs Corda architecture</vt:lpstr>
      <vt:lpstr>Corda architecture impact</vt:lpstr>
      <vt:lpstr>Corda architecture impact</vt:lpstr>
      <vt:lpstr>Logical architecture</vt:lpstr>
      <vt:lpstr>Corda Enterprise</vt:lpstr>
      <vt:lpstr>Apresentação do PowerPoint</vt:lpstr>
      <vt:lpstr>Corda Enterprise mission-critical features</vt:lpstr>
      <vt:lpstr>Corda and Corda Enterprise: seamless interoperability</vt:lpstr>
      <vt:lpstr>Blockchain for every business in every industry</vt:lpstr>
      <vt:lpstr>Ready for Production</vt:lpstr>
      <vt:lpstr>Project HQLAx Tokenization of baskets of securities to distribute liquidity more efficiently </vt:lpstr>
      <vt:lpstr>Project LenderComm Automation of lender communications between agent banks and lenders </vt:lpstr>
      <vt:lpstr>Project Marco Polo Tracking goods and trade documents </vt:lpstr>
      <vt:lpstr>“R3’s Corda dominates insurance sector”</vt:lpstr>
      <vt:lpstr>Summary</vt:lpstr>
      <vt:lpstr>Translating to Corda design</vt:lpstr>
      <vt:lpstr>Sample CorDapps – www.corda.net/samples </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Tech Sales Modules for Corda</dc:title>
  <dc:creator>Clemens Wan</dc:creator>
  <cp:lastModifiedBy>Rodrigo Bueno</cp:lastModifiedBy>
  <cp:revision>110</cp:revision>
  <cp:lastPrinted>2018-07-03T20:00:26Z</cp:lastPrinted>
  <dcterms:created xsi:type="dcterms:W3CDTF">2018-04-15T20:47:01Z</dcterms:created>
  <dcterms:modified xsi:type="dcterms:W3CDTF">2018-07-03T22:29:47Z</dcterms:modified>
</cp:coreProperties>
</file>